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60" r:id="rId1"/>
  </p:sldMasterIdLst>
  <p:notesMasterIdLst>
    <p:notesMasterId r:id="rId60"/>
  </p:notesMasterIdLst>
  <p:handoutMasterIdLst>
    <p:handoutMasterId r:id="rId61"/>
  </p:handoutMasterIdLst>
  <p:sldIdLst>
    <p:sldId id="297" r:id="rId2"/>
    <p:sldId id="373" r:id="rId3"/>
    <p:sldId id="497" r:id="rId4"/>
    <p:sldId id="498" r:id="rId5"/>
    <p:sldId id="509" r:id="rId6"/>
    <p:sldId id="496" r:id="rId7"/>
    <p:sldId id="465" r:id="rId8"/>
    <p:sldId id="332" r:id="rId9"/>
    <p:sldId id="350" r:id="rId10"/>
    <p:sldId id="504" r:id="rId11"/>
    <p:sldId id="508" r:id="rId12"/>
    <p:sldId id="354" r:id="rId13"/>
    <p:sldId id="510" r:id="rId14"/>
    <p:sldId id="519" r:id="rId15"/>
    <p:sldId id="517" r:id="rId16"/>
    <p:sldId id="545" r:id="rId17"/>
    <p:sldId id="518" r:id="rId18"/>
    <p:sldId id="520" r:id="rId19"/>
    <p:sldId id="546" r:id="rId20"/>
    <p:sldId id="547" r:id="rId21"/>
    <p:sldId id="516" r:id="rId22"/>
    <p:sldId id="523" r:id="rId23"/>
    <p:sldId id="524" r:id="rId24"/>
    <p:sldId id="525" r:id="rId25"/>
    <p:sldId id="526" r:id="rId26"/>
    <p:sldId id="527" r:id="rId27"/>
    <p:sldId id="515" r:id="rId28"/>
    <p:sldId id="529" r:id="rId29"/>
    <p:sldId id="528" r:id="rId30"/>
    <p:sldId id="511" r:id="rId31"/>
    <p:sldId id="512" r:id="rId32"/>
    <p:sldId id="514" r:id="rId33"/>
    <p:sldId id="453" r:id="rId34"/>
    <p:sldId id="500" r:id="rId35"/>
    <p:sldId id="501" r:id="rId36"/>
    <p:sldId id="375" r:id="rId37"/>
    <p:sldId id="382" r:id="rId38"/>
    <p:sldId id="536" r:id="rId39"/>
    <p:sldId id="530" r:id="rId40"/>
    <p:sldId id="533" r:id="rId41"/>
    <p:sldId id="531" r:id="rId42"/>
    <p:sldId id="548" r:id="rId43"/>
    <p:sldId id="550" r:id="rId44"/>
    <p:sldId id="551" r:id="rId45"/>
    <p:sldId id="552" r:id="rId46"/>
    <p:sldId id="463" r:id="rId47"/>
    <p:sldId id="454" r:id="rId48"/>
    <p:sldId id="534" r:id="rId49"/>
    <p:sldId id="535" r:id="rId50"/>
    <p:sldId id="481" r:id="rId51"/>
    <p:sldId id="540" r:id="rId52"/>
    <p:sldId id="542" r:id="rId53"/>
    <p:sldId id="549" r:id="rId54"/>
    <p:sldId id="538" r:id="rId55"/>
    <p:sldId id="537" r:id="rId56"/>
    <p:sldId id="544" r:id="rId57"/>
    <p:sldId id="499" r:id="rId58"/>
    <p:sldId id="553" r:id="rId59"/>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eoffrey McDonald" initials="GMD" lastIdx="3" clrIdx="0">
    <p:extLst>
      <p:ext uri="{19B8F6BF-5375-455C-9EA6-DF929625EA0E}">
        <p15:presenceInfo xmlns:p15="http://schemas.microsoft.com/office/powerpoint/2012/main" userId="Geoffrey McDonal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96" autoAdjust="0"/>
    <p:restoredTop sz="94660"/>
  </p:normalViewPr>
  <p:slideViewPr>
    <p:cSldViewPr snapToGrid="0">
      <p:cViewPr varScale="1">
        <p:scale>
          <a:sx n="97" d="100"/>
          <a:sy n="97" d="100"/>
        </p:scale>
        <p:origin x="66" y="231"/>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sz="quarter" idx="1"/>
          </p:nvPr>
        </p:nvSpPr>
        <p:spPr>
          <a:xfrm>
            <a:off x="3850444" y="0"/>
            <a:ext cx="2945659" cy="498055"/>
          </a:xfrm>
          <a:prstGeom prst="rect">
            <a:avLst/>
          </a:prstGeom>
        </p:spPr>
        <p:txBody>
          <a:bodyPr vert="horz" lIns="91440" tIns="45720" rIns="91440" bIns="45720" rtlCol="0"/>
          <a:lstStyle>
            <a:lvl1pPr algn="r">
              <a:defRPr sz="1200"/>
            </a:lvl1pPr>
          </a:lstStyle>
          <a:p>
            <a:fld id="{40979DF8-7D6D-4A6E-834C-030D45638944}" type="datetimeFigureOut">
              <a:rPr lang="en-AU" smtClean="0"/>
              <a:t>28/06/2021</a:t>
            </a:fld>
            <a:endParaRPr lang="en-AU" dirty="0"/>
          </a:p>
        </p:txBody>
      </p:sp>
      <p:sp>
        <p:nvSpPr>
          <p:cNvPr id="4" name="Footer Placeholder 3"/>
          <p:cNvSpPr>
            <a:spLocks noGrp="1"/>
          </p:cNvSpPr>
          <p:nvPr>
            <p:ph type="ftr" sz="quarter" idx="2"/>
          </p:nvPr>
        </p:nvSpPr>
        <p:spPr>
          <a:xfrm>
            <a:off x="1" y="9428584"/>
            <a:ext cx="2945659" cy="498055"/>
          </a:xfrm>
          <a:prstGeom prst="rect">
            <a:avLst/>
          </a:prstGeom>
        </p:spPr>
        <p:txBody>
          <a:bodyPr vert="horz" lIns="91440" tIns="45720" rIns="91440" bIns="45720" rtlCol="0" anchor="b"/>
          <a:lstStyle>
            <a:lvl1pPr algn="l">
              <a:defRPr sz="1200"/>
            </a:lvl1pPr>
          </a:lstStyle>
          <a:p>
            <a:endParaRPr lang="en-AU" dirty="0"/>
          </a:p>
        </p:txBody>
      </p:sp>
      <p:sp>
        <p:nvSpPr>
          <p:cNvPr id="5" name="Slide Number Placeholder 4"/>
          <p:cNvSpPr>
            <a:spLocks noGrp="1"/>
          </p:cNvSpPr>
          <p:nvPr>
            <p:ph type="sldNum" sz="quarter" idx="3"/>
          </p:nvPr>
        </p:nvSpPr>
        <p:spPr>
          <a:xfrm>
            <a:off x="3850444" y="9428584"/>
            <a:ext cx="2945659" cy="498055"/>
          </a:xfrm>
          <a:prstGeom prst="rect">
            <a:avLst/>
          </a:prstGeom>
        </p:spPr>
        <p:txBody>
          <a:bodyPr vert="horz" lIns="91440" tIns="45720" rIns="91440" bIns="45720" rtlCol="0" anchor="b"/>
          <a:lstStyle>
            <a:lvl1pPr algn="r">
              <a:defRPr sz="1200"/>
            </a:lvl1pPr>
          </a:lstStyle>
          <a:p>
            <a:fld id="{58C3A663-B7B7-474C-A9DC-B0BAA10B6CBD}" type="slidenum">
              <a:rPr lang="en-AU" smtClean="0"/>
              <a:t>‹#›</a:t>
            </a:fld>
            <a:endParaRPr lang="en-AU" dirty="0"/>
          </a:p>
        </p:txBody>
      </p:sp>
    </p:spTree>
    <p:extLst>
      <p:ext uri="{BB962C8B-B14F-4D97-AF65-F5344CB8AC3E}">
        <p14:creationId xmlns:p14="http://schemas.microsoft.com/office/powerpoint/2010/main" val="17812403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50444" y="0"/>
            <a:ext cx="2945659" cy="498055"/>
          </a:xfrm>
          <a:prstGeom prst="rect">
            <a:avLst/>
          </a:prstGeom>
        </p:spPr>
        <p:txBody>
          <a:bodyPr vert="horz" lIns="91440" tIns="45720" rIns="91440" bIns="45720" rtlCol="0"/>
          <a:lstStyle>
            <a:lvl1pPr algn="r">
              <a:defRPr sz="1200"/>
            </a:lvl1pPr>
          </a:lstStyle>
          <a:p>
            <a:fld id="{48144360-2B57-4333-883B-C0885F9AB4CE}" type="datetimeFigureOut">
              <a:rPr lang="en-AU" smtClean="0"/>
              <a:t>28/06/2021</a:t>
            </a:fld>
            <a:endParaRPr lang="en-AU" dirty="0"/>
          </a:p>
        </p:txBody>
      </p:sp>
      <p:sp>
        <p:nvSpPr>
          <p:cNvPr id="4" name="Slide Image Placeholder 3"/>
          <p:cNvSpPr>
            <a:spLocks noGrp="1" noRot="1" noChangeAspect="1"/>
          </p:cNvSpPr>
          <p:nvPr>
            <p:ph type="sldImg" idx="2"/>
          </p:nvPr>
        </p:nvSpPr>
        <p:spPr>
          <a:xfrm>
            <a:off x="425450" y="1243013"/>
            <a:ext cx="5946775" cy="334645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1" y="9428584"/>
            <a:ext cx="2945659" cy="498055"/>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50444" y="9428584"/>
            <a:ext cx="2945659" cy="498055"/>
          </a:xfrm>
          <a:prstGeom prst="rect">
            <a:avLst/>
          </a:prstGeom>
        </p:spPr>
        <p:txBody>
          <a:bodyPr vert="horz" lIns="91440" tIns="45720" rIns="91440" bIns="45720" rtlCol="0" anchor="b"/>
          <a:lstStyle>
            <a:lvl1pPr algn="r">
              <a:defRPr sz="1200"/>
            </a:lvl1pPr>
          </a:lstStyle>
          <a:p>
            <a:fld id="{F44C6F41-A4B4-4B4A-8EAE-BFA38303C4CD}" type="slidenum">
              <a:rPr lang="en-AU" smtClean="0"/>
              <a:t>‹#›</a:t>
            </a:fld>
            <a:endParaRPr lang="en-AU" dirty="0"/>
          </a:p>
        </p:txBody>
      </p:sp>
    </p:spTree>
    <p:extLst>
      <p:ext uri="{BB962C8B-B14F-4D97-AF65-F5344CB8AC3E}">
        <p14:creationId xmlns:p14="http://schemas.microsoft.com/office/powerpoint/2010/main" val="21840171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1696"/>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679"/>
            </a:lvl1pPr>
            <a:lvl2pPr marL="129254" indent="0" algn="ctr">
              <a:buNone/>
              <a:defRPr sz="565"/>
            </a:lvl2pPr>
            <a:lvl3pPr marL="258508" indent="0" algn="ctr">
              <a:buNone/>
              <a:defRPr sz="509"/>
            </a:lvl3pPr>
            <a:lvl4pPr marL="387762" indent="0" algn="ctr">
              <a:buNone/>
              <a:defRPr sz="452"/>
            </a:lvl4pPr>
            <a:lvl5pPr marL="517016" indent="0" algn="ctr">
              <a:buNone/>
              <a:defRPr sz="452"/>
            </a:lvl5pPr>
            <a:lvl6pPr marL="646270" indent="0" algn="ctr">
              <a:buNone/>
              <a:defRPr sz="452"/>
            </a:lvl6pPr>
            <a:lvl7pPr marL="775524" indent="0" algn="ctr">
              <a:buNone/>
              <a:defRPr sz="452"/>
            </a:lvl7pPr>
            <a:lvl8pPr marL="904778" indent="0" algn="ctr">
              <a:buNone/>
              <a:defRPr sz="452"/>
            </a:lvl8pPr>
            <a:lvl9pPr marL="1034032" indent="0" algn="ctr">
              <a:buNone/>
              <a:defRPr sz="452"/>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2608111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249326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2"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114406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187887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1696"/>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679">
                <a:solidFill>
                  <a:schemeClr val="tx1"/>
                </a:solidFill>
              </a:defRPr>
            </a:lvl1pPr>
            <a:lvl2pPr marL="129254" indent="0">
              <a:buNone/>
              <a:defRPr sz="565">
                <a:solidFill>
                  <a:schemeClr val="tx1">
                    <a:tint val="75000"/>
                  </a:schemeClr>
                </a:solidFill>
              </a:defRPr>
            </a:lvl2pPr>
            <a:lvl3pPr marL="258508" indent="0">
              <a:buNone/>
              <a:defRPr sz="509">
                <a:solidFill>
                  <a:schemeClr val="tx1">
                    <a:tint val="75000"/>
                  </a:schemeClr>
                </a:solidFill>
              </a:defRPr>
            </a:lvl3pPr>
            <a:lvl4pPr marL="387762" indent="0">
              <a:buNone/>
              <a:defRPr sz="452">
                <a:solidFill>
                  <a:schemeClr val="tx1">
                    <a:tint val="75000"/>
                  </a:schemeClr>
                </a:solidFill>
              </a:defRPr>
            </a:lvl4pPr>
            <a:lvl5pPr marL="517016" indent="0">
              <a:buNone/>
              <a:defRPr sz="452">
                <a:solidFill>
                  <a:schemeClr val="tx1">
                    <a:tint val="75000"/>
                  </a:schemeClr>
                </a:solidFill>
              </a:defRPr>
            </a:lvl5pPr>
            <a:lvl6pPr marL="646270" indent="0">
              <a:buNone/>
              <a:defRPr sz="452">
                <a:solidFill>
                  <a:schemeClr val="tx1">
                    <a:tint val="75000"/>
                  </a:schemeClr>
                </a:solidFill>
              </a:defRPr>
            </a:lvl6pPr>
            <a:lvl7pPr marL="775524" indent="0">
              <a:buNone/>
              <a:defRPr sz="452">
                <a:solidFill>
                  <a:schemeClr val="tx1">
                    <a:tint val="75000"/>
                  </a:schemeClr>
                </a:solidFill>
              </a:defRPr>
            </a:lvl7pPr>
            <a:lvl8pPr marL="904778" indent="0">
              <a:buNone/>
              <a:defRPr sz="452">
                <a:solidFill>
                  <a:schemeClr val="tx1">
                    <a:tint val="75000"/>
                  </a:schemeClr>
                </a:solidFill>
              </a:defRPr>
            </a:lvl8pPr>
            <a:lvl9pPr marL="1034032" indent="0">
              <a:buNone/>
              <a:defRPr sz="452">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AU"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2298491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1"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1"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AU"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1892482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9"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90" y="1681163"/>
            <a:ext cx="5157786" cy="823912"/>
          </a:xfrm>
        </p:spPr>
        <p:txBody>
          <a:bodyPr anchor="b"/>
          <a:lstStyle>
            <a:lvl1pPr marL="0" indent="0">
              <a:buNone/>
              <a:defRPr sz="679" b="1"/>
            </a:lvl1pPr>
            <a:lvl2pPr marL="129254" indent="0">
              <a:buNone/>
              <a:defRPr sz="565" b="1"/>
            </a:lvl2pPr>
            <a:lvl3pPr marL="258508" indent="0">
              <a:buNone/>
              <a:defRPr sz="509" b="1"/>
            </a:lvl3pPr>
            <a:lvl4pPr marL="387762" indent="0">
              <a:buNone/>
              <a:defRPr sz="452" b="1"/>
            </a:lvl4pPr>
            <a:lvl5pPr marL="517016" indent="0">
              <a:buNone/>
              <a:defRPr sz="452" b="1"/>
            </a:lvl5pPr>
            <a:lvl6pPr marL="646270" indent="0">
              <a:buNone/>
              <a:defRPr sz="452" b="1"/>
            </a:lvl6pPr>
            <a:lvl7pPr marL="775524" indent="0">
              <a:buNone/>
              <a:defRPr sz="452" b="1"/>
            </a:lvl7pPr>
            <a:lvl8pPr marL="904778" indent="0">
              <a:buNone/>
              <a:defRPr sz="452" b="1"/>
            </a:lvl8pPr>
            <a:lvl9pPr marL="1034032" indent="0">
              <a:buNone/>
              <a:defRPr sz="452" b="1"/>
            </a:lvl9pPr>
          </a:lstStyle>
          <a:p>
            <a:pPr lvl="0"/>
            <a:r>
              <a:rPr lang="en-US"/>
              <a:t>Edit Master text styles</a:t>
            </a:r>
          </a:p>
        </p:txBody>
      </p:sp>
      <p:sp>
        <p:nvSpPr>
          <p:cNvPr id="4" name="Content Placeholder 3"/>
          <p:cNvSpPr>
            <a:spLocks noGrp="1"/>
          </p:cNvSpPr>
          <p:nvPr>
            <p:ph sz="half" idx="2"/>
          </p:nvPr>
        </p:nvSpPr>
        <p:spPr>
          <a:xfrm>
            <a:off x="839790" y="2505075"/>
            <a:ext cx="515778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7" cy="823912"/>
          </a:xfrm>
        </p:spPr>
        <p:txBody>
          <a:bodyPr anchor="b"/>
          <a:lstStyle>
            <a:lvl1pPr marL="0" indent="0">
              <a:buNone/>
              <a:defRPr sz="679" b="1"/>
            </a:lvl1pPr>
            <a:lvl2pPr marL="129254" indent="0">
              <a:buNone/>
              <a:defRPr sz="565" b="1"/>
            </a:lvl2pPr>
            <a:lvl3pPr marL="258508" indent="0">
              <a:buNone/>
              <a:defRPr sz="509" b="1"/>
            </a:lvl3pPr>
            <a:lvl4pPr marL="387762" indent="0">
              <a:buNone/>
              <a:defRPr sz="452" b="1"/>
            </a:lvl4pPr>
            <a:lvl5pPr marL="517016" indent="0">
              <a:buNone/>
              <a:defRPr sz="452" b="1"/>
            </a:lvl5pPr>
            <a:lvl6pPr marL="646270" indent="0">
              <a:buNone/>
              <a:defRPr sz="452" b="1"/>
            </a:lvl6pPr>
            <a:lvl7pPr marL="775524" indent="0">
              <a:buNone/>
              <a:defRPr sz="452" b="1"/>
            </a:lvl7pPr>
            <a:lvl8pPr marL="904778" indent="0">
              <a:buNone/>
              <a:defRPr sz="452" b="1"/>
            </a:lvl8pPr>
            <a:lvl9pPr marL="1034032" indent="0">
              <a:buNone/>
              <a:defRPr sz="452" b="1"/>
            </a:lvl9pPr>
          </a:lstStyle>
          <a:p>
            <a:pPr lvl="0"/>
            <a:r>
              <a:rPr lang="en-US"/>
              <a:t>Edit Master text styles</a:t>
            </a:r>
          </a:p>
        </p:txBody>
      </p:sp>
      <p:sp>
        <p:nvSpPr>
          <p:cNvPr id="6" name="Content Placeholder 5"/>
          <p:cNvSpPr>
            <a:spLocks noGrp="1"/>
          </p:cNvSpPr>
          <p:nvPr>
            <p:ph sz="quarter" idx="4"/>
          </p:nvPr>
        </p:nvSpPr>
        <p:spPr>
          <a:xfrm>
            <a:off x="6172201" y="2505075"/>
            <a:ext cx="51831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AU"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625920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AU"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868044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AU"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2404114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8" cy="1600200"/>
          </a:xfrm>
        </p:spPr>
        <p:txBody>
          <a:bodyPr anchor="b"/>
          <a:lstStyle>
            <a:lvl1pPr>
              <a:defRPr sz="905"/>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1" cy="4873625"/>
          </a:xfrm>
        </p:spPr>
        <p:txBody>
          <a:bodyPr/>
          <a:lstStyle>
            <a:lvl1pPr>
              <a:defRPr sz="905"/>
            </a:lvl1pPr>
            <a:lvl2pPr>
              <a:defRPr sz="791"/>
            </a:lvl2pPr>
            <a:lvl3pPr>
              <a:defRPr sz="679"/>
            </a:lvl3pPr>
            <a:lvl4pPr>
              <a:defRPr sz="565"/>
            </a:lvl4pPr>
            <a:lvl5pPr>
              <a:defRPr sz="565"/>
            </a:lvl5pPr>
            <a:lvl6pPr>
              <a:defRPr sz="565"/>
            </a:lvl6pPr>
            <a:lvl7pPr>
              <a:defRPr sz="565"/>
            </a:lvl7pPr>
            <a:lvl8pPr>
              <a:defRPr sz="565"/>
            </a:lvl8pPr>
            <a:lvl9pPr>
              <a:defRPr sz="565"/>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8" cy="3811588"/>
          </a:xfrm>
        </p:spPr>
        <p:txBody>
          <a:bodyPr/>
          <a:lstStyle>
            <a:lvl1pPr marL="0" indent="0">
              <a:buNone/>
              <a:defRPr sz="452"/>
            </a:lvl1pPr>
            <a:lvl2pPr marL="129254" indent="0">
              <a:buNone/>
              <a:defRPr sz="396"/>
            </a:lvl2pPr>
            <a:lvl3pPr marL="258508" indent="0">
              <a:buNone/>
              <a:defRPr sz="339"/>
            </a:lvl3pPr>
            <a:lvl4pPr marL="387762" indent="0">
              <a:buNone/>
              <a:defRPr sz="283"/>
            </a:lvl4pPr>
            <a:lvl5pPr marL="517016" indent="0">
              <a:buNone/>
              <a:defRPr sz="283"/>
            </a:lvl5pPr>
            <a:lvl6pPr marL="646270" indent="0">
              <a:buNone/>
              <a:defRPr sz="283"/>
            </a:lvl6pPr>
            <a:lvl7pPr marL="775524" indent="0">
              <a:buNone/>
              <a:defRPr sz="283"/>
            </a:lvl7pPr>
            <a:lvl8pPr marL="904778" indent="0">
              <a:buNone/>
              <a:defRPr sz="283"/>
            </a:lvl8pPr>
            <a:lvl9pPr marL="1034032" indent="0">
              <a:buNone/>
              <a:defRPr sz="283"/>
            </a:lvl9pPr>
          </a:lstStyle>
          <a:p>
            <a:pPr lvl="0"/>
            <a:r>
              <a:rPr lang="en-US"/>
              <a:t>Edit Master text styles</a:t>
            </a:r>
          </a:p>
        </p:txBody>
      </p:sp>
      <p:sp>
        <p:nvSpPr>
          <p:cNvPr id="5" name="Date Placeholder 4"/>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AU"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1877520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8" cy="1600200"/>
          </a:xfrm>
        </p:spPr>
        <p:txBody>
          <a:bodyPr anchor="b"/>
          <a:lstStyle>
            <a:lvl1pPr>
              <a:defRPr sz="905"/>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1" cy="4873625"/>
          </a:xfrm>
        </p:spPr>
        <p:txBody>
          <a:bodyPr anchor="t"/>
          <a:lstStyle>
            <a:lvl1pPr marL="0" indent="0">
              <a:buNone/>
              <a:defRPr sz="905"/>
            </a:lvl1pPr>
            <a:lvl2pPr marL="129254" indent="0">
              <a:buNone/>
              <a:defRPr sz="791"/>
            </a:lvl2pPr>
            <a:lvl3pPr marL="258508" indent="0">
              <a:buNone/>
              <a:defRPr sz="679"/>
            </a:lvl3pPr>
            <a:lvl4pPr marL="387762" indent="0">
              <a:buNone/>
              <a:defRPr sz="565"/>
            </a:lvl4pPr>
            <a:lvl5pPr marL="517016" indent="0">
              <a:buNone/>
              <a:defRPr sz="565"/>
            </a:lvl5pPr>
            <a:lvl6pPr marL="646270" indent="0">
              <a:buNone/>
              <a:defRPr sz="565"/>
            </a:lvl6pPr>
            <a:lvl7pPr marL="775524" indent="0">
              <a:buNone/>
              <a:defRPr sz="565"/>
            </a:lvl7pPr>
            <a:lvl8pPr marL="904778" indent="0">
              <a:buNone/>
              <a:defRPr sz="565"/>
            </a:lvl8pPr>
            <a:lvl9pPr marL="1034032" indent="0">
              <a:buNone/>
              <a:defRPr sz="565"/>
            </a:lvl9pPr>
          </a:lstStyle>
          <a:p>
            <a:r>
              <a:rPr lang="en-US" dirty="0"/>
              <a:t>Click icon to add picture</a:t>
            </a:r>
          </a:p>
        </p:txBody>
      </p:sp>
      <p:sp>
        <p:nvSpPr>
          <p:cNvPr id="4" name="Text Placeholder 3"/>
          <p:cNvSpPr>
            <a:spLocks noGrp="1"/>
          </p:cNvSpPr>
          <p:nvPr>
            <p:ph type="body" sz="half" idx="2"/>
          </p:nvPr>
        </p:nvSpPr>
        <p:spPr>
          <a:xfrm>
            <a:off x="839788" y="2057400"/>
            <a:ext cx="3932238" cy="3811588"/>
          </a:xfrm>
        </p:spPr>
        <p:txBody>
          <a:bodyPr/>
          <a:lstStyle>
            <a:lvl1pPr marL="0" indent="0">
              <a:buNone/>
              <a:defRPr sz="452"/>
            </a:lvl1pPr>
            <a:lvl2pPr marL="129254" indent="0">
              <a:buNone/>
              <a:defRPr sz="396"/>
            </a:lvl2pPr>
            <a:lvl3pPr marL="258508" indent="0">
              <a:buNone/>
              <a:defRPr sz="339"/>
            </a:lvl3pPr>
            <a:lvl4pPr marL="387762" indent="0">
              <a:buNone/>
              <a:defRPr sz="283"/>
            </a:lvl4pPr>
            <a:lvl5pPr marL="517016" indent="0">
              <a:buNone/>
              <a:defRPr sz="283"/>
            </a:lvl5pPr>
            <a:lvl6pPr marL="646270" indent="0">
              <a:buNone/>
              <a:defRPr sz="283"/>
            </a:lvl6pPr>
            <a:lvl7pPr marL="775524" indent="0">
              <a:buNone/>
              <a:defRPr sz="283"/>
            </a:lvl7pPr>
            <a:lvl8pPr marL="904778" indent="0">
              <a:buNone/>
              <a:defRPr sz="283"/>
            </a:lvl8pPr>
            <a:lvl9pPr marL="1034032" indent="0">
              <a:buNone/>
              <a:defRPr sz="283"/>
            </a:lvl9pPr>
          </a:lstStyle>
          <a:p>
            <a:pPr lvl="0"/>
            <a:r>
              <a:rPr lang="en-US"/>
              <a:t>Edit Master text styles</a:t>
            </a:r>
          </a:p>
        </p:txBody>
      </p:sp>
      <p:sp>
        <p:nvSpPr>
          <p:cNvPr id="5" name="Date Placeholder 4"/>
          <p:cNvSpPr>
            <a:spLocks noGrp="1"/>
          </p:cNvSpPr>
          <p:nvPr>
            <p:ph type="dt" sz="half" idx="10"/>
          </p:nvPr>
        </p:nvSpPr>
        <p:spPr/>
        <p:txBody>
          <a:bodyPr/>
          <a:lstStyle/>
          <a:p>
            <a:r>
              <a:rPr lang="en-US" dirty="0">
                <a:solidFill>
                  <a:prstClr val="black">
                    <a:tint val="75000"/>
                  </a:prstClr>
                </a:solidFill>
              </a:rPr>
              <a:t>24/10/2018</a:t>
            </a:r>
            <a:endParaRPr lang="en-AU"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AU"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28E08657-AC47-4595-A22E-B5197F1DD9F1}" type="slidenum">
              <a:rPr lang="en-AU" smtClean="0">
                <a:solidFill>
                  <a:prstClr val="black">
                    <a:tint val="75000"/>
                  </a:prstClr>
                </a:solidFill>
              </a:rPr>
              <a:pPr/>
              <a:t>‹#›</a:t>
            </a:fld>
            <a:endParaRPr lang="en-AU" dirty="0">
              <a:solidFill>
                <a:prstClr val="black">
                  <a:tint val="75000"/>
                </a:prstClr>
              </a:solidFill>
            </a:endParaRPr>
          </a:p>
        </p:txBody>
      </p:sp>
    </p:spTree>
    <p:extLst>
      <p:ext uri="{BB962C8B-B14F-4D97-AF65-F5344CB8AC3E}">
        <p14:creationId xmlns:p14="http://schemas.microsoft.com/office/powerpoint/2010/main" val="3435668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1"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339">
                <a:solidFill>
                  <a:schemeClr val="tx1">
                    <a:tint val="75000"/>
                  </a:schemeClr>
                </a:solidFill>
              </a:defRPr>
            </a:lvl1pPr>
          </a:lstStyle>
          <a:p>
            <a:pPr defTabSz="129982"/>
            <a:r>
              <a:rPr lang="en-US" dirty="0">
                <a:solidFill>
                  <a:prstClr val="black">
                    <a:tint val="75000"/>
                  </a:prstClr>
                </a:solidFill>
              </a:rPr>
              <a:t>24/10/2018</a:t>
            </a:r>
            <a:endParaRPr lang="en-AU" dirty="0">
              <a:solidFill>
                <a:prstClr val="black">
                  <a:tint val="75000"/>
                </a:prstClr>
              </a:solidFill>
            </a:endParaRPr>
          </a:p>
        </p:txBody>
      </p:sp>
      <p:sp>
        <p:nvSpPr>
          <p:cNvPr id="5" name="Footer Placeholder 4"/>
          <p:cNvSpPr>
            <a:spLocks noGrp="1"/>
          </p:cNvSpPr>
          <p:nvPr>
            <p:ph type="ftr" sz="quarter" idx="3"/>
          </p:nvPr>
        </p:nvSpPr>
        <p:spPr>
          <a:xfrm>
            <a:off x="4038601" y="6356351"/>
            <a:ext cx="4114800" cy="365125"/>
          </a:xfrm>
          <a:prstGeom prst="rect">
            <a:avLst/>
          </a:prstGeom>
        </p:spPr>
        <p:txBody>
          <a:bodyPr vert="horz" lIns="91440" tIns="45720" rIns="91440" bIns="45720" rtlCol="0" anchor="ctr"/>
          <a:lstStyle>
            <a:lvl1pPr algn="ctr">
              <a:defRPr sz="339">
                <a:solidFill>
                  <a:schemeClr val="tx1">
                    <a:tint val="75000"/>
                  </a:schemeClr>
                </a:solidFill>
              </a:defRPr>
            </a:lvl1pPr>
          </a:lstStyle>
          <a:p>
            <a:pPr defTabSz="129982"/>
            <a:endParaRPr lang="en-AU" dirty="0">
              <a:solidFill>
                <a:prstClr val="black">
                  <a:tint val="75000"/>
                </a:prstClr>
              </a:solidFill>
            </a:endParaRPr>
          </a:p>
        </p:txBody>
      </p:sp>
      <p:sp>
        <p:nvSpPr>
          <p:cNvPr id="6" name="Slide Number Placeholder 5"/>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339">
                <a:solidFill>
                  <a:schemeClr val="tx1">
                    <a:tint val="75000"/>
                  </a:schemeClr>
                </a:solidFill>
              </a:defRPr>
            </a:lvl1pPr>
          </a:lstStyle>
          <a:p>
            <a:pPr defTabSz="129982"/>
            <a:fld id="{28E08657-AC47-4595-A22E-B5197F1DD9F1}" type="slidenum">
              <a:rPr lang="en-AU" smtClean="0">
                <a:solidFill>
                  <a:prstClr val="black">
                    <a:tint val="75000"/>
                  </a:prstClr>
                </a:solidFill>
              </a:rPr>
              <a:pPr defTabSz="129982"/>
              <a:t>‹#›</a:t>
            </a:fld>
            <a:endParaRPr lang="en-AU" dirty="0">
              <a:solidFill>
                <a:prstClr val="black">
                  <a:tint val="75000"/>
                </a:prstClr>
              </a:solidFill>
            </a:endParaRPr>
          </a:p>
        </p:txBody>
      </p:sp>
    </p:spTree>
    <p:extLst>
      <p:ext uri="{BB962C8B-B14F-4D97-AF65-F5344CB8AC3E}">
        <p14:creationId xmlns:p14="http://schemas.microsoft.com/office/powerpoint/2010/main" val="28932480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258508" rtl="0" eaLnBrk="1" latinLnBrk="0" hangingPunct="1">
        <a:lnSpc>
          <a:spcPct val="90000"/>
        </a:lnSpc>
        <a:spcBef>
          <a:spcPct val="0"/>
        </a:spcBef>
        <a:buNone/>
        <a:defRPr sz="1244" kern="1200">
          <a:solidFill>
            <a:schemeClr val="tx1"/>
          </a:solidFill>
          <a:latin typeface="+mj-lt"/>
          <a:ea typeface="+mj-ea"/>
          <a:cs typeface="+mj-cs"/>
        </a:defRPr>
      </a:lvl1pPr>
    </p:titleStyle>
    <p:bodyStyle>
      <a:lvl1pPr marL="64627" indent="-64627" algn="l" defTabSz="258508" rtl="0" eaLnBrk="1" latinLnBrk="0" hangingPunct="1">
        <a:lnSpc>
          <a:spcPct val="90000"/>
        </a:lnSpc>
        <a:spcBef>
          <a:spcPts val="283"/>
        </a:spcBef>
        <a:buFont typeface="Arial" panose="020B0604020202020204" pitchFamily="34" charset="0"/>
        <a:buChar char="•"/>
        <a:defRPr sz="791" kern="1200">
          <a:solidFill>
            <a:schemeClr val="tx1"/>
          </a:solidFill>
          <a:latin typeface="+mn-lt"/>
          <a:ea typeface="+mn-ea"/>
          <a:cs typeface="+mn-cs"/>
        </a:defRPr>
      </a:lvl1pPr>
      <a:lvl2pPr marL="193881" indent="-64627" algn="l" defTabSz="258508" rtl="0" eaLnBrk="1" latinLnBrk="0" hangingPunct="1">
        <a:lnSpc>
          <a:spcPct val="90000"/>
        </a:lnSpc>
        <a:spcBef>
          <a:spcPts val="141"/>
        </a:spcBef>
        <a:buFont typeface="Arial" panose="020B0604020202020204" pitchFamily="34" charset="0"/>
        <a:buChar char="•"/>
        <a:defRPr sz="679" kern="1200">
          <a:solidFill>
            <a:schemeClr val="tx1"/>
          </a:solidFill>
          <a:latin typeface="+mn-lt"/>
          <a:ea typeface="+mn-ea"/>
          <a:cs typeface="+mn-cs"/>
        </a:defRPr>
      </a:lvl2pPr>
      <a:lvl3pPr marL="323135" indent="-64627" algn="l" defTabSz="258508" rtl="0" eaLnBrk="1" latinLnBrk="0" hangingPunct="1">
        <a:lnSpc>
          <a:spcPct val="90000"/>
        </a:lnSpc>
        <a:spcBef>
          <a:spcPts val="141"/>
        </a:spcBef>
        <a:buFont typeface="Arial" panose="020B0604020202020204" pitchFamily="34" charset="0"/>
        <a:buChar char="•"/>
        <a:defRPr sz="565" kern="1200">
          <a:solidFill>
            <a:schemeClr val="tx1"/>
          </a:solidFill>
          <a:latin typeface="+mn-lt"/>
          <a:ea typeface="+mn-ea"/>
          <a:cs typeface="+mn-cs"/>
        </a:defRPr>
      </a:lvl3pPr>
      <a:lvl4pPr marL="452389" indent="-64627" algn="l" defTabSz="258508" rtl="0" eaLnBrk="1" latinLnBrk="0" hangingPunct="1">
        <a:lnSpc>
          <a:spcPct val="90000"/>
        </a:lnSpc>
        <a:spcBef>
          <a:spcPts val="141"/>
        </a:spcBef>
        <a:buFont typeface="Arial" panose="020B0604020202020204" pitchFamily="34" charset="0"/>
        <a:buChar char="•"/>
        <a:defRPr sz="509" kern="1200">
          <a:solidFill>
            <a:schemeClr val="tx1"/>
          </a:solidFill>
          <a:latin typeface="+mn-lt"/>
          <a:ea typeface="+mn-ea"/>
          <a:cs typeface="+mn-cs"/>
        </a:defRPr>
      </a:lvl4pPr>
      <a:lvl5pPr marL="581643" indent="-64627" algn="l" defTabSz="258508" rtl="0" eaLnBrk="1" latinLnBrk="0" hangingPunct="1">
        <a:lnSpc>
          <a:spcPct val="90000"/>
        </a:lnSpc>
        <a:spcBef>
          <a:spcPts val="141"/>
        </a:spcBef>
        <a:buFont typeface="Arial" panose="020B0604020202020204" pitchFamily="34" charset="0"/>
        <a:buChar char="•"/>
        <a:defRPr sz="509" kern="1200">
          <a:solidFill>
            <a:schemeClr val="tx1"/>
          </a:solidFill>
          <a:latin typeface="+mn-lt"/>
          <a:ea typeface="+mn-ea"/>
          <a:cs typeface="+mn-cs"/>
        </a:defRPr>
      </a:lvl5pPr>
      <a:lvl6pPr marL="710897" indent="-64627" algn="l" defTabSz="258508" rtl="0" eaLnBrk="1" latinLnBrk="0" hangingPunct="1">
        <a:lnSpc>
          <a:spcPct val="90000"/>
        </a:lnSpc>
        <a:spcBef>
          <a:spcPts val="141"/>
        </a:spcBef>
        <a:buFont typeface="Arial" panose="020B0604020202020204" pitchFamily="34" charset="0"/>
        <a:buChar char="•"/>
        <a:defRPr sz="509" kern="1200">
          <a:solidFill>
            <a:schemeClr val="tx1"/>
          </a:solidFill>
          <a:latin typeface="+mn-lt"/>
          <a:ea typeface="+mn-ea"/>
          <a:cs typeface="+mn-cs"/>
        </a:defRPr>
      </a:lvl6pPr>
      <a:lvl7pPr marL="840151" indent="-64627" algn="l" defTabSz="258508" rtl="0" eaLnBrk="1" latinLnBrk="0" hangingPunct="1">
        <a:lnSpc>
          <a:spcPct val="90000"/>
        </a:lnSpc>
        <a:spcBef>
          <a:spcPts val="141"/>
        </a:spcBef>
        <a:buFont typeface="Arial" panose="020B0604020202020204" pitchFamily="34" charset="0"/>
        <a:buChar char="•"/>
        <a:defRPr sz="509" kern="1200">
          <a:solidFill>
            <a:schemeClr val="tx1"/>
          </a:solidFill>
          <a:latin typeface="+mn-lt"/>
          <a:ea typeface="+mn-ea"/>
          <a:cs typeface="+mn-cs"/>
        </a:defRPr>
      </a:lvl7pPr>
      <a:lvl8pPr marL="969406" indent="-64627" algn="l" defTabSz="258508" rtl="0" eaLnBrk="1" latinLnBrk="0" hangingPunct="1">
        <a:lnSpc>
          <a:spcPct val="90000"/>
        </a:lnSpc>
        <a:spcBef>
          <a:spcPts val="141"/>
        </a:spcBef>
        <a:buFont typeface="Arial" panose="020B0604020202020204" pitchFamily="34" charset="0"/>
        <a:buChar char="•"/>
        <a:defRPr sz="509" kern="1200">
          <a:solidFill>
            <a:schemeClr val="tx1"/>
          </a:solidFill>
          <a:latin typeface="+mn-lt"/>
          <a:ea typeface="+mn-ea"/>
          <a:cs typeface="+mn-cs"/>
        </a:defRPr>
      </a:lvl8pPr>
      <a:lvl9pPr marL="1098659" indent="-64627" algn="l" defTabSz="258508" rtl="0" eaLnBrk="1" latinLnBrk="0" hangingPunct="1">
        <a:lnSpc>
          <a:spcPct val="90000"/>
        </a:lnSpc>
        <a:spcBef>
          <a:spcPts val="141"/>
        </a:spcBef>
        <a:buFont typeface="Arial" panose="020B0604020202020204" pitchFamily="34" charset="0"/>
        <a:buChar char="•"/>
        <a:defRPr sz="509" kern="1200">
          <a:solidFill>
            <a:schemeClr val="tx1"/>
          </a:solidFill>
          <a:latin typeface="+mn-lt"/>
          <a:ea typeface="+mn-ea"/>
          <a:cs typeface="+mn-cs"/>
        </a:defRPr>
      </a:lvl9pPr>
    </p:bodyStyle>
    <p:otherStyle>
      <a:defPPr>
        <a:defRPr lang="en-US"/>
      </a:defPPr>
      <a:lvl1pPr marL="0" algn="l" defTabSz="258508" rtl="0" eaLnBrk="1" latinLnBrk="0" hangingPunct="1">
        <a:defRPr sz="509" kern="1200">
          <a:solidFill>
            <a:schemeClr val="tx1"/>
          </a:solidFill>
          <a:latin typeface="+mn-lt"/>
          <a:ea typeface="+mn-ea"/>
          <a:cs typeface="+mn-cs"/>
        </a:defRPr>
      </a:lvl1pPr>
      <a:lvl2pPr marL="129254" algn="l" defTabSz="258508" rtl="0" eaLnBrk="1" latinLnBrk="0" hangingPunct="1">
        <a:defRPr sz="509" kern="1200">
          <a:solidFill>
            <a:schemeClr val="tx1"/>
          </a:solidFill>
          <a:latin typeface="+mn-lt"/>
          <a:ea typeface="+mn-ea"/>
          <a:cs typeface="+mn-cs"/>
        </a:defRPr>
      </a:lvl2pPr>
      <a:lvl3pPr marL="258508" algn="l" defTabSz="258508" rtl="0" eaLnBrk="1" latinLnBrk="0" hangingPunct="1">
        <a:defRPr sz="509" kern="1200">
          <a:solidFill>
            <a:schemeClr val="tx1"/>
          </a:solidFill>
          <a:latin typeface="+mn-lt"/>
          <a:ea typeface="+mn-ea"/>
          <a:cs typeface="+mn-cs"/>
        </a:defRPr>
      </a:lvl3pPr>
      <a:lvl4pPr marL="387762" algn="l" defTabSz="258508" rtl="0" eaLnBrk="1" latinLnBrk="0" hangingPunct="1">
        <a:defRPr sz="509" kern="1200">
          <a:solidFill>
            <a:schemeClr val="tx1"/>
          </a:solidFill>
          <a:latin typeface="+mn-lt"/>
          <a:ea typeface="+mn-ea"/>
          <a:cs typeface="+mn-cs"/>
        </a:defRPr>
      </a:lvl4pPr>
      <a:lvl5pPr marL="517016" algn="l" defTabSz="258508" rtl="0" eaLnBrk="1" latinLnBrk="0" hangingPunct="1">
        <a:defRPr sz="509" kern="1200">
          <a:solidFill>
            <a:schemeClr val="tx1"/>
          </a:solidFill>
          <a:latin typeface="+mn-lt"/>
          <a:ea typeface="+mn-ea"/>
          <a:cs typeface="+mn-cs"/>
        </a:defRPr>
      </a:lvl5pPr>
      <a:lvl6pPr marL="646270" algn="l" defTabSz="258508" rtl="0" eaLnBrk="1" latinLnBrk="0" hangingPunct="1">
        <a:defRPr sz="509" kern="1200">
          <a:solidFill>
            <a:schemeClr val="tx1"/>
          </a:solidFill>
          <a:latin typeface="+mn-lt"/>
          <a:ea typeface="+mn-ea"/>
          <a:cs typeface="+mn-cs"/>
        </a:defRPr>
      </a:lvl6pPr>
      <a:lvl7pPr marL="775524" algn="l" defTabSz="258508" rtl="0" eaLnBrk="1" latinLnBrk="0" hangingPunct="1">
        <a:defRPr sz="509" kern="1200">
          <a:solidFill>
            <a:schemeClr val="tx1"/>
          </a:solidFill>
          <a:latin typeface="+mn-lt"/>
          <a:ea typeface="+mn-ea"/>
          <a:cs typeface="+mn-cs"/>
        </a:defRPr>
      </a:lvl7pPr>
      <a:lvl8pPr marL="904778" algn="l" defTabSz="258508" rtl="0" eaLnBrk="1" latinLnBrk="0" hangingPunct="1">
        <a:defRPr sz="509" kern="1200">
          <a:solidFill>
            <a:schemeClr val="tx1"/>
          </a:solidFill>
          <a:latin typeface="+mn-lt"/>
          <a:ea typeface="+mn-ea"/>
          <a:cs typeface="+mn-cs"/>
        </a:defRPr>
      </a:lvl8pPr>
      <a:lvl9pPr marL="1034032" algn="l" defTabSz="258508" rtl="0" eaLnBrk="1" latinLnBrk="0" hangingPunct="1">
        <a:defRPr sz="50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9windeyer.com.au/barristers/geoffrey-mcdonald/"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www.austlii.edu.au/cgi-bin/viewdoc/au/cases/cth/FCA/2021/377.html"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aicm.com.au/news-resources/articles-news/the-liquidation-of-heavy-plant-leasing-and-how-case-law-is-formed/"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8" Type="http://schemas.openxmlformats.org/officeDocument/2006/relationships/hyperlink" Target="http://www.austlii.edu.au/cgi-bin/viewdoc/au/cases/cth/FCAFC/2012/124.html" TargetMode="External"/><Relationship Id="rId3" Type="http://schemas.openxmlformats.org/officeDocument/2006/relationships/hyperlink" Target="http://www.austlii.edu.au/cgi-bin/viewdoc/au/cases/vic/VSCA/2020/198.html" TargetMode="External"/><Relationship Id="rId7" Type="http://schemas.openxmlformats.org/officeDocument/2006/relationships/hyperlink" Target="http://www.austlii.edu.au/cgi-bin/LawCite?cit=%282012%29%20205%20FCR%20156"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www.austlii.edu.au/cgi-bin/LawCite?cit=%282018%29%20128%20ACSR%20555" TargetMode="External"/><Relationship Id="rId5" Type="http://schemas.openxmlformats.org/officeDocument/2006/relationships/hyperlink" Target="http://www.austlii.edu.au/cgi-bin/viewdoc/au/cases/nsw/NSWCA/2018/149.html" TargetMode="External"/><Relationship Id="rId4" Type="http://schemas.openxmlformats.org/officeDocument/2006/relationships/hyperlink" Target="http://www.austlii.edu.au/cgi-bin/viewdoc/au/cases/nsw/NSWSC/2021/232.html" TargetMode="External"/><Relationship Id="rId9" Type="http://schemas.openxmlformats.org/officeDocument/2006/relationships/hyperlink" Target="http://www.austlii.edu.au/cgi-bin/viewdoc/au/legis/cth/consol_act/ca2001172/s588fa.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austlii.edu.au/cgi-bin/viewdoc/au/cases/vic/VSCA/2020/198.html"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www.austlii.edu.au/cgi-bin/viewdoc/au/cases/vic/VSCA/2020/198.html"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9windeyer.com.au/barristers/geoffrey-mcdonald/"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mailto:gmcdonald@windeyerchambers.com.au" TargetMode="External"/><Relationship Id="rId4" Type="http://schemas.openxmlformats.org/officeDocument/2006/relationships/hyperlink" Target="https://docs.google.com/document/d/e/2PACX-1vR7yeRgXiRQ6GAdR_aD-AZePIAwOErhm0ZJxRg3PZYOIcKXlkrPJ6dHpyKLwkcJSQ/pub"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www.austlii.edu.au/cgi-bin/viewdoc/au/cases/vic/VSCA/2020/198.html"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asic.gov.au/for-business/small-business/starting-a-company/small-business-company-directors/resigning-or-removing-a-company-director/"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8" Type="http://schemas.openxmlformats.org/officeDocument/2006/relationships/hyperlink" Target="http://www.austlii.edu.au/cgi-bin/viewdoc/au/legis/cth/consol_act/ca2001172/s9.html#company" TargetMode="External"/><Relationship Id="rId3" Type="http://schemas.openxmlformats.org/officeDocument/2006/relationships/hyperlink" Target="http://www.austlii.edu.au/cgi-bin/viewdoc/au/legis/cth/consol_act/ca2001172/s259d.html#paragraph" TargetMode="External"/><Relationship Id="rId7" Type="http://schemas.openxmlformats.org/officeDocument/2006/relationships/hyperlink" Target="http://www.austlii.edu.au/cgi-bin/viewdoc/au/legis/cth/consol_act/ca2001172/s9.html#director"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www.austlii.edu.au/cgi-bin/viewdoc/au/legis/cth/consol_act/ca2001172/s761a.html#person" TargetMode="External"/><Relationship Id="rId11" Type="http://schemas.openxmlformats.org/officeDocument/2006/relationships/hyperlink" Target="http://www.austlii.edu.au/cgi-bin/viewdoc/au/legis/cth/consol_act/ca2001172/s58aa.html#the_court" TargetMode="External"/><Relationship Id="rId5" Type="http://schemas.openxmlformats.org/officeDocument/2006/relationships/hyperlink" Target="http://www.austlii.edu.au/cgi-bin/viewdoc/au/legis/cth/consol_act/ca2001172/s9.html#asic" TargetMode="External"/><Relationship Id="rId10" Type="http://schemas.openxmlformats.org/officeDocument/2006/relationships/hyperlink" Target="http://www.austlii.edu.au/cgi-bin/viewdoc/au/legis/cth/consol_act/ca2001172/s1363.html#prescribed" TargetMode="External"/><Relationship Id="rId4" Type="http://schemas.openxmlformats.org/officeDocument/2006/relationships/hyperlink" Target="http://www.austlii.edu.au/cgi-bin/viewdoc/au/legis/cth/consol_act/ca2001172/s1371.html#made" TargetMode="External"/><Relationship Id="rId9" Type="http://schemas.openxmlformats.org/officeDocument/2006/relationships/hyperlink" Target="http://www.austlii.edu.au/cgi-bin/viewdoc/au/legis/cth/consol_act/ca2001172/s1270h.html#lodged" TargetMode="Externa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s://asic.gov.au/regulatory-resources/insolvency/insolvency-for-directors/restructuring-and-the-restructuring-plan/"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hyperlink" Target="https://publishednotices.asic.gov.au/" TargetMode="Externa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asic.gov.au/for-business/small-business/closing-a-small-business/illegal-phoenix-activity/"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asic.gov.au/for-business/small-business/closing-a-small-business/illegal-phoenix-activity/" TargetMode="External"/><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hyperlink" Target="https://aicm.com.au/files/3015/1372/9898/Article.pdf"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legislation.govt.nz/act/public/1993/0105/latest/link.aspx?id=DLM323263#DLM323263"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569975"/>
            <a:ext cx="1008070" cy="1064542"/>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27038" y="110413"/>
            <a:ext cx="12191999" cy="665695"/>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8E5905A-99D1-4C9F-BC5B-96B8A895E945}"/>
              </a:ext>
            </a:extLst>
          </p:cNvPr>
          <p:cNvSpPr txBox="1"/>
          <p:nvPr/>
        </p:nvSpPr>
        <p:spPr>
          <a:xfrm>
            <a:off x="132733" y="712603"/>
            <a:ext cx="12226413" cy="5948167"/>
          </a:xfrm>
          <a:prstGeom prst="rect">
            <a:avLst/>
          </a:prstGeom>
          <a:noFill/>
        </p:spPr>
        <p:txBody>
          <a:bodyPr wrap="square">
            <a:spAutoFit/>
          </a:bodyPr>
          <a:lstStyle/>
          <a:p>
            <a:r>
              <a:rPr lang="en-AU" sz="2000" b="1" dirty="0">
                <a:latin typeface="Arial Black" panose="020B0A04020102020204" pitchFamily="34" charset="0"/>
                <a:ea typeface="Calibri" panose="020F0502020204030204" pitchFamily="34" charset="0"/>
                <a:cs typeface="Calibri" panose="020F0502020204030204" pitchFamily="34" charset="0"/>
              </a:rPr>
              <a:t>Tuesday, 22 June 2021</a:t>
            </a:r>
          </a:p>
          <a:p>
            <a:pPr>
              <a:lnSpc>
                <a:spcPct val="115000"/>
              </a:lnSpc>
            </a:pPr>
            <a:r>
              <a:rPr lang="en-AU" sz="2000" b="1" dirty="0">
                <a:latin typeface="Arial Black" panose="020B0A04020102020204" pitchFamily="34" charset="0"/>
                <a:ea typeface="Calibri" panose="020F0502020204030204" pitchFamily="34" charset="0"/>
                <a:cs typeface="Times New Roman" panose="02020603050405020304" pitchFamily="18" charset="0"/>
              </a:rPr>
              <a:t>Webinar duration</a:t>
            </a:r>
            <a:r>
              <a:rPr lang="en-AU" sz="2000" dirty="0">
                <a:latin typeface="Arial Black" panose="020B0A04020102020204" pitchFamily="34" charset="0"/>
                <a:ea typeface="Calibri" panose="020F0502020204030204" pitchFamily="34" charset="0"/>
                <a:cs typeface="Times New Roman" panose="02020603050405020304" pitchFamily="18" charset="0"/>
              </a:rPr>
              <a:t>: 4.00pm – 5.00pm</a:t>
            </a:r>
          </a:p>
          <a:p>
            <a:pPr>
              <a:lnSpc>
                <a:spcPct val="115000"/>
              </a:lnSpc>
            </a:pPr>
            <a:endParaRPr lang="en-AU" dirty="0">
              <a:latin typeface="Arial Black" panose="020B0A04020102020204" pitchFamily="34" charset="0"/>
              <a:ea typeface="Calibri" panose="020F0502020204030204" pitchFamily="34" charset="0"/>
              <a:cs typeface="Times New Roman" panose="02020603050405020304" pitchFamily="18" charset="0"/>
            </a:endParaRPr>
          </a:p>
          <a:p>
            <a:pPr>
              <a:lnSpc>
                <a:spcPct val="115000"/>
              </a:lnSpc>
            </a:pPr>
            <a:r>
              <a:rPr lang="en-AU" dirty="0">
                <a:latin typeface="Arial Black" panose="020B0A04020102020204" pitchFamily="34" charset="0"/>
                <a:ea typeface="Calibri" panose="020F0502020204030204" pitchFamily="34" charset="0"/>
                <a:cs typeface="Times New Roman" panose="02020603050405020304" pitchFamily="18" charset="0"/>
              </a:rPr>
              <a:t>Presenter</a:t>
            </a:r>
          </a:p>
          <a:p>
            <a:pPr>
              <a:spcAft>
                <a:spcPts val="300"/>
              </a:spcAft>
            </a:pPr>
            <a:r>
              <a:rPr lang="en-AU" sz="3600" b="1" i="1" dirty="0">
                <a:effectLst/>
                <a:latin typeface="Bookman Old Style" panose="02050604050505020204" pitchFamily="18" charset="0"/>
                <a:ea typeface="Calibri" panose="020F0502020204030204" pitchFamily="34" charset="0"/>
              </a:rPr>
              <a:t>Geoffrey McDonald, Barrister at Law</a:t>
            </a:r>
            <a:endParaRPr lang="en-AU" sz="3600" dirty="0">
              <a:effectLst/>
              <a:latin typeface="Calibri" panose="020F0502020204030204" pitchFamily="34" charset="0"/>
              <a:ea typeface="Calibri" panose="020F0502020204030204" pitchFamily="34" charset="0"/>
            </a:endParaRPr>
          </a:p>
          <a:p>
            <a:r>
              <a:rPr lang="en-AU" sz="2000" b="1" i="1" dirty="0">
                <a:effectLst/>
                <a:latin typeface="Bookman"/>
                <a:ea typeface="Calibri" panose="020F0502020204030204" pitchFamily="34" charset="0"/>
              </a:rPr>
              <a:t>9 Windeyer Chambers </a:t>
            </a:r>
          </a:p>
          <a:p>
            <a:r>
              <a:rPr lang="en-AU" sz="1800" b="1" i="1" dirty="0">
                <a:effectLst/>
                <a:latin typeface="Bookman"/>
                <a:ea typeface="Calibri" panose="020F0502020204030204" pitchFamily="34" charset="0"/>
              </a:rPr>
              <a:t>(</a:t>
            </a:r>
            <a:r>
              <a:rPr lang="en-AU" sz="1800" b="1" i="1" u="sng" dirty="0">
                <a:effectLst/>
                <a:latin typeface="Bookman"/>
                <a:ea typeface="Calibri" panose="020F0502020204030204" pitchFamily="34" charset="0"/>
                <a:hlinkClick r:id="rId3">
                  <a:extLst>
                    <a:ext uri="{A12FA001-AC4F-418D-AE19-62706E023703}">
                      <ahyp:hlinkClr xmlns:ahyp="http://schemas.microsoft.com/office/drawing/2018/hyperlinkcolor" val="tx"/>
                    </a:ext>
                  </a:extLst>
                </a:hlinkClick>
              </a:rPr>
              <a:t>http://www.9windeyer.com.au/barristers/geoffrey-mcdonald/</a:t>
            </a:r>
            <a:r>
              <a:rPr lang="en-AU" sz="1800" b="1" i="1" dirty="0">
                <a:effectLst/>
                <a:latin typeface="Bookman"/>
                <a:ea typeface="Calibri" panose="020F0502020204030204" pitchFamily="34" charset="0"/>
              </a:rPr>
              <a:t>)</a:t>
            </a:r>
          </a:p>
          <a:p>
            <a:endParaRPr lang="en-AU" b="1" i="1" dirty="0">
              <a:latin typeface="Bookman"/>
              <a:ea typeface="Calibri" panose="020F0502020204030204" pitchFamily="34" charset="0"/>
            </a:endParaRPr>
          </a:p>
          <a:p>
            <a:endParaRPr lang="en-AU" sz="1800" b="1" i="1" dirty="0">
              <a:effectLst/>
              <a:latin typeface="Bookman"/>
              <a:ea typeface="Calibri" panose="020F0502020204030204" pitchFamily="34" charset="0"/>
            </a:endParaRPr>
          </a:p>
          <a:p>
            <a:endParaRPr lang="en-AU" b="1" i="1" dirty="0">
              <a:latin typeface="Bookman"/>
              <a:ea typeface="Calibri" panose="020F0502020204030204" pitchFamily="34" charset="0"/>
            </a:endParaRPr>
          </a:p>
          <a:p>
            <a:pPr>
              <a:lnSpc>
                <a:spcPct val="107000"/>
              </a:lnSpc>
              <a:spcAft>
                <a:spcPts val="800"/>
              </a:spcAft>
            </a:pPr>
            <a:r>
              <a:rPr lang="en-US" sz="1800" u="sng" dirty="0">
                <a:effectLst/>
                <a:latin typeface="Arial Black" panose="020B0A04020102020204" pitchFamily="34" charset="0"/>
                <a:ea typeface="Calibri" panose="020F0502020204030204" pitchFamily="34" charset="0"/>
                <a:cs typeface="Times New Roman" panose="02020603050405020304" pitchFamily="18" charset="0"/>
              </a:rPr>
              <a:t>Viewing;</a:t>
            </a:r>
            <a:r>
              <a:rPr lang="en-US" sz="1800" dirty="0">
                <a:effectLst/>
                <a:latin typeface="Arial Black" panose="020B0A0402010202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US" dirty="0">
                <a:latin typeface="Arial Black" panose="020B0A04020102020204" pitchFamily="34" charset="0"/>
                <a:ea typeface="Calibri" panose="020F0502020204030204" pitchFamily="34" charset="0"/>
                <a:cs typeface="Times New Roman" panose="02020603050405020304" pitchFamily="18" charset="0"/>
              </a:rPr>
              <a:t>Please split your screen by;</a:t>
            </a:r>
          </a:p>
          <a:p>
            <a:pPr>
              <a:lnSpc>
                <a:spcPct val="107000"/>
              </a:lnSpc>
              <a:spcAft>
                <a:spcPts val="800"/>
              </a:spcAft>
            </a:pPr>
            <a:r>
              <a:rPr lang="en-GB" dirty="0">
                <a:latin typeface="Arial Black" panose="020B0A04020102020204" pitchFamily="34" charset="0"/>
                <a:ea typeface="Calibri" panose="020F0502020204030204" pitchFamily="34" charset="0"/>
                <a:cs typeface="Times New Roman" panose="02020603050405020304" pitchFamily="18" charset="0"/>
              </a:rPr>
              <a:t>Settings...</a:t>
            </a:r>
          </a:p>
          <a:p>
            <a:pPr>
              <a:lnSpc>
                <a:spcPct val="107000"/>
              </a:lnSpc>
              <a:spcAft>
                <a:spcPts val="800"/>
              </a:spcAft>
            </a:pPr>
            <a:r>
              <a:rPr lang="en-GB" dirty="0">
                <a:latin typeface="Arial Black" panose="020B0A04020102020204" pitchFamily="34" charset="0"/>
                <a:ea typeface="Calibri" panose="020F0502020204030204" pitchFamily="34" charset="0"/>
                <a:cs typeface="Times New Roman" panose="02020603050405020304" pitchFamily="18" charset="0"/>
              </a:rPr>
              <a:t>Click the Share Screen tab...</a:t>
            </a:r>
          </a:p>
          <a:p>
            <a:pPr>
              <a:lnSpc>
                <a:spcPct val="107000"/>
              </a:lnSpc>
              <a:spcAft>
                <a:spcPts val="800"/>
              </a:spcAft>
            </a:pPr>
            <a:r>
              <a:rPr lang="en-GB" dirty="0">
                <a:latin typeface="Arial Black" panose="020B0A04020102020204" pitchFamily="34" charset="0"/>
                <a:ea typeface="Calibri" panose="020F0502020204030204" pitchFamily="34" charset="0"/>
                <a:cs typeface="Times New Roman" panose="02020603050405020304" pitchFamily="18" charset="0"/>
              </a:rPr>
              <a:t>Click the </a:t>
            </a:r>
            <a:r>
              <a:rPr lang="en-GB" u="sng" dirty="0">
                <a:latin typeface="Arial Black" panose="020B0A04020102020204" pitchFamily="34" charset="0"/>
                <a:ea typeface="Calibri" panose="020F0502020204030204" pitchFamily="34" charset="0"/>
                <a:cs typeface="Times New Roman" panose="02020603050405020304" pitchFamily="18" charset="0"/>
              </a:rPr>
              <a:t>Side-by-Side</a:t>
            </a:r>
            <a:r>
              <a:rPr lang="en-GB" dirty="0">
                <a:latin typeface="Arial Black" panose="020B0A04020102020204" pitchFamily="34" charset="0"/>
                <a:ea typeface="Calibri" panose="020F0502020204030204" pitchFamily="34" charset="0"/>
                <a:cs typeface="Times New Roman" panose="02020603050405020304" pitchFamily="18" charset="0"/>
              </a:rPr>
              <a:t> Mode check box</a:t>
            </a:r>
            <a:endParaRPr lang="en-AU" sz="1800" b="1" i="1" dirty="0">
              <a:effectLst/>
              <a:latin typeface="Bookman"/>
              <a:ea typeface="Calibri" panose="020F0502020204030204" pitchFamily="34" charset="0"/>
            </a:endParaRPr>
          </a:p>
          <a:p>
            <a:endParaRPr lang="en-AU" b="1" i="1" dirty="0">
              <a:latin typeface="Bookman"/>
              <a:ea typeface="Calibri" panose="020F0502020204030204" pitchFamily="34" charset="0"/>
            </a:endParaRPr>
          </a:p>
          <a:p>
            <a:endParaRPr lang="en-AU" sz="1800" dirty="0">
              <a:solidFill>
                <a:schemeClr val="bg1"/>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4281941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569975"/>
            <a:ext cx="1008070" cy="1064542"/>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27038" y="110413"/>
            <a:ext cx="12191999" cy="665695"/>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Accountants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8E5905A-99D1-4C9F-BC5B-96B8A895E945}"/>
              </a:ext>
            </a:extLst>
          </p:cNvPr>
          <p:cNvSpPr txBox="1"/>
          <p:nvPr/>
        </p:nvSpPr>
        <p:spPr>
          <a:xfrm>
            <a:off x="1" y="712603"/>
            <a:ext cx="12164962" cy="4871718"/>
          </a:xfrm>
          <a:prstGeom prst="rect">
            <a:avLst/>
          </a:prstGeom>
          <a:noFill/>
        </p:spPr>
        <p:txBody>
          <a:bodyPr wrap="square">
            <a:spAutoFit/>
          </a:bodyPr>
          <a:lstStyle/>
          <a:p>
            <a:pPr>
              <a:lnSpc>
                <a:spcPct val="107000"/>
              </a:lnSpc>
              <a:spcAft>
                <a:spcPts val="800"/>
              </a:spcAft>
            </a:pPr>
            <a:r>
              <a:rPr lang="en-AU" sz="2000" b="1" u="sng" dirty="0">
                <a:effectLst/>
                <a:latin typeface="Arial Black" panose="020B0A04020102020204" pitchFamily="34" charset="0"/>
                <a:ea typeface="Calibri" panose="020F0502020204030204" pitchFamily="34" charset="0"/>
                <a:cs typeface="Times New Roman" panose="02020603050405020304" pitchFamily="18" charset="0"/>
              </a:rPr>
              <a:t>McDonald and Anor v </a:t>
            </a:r>
            <a:r>
              <a:rPr lang="en-AU" sz="2000" b="1" u="sng" dirty="0" err="1">
                <a:effectLst/>
                <a:latin typeface="Arial Black" panose="020B0A04020102020204" pitchFamily="34" charset="0"/>
                <a:ea typeface="Calibri" panose="020F0502020204030204" pitchFamily="34" charset="0"/>
                <a:cs typeface="Times New Roman" panose="02020603050405020304" pitchFamily="18" charset="0"/>
              </a:rPr>
              <a:t>Hanselmann</a:t>
            </a:r>
            <a:r>
              <a:rPr lang="en-AU" sz="2000" b="1" u="sng" dirty="0">
                <a:effectLst/>
                <a:latin typeface="Arial Black" panose="020B0A04020102020204" pitchFamily="34" charset="0"/>
                <a:ea typeface="Calibri" panose="020F0502020204030204" pitchFamily="34" charset="0"/>
                <a:cs typeface="Times New Roman" panose="02020603050405020304" pitchFamily="18" charset="0"/>
              </a:rPr>
              <a:t>, Matter No 3480/97 [1998] NSWSC 171, Young J</a:t>
            </a:r>
            <a:r>
              <a:rPr lang="en-AU" sz="2000" b="1" dirty="0">
                <a:effectLst/>
                <a:latin typeface="Arial Black" panose="020B0A04020102020204" pitchFamily="34" charset="0"/>
                <a:ea typeface="Calibri" panose="020F0502020204030204" pitchFamily="34" charset="0"/>
                <a:cs typeface="Times New Roman" panose="02020603050405020304" pitchFamily="18" charset="0"/>
              </a:rPr>
              <a:t>.</a:t>
            </a:r>
            <a:endParaRPr lang="en-AU" sz="20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dirty="0">
                <a:effectLst/>
                <a:latin typeface="Arial Black" panose="020B0A04020102020204" pitchFamily="34" charset="0"/>
                <a:ea typeface="Calibri" panose="020F0502020204030204" pitchFamily="34" charset="0"/>
                <a:cs typeface="Times New Roman" panose="02020603050405020304" pitchFamily="18" charset="0"/>
              </a:rPr>
              <a:t>Followed in Campbell Street Theatre Pty Ltd (receiver and manager appointed) (in liquidation) &amp; </a:t>
            </a:r>
            <a:r>
              <a:rPr lang="en-AU" sz="2000" dirty="0" err="1">
                <a:effectLst/>
                <a:latin typeface="Arial Black" panose="020B0A04020102020204" pitchFamily="34" charset="0"/>
                <a:ea typeface="Calibri" panose="020F0502020204030204" pitchFamily="34" charset="0"/>
                <a:cs typeface="Times New Roman" panose="02020603050405020304" pitchFamily="18" charset="0"/>
              </a:rPr>
              <a:t>Ors</a:t>
            </a:r>
            <a:r>
              <a:rPr lang="en-AU" sz="2000" dirty="0">
                <a:effectLst/>
                <a:latin typeface="Arial Black" panose="020B0A04020102020204" pitchFamily="34" charset="0"/>
                <a:ea typeface="Calibri" panose="020F0502020204030204" pitchFamily="34" charset="0"/>
                <a:cs typeface="Times New Roman" panose="02020603050405020304" pitchFamily="18" charset="0"/>
              </a:rPr>
              <a:t> v Commercial Mortgage Trade Pty Ltd &amp; Anor [2012] NSWSC 669 (19 June 2012)</a:t>
            </a:r>
          </a:p>
          <a:p>
            <a:pPr>
              <a:lnSpc>
                <a:spcPct val="107000"/>
              </a:lnSpc>
              <a:spcAft>
                <a:spcPts val="800"/>
              </a:spcAft>
            </a:pPr>
            <a:endParaRPr lang="en-AU" sz="20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i="1" u="sng" dirty="0">
                <a:effectLst/>
                <a:latin typeface="Arial Black" panose="020B0A04020102020204" pitchFamily="34" charset="0"/>
                <a:ea typeface="Calibri" panose="020F0502020204030204" pitchFamily="34" charset="0"/>
                <a:cs typeface="Times New Roman" panose="02020603050405020304" pitchFamily="18" charset="0"/>
              </a:rPr>
              <a:t>“Value is not a matter which is to be decided in a vacuum. Value usually is associated with a person. The pure concept of value is, of course, what a reasonable objective person would pay for the property rather than lose it</a:t>
            </a:r>
            <a:r>
              <a:rPr lang="en-AU" sz="2000" i="1" dirty="0">
                <a:effectLst/>
                <a:latin typeface="Arial Black" panose="020B0A04020102020204" pitchFamily="34" charset="0"/>
                <a:ea typeface="Calibri" panose="020F0502020204030204" pitchFamily="34" charset="0"/>
                <a:cs typeface="Times New Roman" panose="02020603050405020304" pitchFamily="18" charset="0"/>
              </a:rPr>
              <a:t>, but very often property will have a </a:t>
            </a:r>
            <a:r>
              <a:rPr lang="en-AU" sz="2000" i="1" u="sng" dirty="0">
                <a:effectLst/>
                <a:latin typeface="Arial Black" panose="020B0A04020102020204" pitchFamily="34" charset="0"/>
                <a:ea typeface="Calibri" panose="020F0502020204030204" pitchFamily="34" charset="0"/>
                <a:cs typeface="Times New Roman" panose="02020603050405020304" pitchFamily="18" charset="0"/>
              </a:rPr>
              <a:t>special value </a:t>
            </a:r>
            <a:r>
              <a:rPr lang="en-AU" sz="2000" i="1" dirty="0">
                <a:effectLst/>
                <a:latin typeface="Arial Black" panose="020B0A04020102020204" pitchFamily="34" charset="0"/>
                <a:ea typeface="Calibri" panose="020F0502020204030204" pitchFamily="34" charset="0"/>
                <a:cs typeface="Times New Roman" panose="02020603050405020304" pitchFamily="18" charset="0"/>
              </a:rPr>
              <a:t>to a person because of factors unique to that person. …</a:t>
            </a:r>
            <a:endParaRPr lang="en-AU" sz="20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i="1" dirty="0">
                <a:effectLst/>
                <a:latin typeface="Arial Black" panose="020B0A04020102020204" pitchFamily="34" charset="0"/>
                <a:ea typeface="Calibri" panose="020F0502020204030204" pitchFamily="34" charset="0"/>
                <a:cs typeface="Times New Roman" panose="02020603050405020304" pitchFamily="18" charset="0"/>
              </a:rPr>
              <a:t>Again, when one is looking at a company on the verge of liquidation, one bears in mind the words </a:t>
            </a:r>
            <a:r>
              <a:rPr lang="en-AU" sz="2000" i="1" u="sng" dirty="0">
                <a:effectLst/>
                <a:latin typeface="Arial Black" panose="020B0A04020102020204" pitchFamily="34" charset="0"/>
                <a:ea typeface="Calibri" panose="020F0502020204030204" pitchFamily="34" charset="0"/>
                <a:cs typeface="Times New Roman" panose="02020603050405020304" pitchFamily="18" charset="0"/>
              </a:rPr>
              <a:t>Shakespeare attributed to Richard the Third "A horse! A horse! My kingdom for a horse!".”</a:t>
            </a:r>
            <a:endParaRPr lang="en-AU" sz="2000" u="sng"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dirty="0">
                <a:effectLst/>
                <a:latin typeface="Arial Black" panose="020B0A04020102020204" pitchFamily="34" charset="0"/>
                <a:ea typeface="Calibri" panose="020F0502020204030204" pitchFamily="34" charset="0"/>
                <a:cs typeface="Times New Roman" panose="02020603050405020304" pitchFamily="18" charset="0"/>
              </a:rPr>
              <a:t> </a:t>
            </a:r>
            <a:endParaRPr lang="en-AU" sz="2000" b="1" dirty="0">
              <a:effectLst/>
              <a:latin typeface="Arial Black" panose="020B0A04020102020204" pitchFamily="34" charset="0"/>
              <a:ea typeface="Times New Roman" panose="02020603050405020304" pitchFamily="18" charset="0"/>
            </a:endParaRPr>
          </a:p>
        </p:txBody>
      </p:sp>
      <p:pic>
        <p:nvPicPr>
          <p:cNvPr id="1030" name="Picture 6">
            <a:extLst>
              <a:ext uri="{FF2B5EF4-FFF2-40B4-BE49-F238E27FC236}">
                <a16:creationId xmlns:a16="http://schemas.microsoft.com/office/drawing/2014/main" id="{06CDFCA3-923B-42C3-9C52-ACD186D488E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8066" y="5664384"/>
            <a:ext cx="3343275" cy="962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82492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569975"/>
            <a:ext cx="1008070" cy="1064542"/>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27038" y="110413"/>
            <a:ext cx="12191999" cy="665695"/>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Accountants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8E5905A-99D1-4C9F-BC5B-96B8A895E945}"/>
              </a:ext>
            </a:extLst>
          </p:cNvPr>
          <p:cNvSpPr txBox="1"/>
          <p:nvPr/>
        </p:nvSpPr>
        <p:spPr>
          <a:xfrm>
            <a:off x="1" y="712603"/>
            <a:ext cx="12164962" cy="6013569"/>
          </a:xfrm>
          <a:prstGeom prst="rect">
            <a:avLst/>
          </a:prstGeom>
          <a:noFill/>
        </p:spPr>
        <p:txBody>
          <a:bodyPr wrap="square">
            <a:spAutoFit/>
          </a:bodyPr>
          <a:lstStyle/>
          <a:p>
            <a:pPr>
              <a:lnSpc>
                <a:spcPct val="107000"/>
              </a:lnSpc>
              <a:spcAft>
                <a:spcPts val="800"/>
              </a:spcAft>
            </a:pPr>
            <a:r>
              <a:rPr lang="en-AU" sz="2000" u="sng" dirty="0">
                <a:effectLst/>
                <a:latin typeface="Arial Black" panose="020B0A0402010202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McCallum, in the Matter of Re Holdco Pty Ltd (Administrators Appointed) (No 2) [2021] FCA 377 (21 April 2021) (austlii.edu.au)</a:t>
            </a:r>
            <a:endParaRPr lang="en-AU" sz="20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i="1" dirty="0">
                <a:effectLst/>
                <a:latin typeface="Arial Black" panose="020B0A04020102020204" pitchFamily="34" charset="0"/>
                <a:ea typeface="Calibri" panose="020F0502020204030204" pitchFamily="34" charset="0"/>
                <a:cs typeface="Times New Roman" panose="02020603050405020304" pitchFamily="18" charset="0"/>
              </a:rPr>
              <a:t>[53]  … for the purposes of this proceeding and the resolution of the competing claims to the Retained Proceeds, the shares and </a:t>
            </a:r>
            <a:r>
              <a:rPr lang="en-AU" sz="2000" b="1" i="1" u="sng" dirty="0">
                <a:effectLst/>
                <a:latin typeface="Arial Black" panose="020B0A04020102020204" pitchFamily="34" charset="0"/>
                <a:ea typeface="Calibri" panose="020F0502020204030204" pitchFamily="34" charset="0"/>
                <a:cs typeface="Times New Roman" panose="02020603050405020304" pitchFamily="18" charset="0"/>
              </a:rPr>
              <a:t>assets</a:t>
            </a:r>
            <a:r>
              <a:rPr lang="en-AU" sz="2000" i="1" u="sng" dirty="0">
                <a:effectLst/>
                <a:latin typeface="Arial Black" panose="020B0A04020102020204" pitchFamily="34" charset="0"/>
                <a:ea typeface="Calibri" panose="020F0502020204030204" pitchFamily="34" charset="0"/>
                <a:cs typeface="Times New Roman" panose="02020603050405020304" pitchFamily="18" charset="0"/>
              </a:rPr>
              <a:t> sold </a:t>
            </a:r>
            <a:r>
              <a:rPr lang="en-AU" sz="2000" i="1" dirty="0">
                <a:effectLst/>
                <a:latin typeface="Arial Black" panose="020B0A04020102020204" pitchFamily="34" charset="0"/>
                <a:ea typeface="Calibri" panose="020F0502020204030204" pitchFamily="34" charset="0"/>
                <a:cs typeface="Times New Roman" panose="02020603050405020304" pitchFamily="18" charset="0"/>
              </a:rPr>
              <a:t>under the </a:t>
            </a:r>
            <a:r>
              <a:rPr lang="en-AU" sz="2000" i="1" dirty="0" err="1">
                <a:effectLst/>
                <a:latin typeface="Arial Black" panose="020B0A04020102020204" pitchFamily="34" charset="0"/>
                <a:ea typeface="Calibri" panose="020F0502020204030204" pitchFamily="34" charset="0"/>
                <a:cs typeface="Times New Roman" panose="02020603050405020304" pitchFamily="18" charset="0"/>
              </a:rPr>
              <a:t>Cloverhill</a:t>
            </a:r>
            <a:r>
              <a:rPr lang="en-AU" sz="2000" i="1" dirty="0">
                <a:effectLst/>
                <a:latin typeface="Arial Black" panose="020B0A04020102020204" pitchFamily="34" charset="0"/>
                <a:ea typeface="Calibri" panose="020F0502020204030204" pitchFamily="34" charset="0"/>
                <a:cs typeface="Times New Roman" panose="02020603050405020304" pitchFamily="18" charset="0"/>
              </a:rPr>
              <a:t> Sale </a:t>
            </a:r>
            <a:r>
              <a:rPr lang="en-AU" sz="2000" i="1" u="sng" dirty="0">
                <a:effectLst/>
                <a:latin typeface="Arial Black" panose="020B0A04020102020204" pitchFamily="34" charset="0"/>
                <a:ea typeface="Calibri" panose="020F0502020204030204" pitchFamily="34" charset="0"/>
                <a:cs typeface="Times New Roman" panose="02020603050405020304" pitchFamily="18" charset="0"/>
              </a:rPr>
              <a:t>should be valued at </a:t>
            </a:r>
            <a:r>
              <a:rPr lang="en-AU" sz="2000" b="1" i="1" u="sng" dirty="0">
                <a:effectLst/>
                <a:latin typeface="Arial Black" panose="020B0A04020102020204" pitchFamily="34" charset="0"/>
                <a:ea typeface="Calibri" panose="020F0502020204030204" pitchFamily="34" charset="0"/>
                <a:cs typeface="Times New Roman" panose="02020603050405020304" pitchFamily="18" charset="0"/>
              </a:rPr>
              <a:t>market value or fair market value</a:t>
            </a:r>
            <a:r>
              <a:rPr lang="en-AU" sz="2000" i="1" u="sng" dirty="0">
                <a:effectLst/>
                <a:latin typeface="Arial Black" panose="020B0A04020102020204" pitchFamily="34" charset="0"/>
                <a:ea typeface="Calibri" panose="020F0502020204030204" pitchFamily="34" charset="0"/>
                <a:cs typeface="Times New Roman" panose="02020603050405020304" pitchFamily="18" charset="0"/>
              </a:rPr>
              <a:t> </a:t>
            </a:r>
            <a:r>
              <a:rPr lang="en-AU" sz="2000" i="1" dirty="0">
                <a:effectLst/>
                <a:latin typeface="Arial Black" panose="020B0A04020102020204" pitchFamily="34" charset="0"/>
                <a:ea typeface="Calibri" panose="020F0502020204030204" pitchFamily="34" charset="0"/>
                <a:cs typeface="Times New Roman" panose="02020603050405020304" pitchFamily="18" charset="0"/>
              </a:rPr>
              <a:t>in order to determine their relative values. However, the </a:t>
            </a:r>
            <a:r>
              <a:rPr lang="en-AU" sz="2000" b="1" i="1" dirty="0">
                <a:effectLst/>
                <a:latin typeface="Arial Black" panose="020B0A04020102020204" pitchFamily="34" charset="0"/>
                <a:ea typeface="Calibri" panose="020F0502020204030204" pitchFamily="34" charset="0"/>
                <a:cs typeface="Times New Roman" panose="02020603050405020304" pitchFamily="18" charset="0"/>
              </a:rPr>
              <a:t>methodologies used by each of the experts to determine those values differed considerably</a:t>
            </a:r>
            <a:r>
              <a:rPr lang="en-AU" sz="2000" i="1" dirty="0">
                <a:effectLst/>
                <a:latin typeface="Arial Black" panose="020B0A04020102020204" pitchFamily="34" charset="0"/>
                <a:ea typeface="Calibri" panose="020F0502020204030204" pitchFamily="34" charset="0"/>
                <a:cs typeface="Times New Roman" panose="02020603050405020304" pitchFamily="18" charset="0"/>
              </a:rPr>
              <a:t>.</a:t>
            </a:r>
          </a:p>
          <a:p>
            <a:pPr>
              <a:lnSpc>
                <a:spcPct val="107000"/>
              </a:lnSpc>
              <a:spcAft>
                <a:spcPts val="1200"/>
              </a:spcAft>
            </a:pPr>
            <a:r>
              <a:rPr lang="en-AU" sz="2000" i="1" dirty="0">
                <a:effectLst/>
                <a:latin typeface="Arial Black" panose="020B0A04020102020204" pitchFamily="34" charset="0"/>
                <a:ea typeface="Times New Roman" panose="02020603050405020304" pitchFamily="18" charset="0"/>
                <a:cs typeface="Times New Roman" panose="02020603050405020304" pitchFamily="18" charset="0"/>
              </a:rPr>
              <a:t>[264] There is </a:t>
            </a:r>
            <a:r>
              <a:rPr lang="en-AU" sz="2000" i="1" u="sng" dirty="0">
                <a:effectLst/>
                <a:latin typeface="Arial Black" panose="020B0A04020102020204" pitchFamily="34" charset="0"/>
                <a:ea typeface="Times New Roman" panose="02020603050405020304" pitchFamily="18" charset="0"/>
                <a:cs typeface="Times New Roman" panose="02020603050405020304" pitchFamily="18" charset="0"/>
              </a:rPr>
              <a:t>a material difference in the </a:t>
            </a:r>
            <a:r>
              <a:rPr lang="en-AU" sz="2000" b="1" i="1" u="sng" dirty="0">
                <a:effectLst/>
                <a:latin typeface="Arial Black" panose="020B0A04020102020204" pitchFamily="34" charset="0"/>
                <a:ea typeface="Times New Roman" panose="02020603050405020304" pitchFamily="18" charset="0"/>
                <a:cs typeface="Times New Roman" panose="02020603050405020304" pitchFamily="18" charset="0"/>
              </a:rPr>
              <a:t>valuation methodologies</a:t>
            </a:r>
            <a:r>
              <a:rPr lang="en-AU" sz="2000" i="1" u="sng" dirty="0">
                <a:effectLst/>
                <a:latin typeface="Arial Black" panose="020B0A04020102020204" pitchFamily="34" charset="0"/>
                <a:ea typeface="Times New Roman" panose="02020603050405020304" pitchFamily="18" charset="0"/>
                <a:cs typeface="Times New Roman" panose="02020603050405020304" pitchFamily="18" charset="0"/>
              </a:rPr>
              <a:t> </a:t>
            </a:r>
            <a:r>
              <a:rPr lang="en-AU" sz="2000" i="1" dirty="0">
                <a:effectLst/>
                <a:latin typeface="Arial Black" panose="020B0A04020102020204" pitchFamily="34" charset="0"/>
                <a:ea typeface="Times New Roman" panose="02020603050405020304" pitchFamily="18" charset="0"/>
                <a:cs typeface="Times New Roman" panose="02020603050405020304" pitchFamily="18" charset="0"/>
              </a:rPr>
              <a:t>applied by Mr Hall and Mr Samuel </a:t>
            </a:r>
            <a:r>
              <a:rPr lang="en-AU" sz="2000" b="1" i="1" u="sng" dirty="0">
                <a:effectLst/>
                <a:latin typeface="Arial Black" panose="020B0A04020102020204" pitchFamily="34" charset="0"/>
                <a:ea typeface="Times New Roman" panose="02020603050405020304" pitchFamily="18" charset="0"/>
                <a:cs typeface="Times New Roman" panose="02020603050405020304" pitchFamily="18" charset="0"/>
              </a:rPr>
              <a:t>in respect of the intellectual property</a:t>
            </a:r>
            <a:r>
              <a:rPr lang="en-AU" sz="2000" i="1" u="sng" dirty="0">
                <a:effectLst/>
                <a:latin typeface="Arial Black" panose="020B0A04020102020204" pitchFamily="34" charset="0"/>
                <a:ea typeface="Times New Roman" panose="02020603050405020304" pitchFamily="18" charset="0"/>
                <a:cs typeface="Times New Roman" panose="02020603050405020304" pitchFamily="18" charset="0"/>
              </a:rPr>
              <a:t> assets</a:t>
            </a:r>
            <a:r>
              <a:rPr lang="en-AU" sz="2000" i="1" dirty="0">
                <a:effectLst/>
                <a:latin typeface="Arial Black" panose="020B0A04020102020204" pitchFamily="34" charset="0"/>
                <a:ea typeface="Times New Roman" panose="02020603050405020304" pitchFamily="18" charset="0"/>
                <a:cs typeface="Times New Roman" panose="02020603050405020304" pitchFamily="18" charset="0"/>
              </a:rPr>
              <a:t>. Mr Hall used a “relief from royalty” or “notional licensing fee” methodology, whereas Mr Samuel used a depreciated replacement cost methodology (albeit principally based on historical cost as recorded in the balance sheets …).</a:t>
            </a:r>
          </a:p>
          <a:p>
            <a:pPr>
              <a:lnSpc>
                <a:spcPct val="107000"/>
              </a:lnSpc>
              <a:spcAft>
                <a:spcPts val="1200"/>
              </a:spcAft>
            </a:pPr>
            <a:r>
              <a:rPr lang="en-AU" sz="2000" i="1" dirty="0">
                <a:latin typeface="Arial Black" panose="020B0A04020102020204" pitchFamily="34" charset="0"/>
                <a:ea typeface="Calibri" panose="020F0502020204030204" pitchFamily="34" charset="0"/>
                <a:cs typeface="Times New Roman" panose="02020603050405020304" pitchFamily="18" charset="0"/>
              </a:rPr>
              <a:t>[276] … </a:t>
            </a:r>
            <a:r>
              <a:rPr lang="en-GB" sz="2000" i="1" u="sng" dirty="0">
                <a:latin typeface="Arial Black" panose="020B0A04020102020204" pitchFamily="34" charset="0"/>
                <a:ea typeface="Calibri" panose="020F0502020204030204" pitchFamily="34" charset="0"/>
                <a:cs typeface="Times New Roman" panose="02020603050405020304" pitchFamily="18" charset="0"/>
              </a:rPr>
              <a:t>on the available evidence, … recorded the business and domain names owned by it on its balance sheet. … best evidence of their value</a:t>
            </a:r>
          </a:p>
          <a:p>
            <a:pPr>
              <a:lnSpc>
                <a:spcPct val="107000"/>
              </a:lnSpc>
              <a:spcAft>
                <a:spcPts val="1200"/>
              </a:spcAft>
            </a:pPr>
            <a:r>
              <a:rPr lang="en-GB" sz="2000" i="1" u="sng" dirty="0">
                <a:latin typeface="Arial Black" panose="020B0A04020102020204" pitchFamily="34" charset="0"/>
                <a:ea typeface="Calibri" panose="020F0502020204030204" pitchFamily="34" charset="0"/>
                <a:cs typeface="Times New Roman" panose="02020603050405020304" pitchFamily="18" charset="0"/>
              </a:rPr>
              <a:t>is the book values.</a:t>
            </a:r>
            <a:endParaRPr lang="en-AU" sz="2000" i="1" u="sng"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AU" sz="2000" b="1" u="sng" dirty="0">
              <a:effectLst/>
              <a:latin typeface="Arial Black" panose="020B0A04020102020204" pitchFamily="34" charset="0"/>
              <a:ea typeface="Times New Roman" panose="02020603050405020304" pitchFamily="18" charset="0"/>
            </a:endParaRPr>
          </a:p>
        </p:txBody>
      </p:sp>
      <p:pic>
        <p:nvPicPr>
          <p:cNvPr id="1030" name="Picture 6">
            <a:extLst>
              <a:ext uri="{FF2B5EF4-FFF2-40B4-BE49-F238E27FC236}">
                <a16:creationId xmlns:a16="http://schemas.microsoft.com/office/drawing/2014/main" id="{06CDFCA3-923B-42C3-9C52-ACD186D488E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38066" y="5664384"/>
            <a:ext cx="3343275" cy="962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21452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4674741"/>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2. Recent Developments in the Law on Preferences</a:t>
            </a:r>
          </a:p>
          <a:p>
            <a:pPr>
              <a:lnSpc>
                <a:spcPct val="107000"/>
              </a:lnSpc>
              <a:spcAft>
                <a:spcPts val="800"/>
              </a:spcAft>
            </a:pPr>
            <a:r>
              <a:rPr lang="en-AU" sz="2000" dirty="0">
                <a:effectLst/>
                <a:latin typeface="Arial Black" panose="020B0A04020102020204" pitchFamily="34" charset="0"/>
                <a:ea typeface="Calibri" panose="020F0502020204030204" pitchFamily="34" charset="0"/>
                <a:cs typeface="Times New Roman" panose="02020603050405020304" pitchFamily="18" charset="0"/>
              </a:rPr>
              <a:t>- 2017 “Whether a </a:t>
            </a:r>
            <a:r>
              <a:rPr lang="en-AU" sz="2000" dirty="0" err="1">
                <a:effectLst/>
                <a:latin typeface="Arial Black" panose="020B0A04020102020204" pitchFamily="34" charset="0"/>
                <a:ea typeface="Calibri" panose="020F0502020204030204" pitchFamily="34" charset="0"/>
                <a:cs typeface="Times New Roman" panose="02020603050405020304" pitchFamily="18" charset="0"/>
              </a:rPr>
              <a:t>Quistclose</a:t>
            </a:r>
            <a:r>
              <a:rPr lang="en-AU" sz="2000" dirty="0">
                <a:effectLst/>
                <a:latin typeface="Arial Black" panose="020B0A04020102020204" pitchFamily="34" charset="0"/>
                <a:ea typeface="Calibri" panose="020F0502020204030204" pitchFamily="34" charset="0"/>
                <a:cs typeface="Times New Roman" panose="02020603050405020304" pitchFamily="18" charset="0"/>
              </a:rPr>
              <a:t> trust existed” </a:t>
            </a:r>
            <a:r>
              <a:rPr lang="en-AU" sz="1000" dirty="0">
                <a:effectLst/>
                <a:latin typeface="Arial Black" panose="020B0A04020102020204" pitchFamily="34" charset="0"/>
                <a:ea typeface="Calibri" panose="020F0502020204030204" pitchFamily="34" charset="0"/>
                <a:cs typeface="Times New Roman" panose="02020603050405020304" pitchFamily="18" charset="0"/>
              </a:rPr>
              <a:t>(</a:t>
            </a:r>
            <a:r>
              <a:rPr lang="en-AU" sz="1000" dirty="0" err="1">
                <a:effectLst/>
                <a:latin typeface="Arial Black" panose="020B0A04020102020204" pitchFamily="34" charset="0"/>
                <a:ea typeface="Calibri" panose="020F0502020204030204" pitchFamily="34" charset="0"/>
                <a:cs typeface="Times New Roman" panose="02020603050405020304" pitchFamily="18" charset="0"/>
              </a:rPr>
              <a:t>Rambaldi</a:t>
            </a:r>
            <a:r>
              <a:rPr lang="en-AU" sz="1000" dirty="0">
                <a:effectLst/>
                <a:latin typeface="Arial Black" panose="020B0A04020102020204" pitchFamily="34" charset="0"/>
                <a:ea typeface="Calibri" panose="020F0502020204030204" pitchFamily="34" charset="0"/>
                <a:cs typeface="Times New Roman" panose="02020603050405020304" pitchFamily="18" charset="0"/>
              </a:rPr>
              <a:t> (Trustee) v Commissioner of Taxation, Alex (Bankrupt) [2017] FCAFC 217)</a:t>
            </a:r>
          </a:p>
          <a:p>
            <a:pPr>
              <a:lnSpc>
                <a:spcPct val="107000"/>
              </a:lnSpc>
              <a:spcAft>
                <a:spcPts val="800"/>
              </a:spcAft>
            </a:pPr>
            <a:r>
              <a:rPr lang="en-AU" sz="2000" dirty="0">
                <a:effectLst/>
                <a:latin typeface="Arial Black" panose="020B0A04020102020204" pitchFamily="34" charset="0"/>
                <a:ea typeface="Calibri" panose="020F0502020204030204" pitchFamily="34" charset="0"/>
                <a:cs typeface="Times New Roman" panose="02020603050405020304" pitchFamily="18" charset="0"/>
              </a:rPr>
              <a:t>- 2018 “recalcitrance by a debtor does not of itself provide grounds to suspect insolvency” </a:t>
            </a:r>
            <a:r>
              <a:rPr lang="en-AU" sz="1000" dirty="0">
                <a:effectLst/>
                <a:latin typeface="Arial Black" panose="020B0A04020102020204" pitchFamily="34" charset="0"/>
                <a:ea typeface="Calibri" panose="020F0502020204030204" pitchFamily="34" charset="0"/>
                <a:cs typeface="Times New Roman" panose="02020603050405020304" pitchFamily="18" charset="0"/>
              </a:rPr>
              <a:t>(In the matter of Heavy Plant Leasing Pty Ltd (In Liquidation) (ACN 151 786 677) [2018] NSWSC 707 (8 February 2018))</a:t>
            </a:r>
          </a:p>
          <a:p>
            <a:pPr>
              <a:lnSpc>
                <a:spcPct val="107000"/>
              </a:lnSpc>
              <a:spcAft>
                <a:spcPts val="800"/>
              </a:spcAft>
            </a:pPr>
            <a:r>
              <a:rPr lang="en-AU" sz="2000" dirty="0">
                <a:effectLst/>
                <a:latin typeface="Arial Black" panose="020B0A04020102020204" pitchFamily="34" charset="0"/>
                <a:ea typeface="Calibri" panose="020F0502020204030204" pitchFamily="34" charset="0"/>
                <a:cs typeface="Times New Roman" panose="02020603050405020304" pitchFamily="18" charset="0"/>
              </a:rPr>
              <a:t>- 2020  “Payment must have effect of diminishing assets of company available to creditors” </a:t>
            </a:r>
            <a:r>
              <a:rPr lang="en-AU" sz="1000" dirty="0">
                <a:effectLst/>
                <a:latin typeface="Arial Black" panose="020B0A04020102020204" pitchFamily="34" charset="0"/>
                <a:ea typeface="Calibri" panose="020F0502020204030204" pitchFamily="34" charset="0"/>
                <a:cs typeface="Times New Roman" panose="02020603050405020304" pitchFamily="18" charset="0"/>
              </a:rPr>
              <a:t>(Cant v Mad Brothers Earthmoving Pty Ltd [2020] VSCA 198 (5 August 2020)</a:t>
            </a:r>
          </a:p>
          <a:p>
            <a:pPr>
              <a:lnSpc>
                <a:spcPct val="107000"/>
              </a:lnSpc>
              <a:spcAft>
                <a:spcPts val="800"/>
              </a:spcAft>
            </a:pPr>
            <a:r>
              <a:rPr lang="en-AU" sz="2000" dirty="0">
                <a:effectLst/>
                <a:latin typeface="Arial Black" panose="020B0A04020102020204" pitchFamily="34" charset="0"/>
                <a:ea typeface="Calibri" panose="020F0502020204030204" pitchFamily="34" charset="0"/>
                <a:cs typeface="Times New Roman" panose="02020603050405020304" pitchFamily="18" charset="0"/>
              </a:rPr>
              <a:t>- 2020 “Availability of s 553C set-off: the “creeping assumption” from the insolvent trading cases that the (s 553C set-off) is applicable to s 588FF </a:t>
            </a:r>
            <a:r>
              <a:rPr lang="en-AU" sz="2000" u="sng" dirty="0">
                <a:effectLst/>
                <a:latin typeface="Arial Black" panose="020B0A04020102020204" pitchFamily="34" charset="0"/>
                <a:ea typeface="Calibri" panose="020F0502020204030204" pitchFamily="34" charset="0"/>
                <a:cs typeface="Times New Roman" panose="02020603050405020304" pitchFamily="18" charset="0"/>
              </a:rPr>
              <a:t>is suspect</a:t>
            </a:r>
            <a:r>
              <a:rPr lang="en-AU" sz="2000" dirty="0">
                <a:effectLst/>
                <a:latin typeface="Arial Black" panose="020B0A04020102020204" pitchFamily="34" charset="0"/>
                <a:ea typeface="Calibri" panose="020F0502020204030204" pitchFamily="34" charset="0"/>
                <a:cs typeface="Times New Roman" panose="02020603050405020304" pitchFamily="18" charset="0"/>
              </a:rPr>
              <a:t> </a:t>
            </a:r>
            <a:r>
              <a:rPr lang="en-AU" sz="1000" dirty="0">
                <a:effectLst/>
                <a:latin typeface="Arial Black" panose="020B0A04020102020204" pitchFamily="34" charset="0"/>
                <a:ea typeface="Calibri" panose="020F0502020204030204" pitchFamily="34" charset="0"/>
                <a:cs typeface="Times New Roman" panose="02020603050405020304" pitchFamily="18" charset="0"/>
              </a:rPr>
              <a:t>(In the matter of Force Corp Pty Ltd (in </a:t>
            </a:r>
            <a:r>
              <a:rPr lang="en-AU" sz="1000" dirty="0" err="1">
                <a:effectLst/>
                <a:latin typeface="Arial Black" panose="020B0A04020102020204" pitchFamily="34" charset="0"/>
                <a:ea typeface="Calibri" panose="020F0502020204030204" pitchFamily="34" charset="0"/>
                <a:cs typeface="Times New Roman" panose="02020603050405020304" pitchFamily="18" charset="0"/>
              </a:rPr>
              <a:t>liq</a:t>
            </a:r>
            <a:r>
              <a:rPr lang="en-AU" sz="1000" dirty="0">
                <a:effectLst/>
                <a:latin typeface="Arial Black" panose="020B0A04020102020204" pitchFamily="34" charset="0"/>
                <a:ea typeface="Calibri" panose="020F0502020204030204" pitchFamily="34" charset="0"/>
                <a:cs typeface="Times New Roman" panose="02020603050405020304" pitchFamily="18" charset="0"/>
              </a:rPr>
              <a:t>) [2020] NSWSC 1842 (17 December 2020)</a:t>
            </a:r>
          </a:p>
          <a:p>
            <a:pPr>
              <a:lnSpc>
                <a:spcPct val="107000"/>
              </a:lnSpc>
              <a:spcAft>
                <a:spcPts val="800"/>
              </a:spcAft>
            </a:pPr>
            <a:r>
              <a:rPr lang="en-AU" sz="2000" dirty="0">
                <a:effectLst/>
                <a:latin typeface="Arial Black" panose="020B0A04020102020204" pitchFamily="34" charset="0"/>
                <a:ea typeface="Calibri" panose="020F0502020204030204" pitchFamily="34" charset="0"/>
                <a:cs typeface="Times New Roman" panose="02020603050405020304" pitchFamily="18" charset="0"/>
              </a:rPr>
              <a:t>- 2021 “Peak indebtedness rule” </a:t>
            </a:r>
            <a:r>
              <a:rPr lang="en-AU" sz="1000" dirty="0">
                <a:effectLst/>
                <a:latin typeface="Arial Black" panose="020B0A04020102020204" pitchFamily="34" charset="0"/>
                <a:ea typeface="Calibri" panose="020F0502020204030204" pitchFamily="34" charset="0"/>
                <a:cs typeface="Times New Roman" panose="02020603050405020304" pitchFamily="18" charset="0"/>
              </a:rPr>
              <a:t>(Badenoch Integrated Logging Pty Ltd v Bryant, in the matter of </a:t>
            </a:r>
            <a:r>
              <a:rPr lang="en-AU" sz="1000" dirty="0" err="1">
                <a:effectLst/>
                <a:latin typeface="Arial Black" panose="020B0A04020102020204" pitchFamily="34" charset="0"/>
                <a:ea typeface="Calibri" panose="020F0502020204030204" pitchFamily="34" charset="0"/>
                <a:cs typeface="Times New Roman" panose="02020603050405020304" pitchFamily="18" charset="0"/>
              </a:rPr>
              <a:t>Gunns</a:t>
            </a:r>
            <a:r>
              <a:rPr lang="en-AU" sz="1000" dirty="0">
                <a:effectLst/>
                <a:latin typeface="Arial Black" panose="020B0A04020102020204" pitchFamily="34" charset="0"/>
                <a:ea typeface="Calibri" panose="020F0502020204030204" pitchFamily="34" charset="0"/>
                <a:cs typeface="Times New Roman" panose="02020603050405020304" pitchFamily="18" charset="0"/>
              </a:rPr>
              <a:t> Limited (in </a:t>
            </a:r>
            <a:r>
              <a:rPr lang="en-AU" sz="1000" dirty="0" err="1">
                <a:effectLst/>
                <a:latin typeface="Arial Black" panose="020B0A04020102020204" pitchFamily="34" charset="0"/>
                <a:ea typeface="Calibri" panose="020F0502020204030204" pitchFamily="34" charset="0"/>
                <a:cs typeface="Times New Roman" panose="02020603050405020304" pitchFamily="18" charset="0"/>
              </a:rPr>
              <a:t>liq</a:t>
            </a:r>
            <a:r>
              <a:rPr lang="en-AU" sz="1000" dirty="0">
                <a:effectLst/>
                <a:latin typeface="Arial Black" panose="020B0A04020102020204" pitchFamily="34" charset="0"/>
                <a:ea typeface="Calibri" panose="020F0502020204030204" pitchFamily="34" charset="0"/>
                <a:cs typeface="Times New Roman" panose="02020603050405020304" pitchFamily="18" charset="0"/>
              </a:rPr>
              <a:t>) (receivers and managers appointed) [2021] FCAFC 64)</a:t>
            </a:r>
            <a:r>
              <a:rPr lang="en-GB" sz="1000" dirty="0">
                <a:effectLst/>
                <a:latin typeface="Arial Black" panose="020B0A0402010202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2000" dirty="0">
                <a:latin typeface="Arial Black" panose="020B0A04020102020204" pitchFamily="34" charset="0"/>
                <a:ea typeface="Calibri" panose="020F0502020204030204" pitchFamily="34" charset="0"/>
                <a:cs typeface="Times New Roman" panose="02020603050405020304" pitchFamily="18" charset="0"/>
              </a:rPr>
              <a:t>- </a:t>
            </a:r>
            <a:r>
              <a:rPr lang="en-GB" sz="2000" dirty="0">
                <a:effectLst/>
                <a:latin typeface="Arial Black" panose="020B0A04020102020204" pitchFamily="34" charset="0"/>
                <a:ea typeface="Calibri" panose="020F0502020204030204" pitchFamily="34" charset="0"/>
                <a:cs typeface="Times New Roman" panose="02020603050405020304" pitchFamily="18" charset="0"/>
              </a:rPr>
              <a:t>2021 “defendant received more from the relevant payments than it would …as an unsecured creditor in the winding up of the company” </a:t>
            </a:r>
            <a:r>
              <a:rPr lang="en-GB" sz="1000" dirty="0">
                <a:effectLst/>
                <a:latin typeface="Arial Black" panose="020B0A04020102020204" pitchFamily="34" charset="0"/>
                <a:ea typeface="Calibri" panose="020F0502020204030204" pitchFamily="34" charset="0"/>
                <a:cs typeface="Times New Roman" panose="02020603050405020304" pitchFamily="18" charset="0"/>
              </a:rPr>
              <a:t>(In the matter of Pacific </a:t>
            </a:r>
            <a:r>
              <a:rPr lang="en-GB" sz="1000" dirty="0" err="1">
                <a:effectLst/>
                <a:latin typeface="Arial Black" panose="020B0A04020102020204" pitchFamily="34" charset="0"/>
                <a:ea typeface="Calibri" panose="020F0502020204030204" pitchFamily="34" charset="0"/>
                <a:cs typeface="Times New Roman" panose="02020603050405020304" pitchFamily="18" charset="0"/>
              </a:rPr>
              <a:t>Steelfixing</a:t>
            </a:r>
            <a:r>
              <a:rPr lang="en-GB" sz="1000" dirty="0">
                <a:effectLst/>
                <a:latin typeface="Arial Black" panose="020B0A04020102020204" pitchFamily="34" charset="0"/>
                <a:ea typeface="Calibri" panose="020F0502020204030204" pitchFamily="34" charset="0"/>
                <a:cs typeface="Times New Roman" panose="02020603050405020304" pitchFamily="18" charset="0"/>
              </a:rPr>
              <a:t> Pty Ltd [2021] NSWSC 655)</a:t>
            </a:r>
            <a:endParaRPr lang="en-GB" sz="1000" b="1" u="sng"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38457136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122813"/>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2. Recent Developments in the Law on Preferences</a:t>
            </a:r>
          </a:p>
          <a:p>
            <a:pPr defTabSz="129982">
              <a:lnSpc>
                <a:spcPct val="150000"/>
              </a:lnSpc>
            </a:pPr>
            <a:r>
              <a:rPr lang="en-GB" sz="2000" b="1" dirty="0" err="1">
                <a:solidFill>
                  <a:prstClr val="black"/>
                </a:solidFill>
                <a:latin typeface="Arial Black" panose="020B0A04020102020204" pitchFamily="34" charset="0"/>
              </a:rPr>
              <a:t>Rambaldi</a:t>
            </a:r>
            <a:r>
              <a:rPr lang="en-GB" sz="2000" b="1" dirty="0">
                <a:solidFill>
                  <a:prstClr val="black"/>
                </a:solidFill>
                <a:latin typeface="Arial Black" panose="020B0A04020102020204" pitchFamily="34" charset="0"/>
              </a:rPr>
              <a:t> (Trustee) v Com. Of Taxation, in the matter of Alex (Bankrupt)  [2017] FCAFC 217 </a:t>
            </a:r>
          </a:p>
          <a:p>
            <a:pPr defTabSz="129982">
              <a:lnSpc>
                <a:spcPct val="150000"/>
              </a:lnSpc>
            </a:pPr>
            <a:endParaRPr lang="en-GB" sz="2000" b="1" dirty="0">
              <a:solidFill>
                <a:prstClr val="black"/>
              </a:solidFill>
              <a:latin typeface="Arial Black" panose="020B0A04020102020204" pitchFamily="34" charset="0"/>
            </a:endParaRPr>
          </a:p>
          <a:p>
            <a:pPr defTabSz="129982">
              <a:lnSpc>
                <a:spcPct val="150000"/>
              </a:lnSpc>
            </a:pPr>
            <a:r>
              <a:rPr lang="en-GB" sz="2000" b="1" dirty="0">
                <a:solidFill>
                  <a:prstClr val="black"/>
                </a:solidFill>
                <a:latin typeface="Arial Black" panose="020B0A04020102020204" pitchFamily="34" charset="0"/>
              </a:rPr>
              <a:t>Barclays Bank Ltd v </a:t>
            </a:r>
            <a:r>
              <a:rPr lang="en-GB" sz="2000" b="1" dirty="0" err="1">
                <a:solidFill>
                  <a:prstClr val="black"/>
                </a:solidFill>
                <a:latin typeface="Arial Black" panose="020B0A04020102020204" pitchFamily="34" charset="0"/>
              </a:rPr>
              <a:t>Quistclose</a:t>
            </a:r>
            <a:r>
              <a:rPr lang="en-GB" sz="2000" b="1" dirty="0">
                <a:solidFill>
                  <a:prstClr val="black"/>
                </a:solidFill>
                <a:latin typeface="Arial Black" panose="020B0A04020102020204" pitchFamily="34" charset="0"/>
              </a:rPr>
              <a:t> Investments Ltd [1970] AC 567</a:t>
            </a:r>
          </a:p>
          <a:p>
            <a:pPr defTabSz="129982">
              <a:lnSpc>
                <a:spcPct val="150000"/>
              </a:lnSpc>
            </a:pPr>
            <a:r>
              <a:rPr lang="en-GB" sz="2000" b="1" i="1" dirty="0">
                <a:solidFill>
                  <a:prstClr val="black"/>
                </a:solidFill>
                <a:latin typeface="Arial Black" panose="020B0A04020102020204" pitchFamily="34" charset="0"/>
              </a:rPr>
              <a:t>That case is authority for the proposition that where </a:t>
            </a:r>
            <a:r>
              <a:rPr lang="en-GB" sz="2000" b="1" i="1" u="sng" dirty="0">
                <a:solidFill>
                  <a:prstClr val="black"/>
                </a:solidFill>
                <a:latin typeface="Arial Black" panose="020B0A04020102020204" pitchFamily="34" charset="0"/>
              </a:rPr>
              <a:t>money is advanced </a:t>
            </a:r>
            <a:r>
              <a:rPr lang="en-GB" sz="2000" b="1" i="1" dirty="0">
                <a:solidFill>
                  <a:prstClr val="black"/>
                </a:solidFill>
                <a:latin typeface="Arial Black" panose="020B0A04020102020204" pitchFamily="34" charset="0"/>
              </a:rPr>
              <a:t>by A to B, with the mutual intention that it should not become part of the assets of B, but should be </a:t>
            </a:r>
            <a:r>
              <a:rPr lang="en-GB" sz="2000" b="1" i="1" u="sng" dirty="0">
                <a:solidFill>
                  <a:prstClr val="black"/>
                </a:solidFill>
                <a:latin typeface="Arial Black" panose="020B0A04020102020204" pitchFamily="34" charset="0"/>
              </a:rPr>
              <a:t>used exclusively for a specific purpose</a:t>
            </a:r>
            <a:r>
              <a:rPr lang="en-GB" sz="2000" b="1" i="1" dirty="0">
                <a:solidFill>
                  <a:prstClr val="black"/>
                </a:solidFill>
                <a:latin typeface="Arial Black" panose="020B0A04020102020204" pitchFamily="34" charset="0"/>
              </a:rPr>
              <a:t>, there will be implied (at least in the absence of an indication of a contrary intention) a stipulation that </a:t>
            </a:r>
            <a:r>
              <a:rPr lang="en-GB" sz="2000" b="1" i="1" u="sng" dirty="0">
                <a:solidFill>
                  <a:prstClr val="black"/>
                </a:solidFill>
                <a:latin typeface="Arial Black" panose="020B0A04020102020204" pitchFamily="34" charset="0"/>
              </a:rPr>
              <a:t>if the purpose fails </a:t>
            </a:r>
            <a:r>
              <a:rPr lang="en-GB" sz="2000" b="1" i="1" dirty="0">
                <a:solidFill>
                  <a:prstClr val="black"/>
                </a:solidFill>
                <a:latin typeface="Arial Black" panose="020B0A04020102020204" pitchFamily="34" charset="0"/>
              </a:rPr>
              <a:t>the money will be repaid, and the arrangement will give rise to </a:t>
            </a:r>
            <a:r>
              <a:rPr lang="en-GB" sz="2000" b="1" i="1" u="sng" dirty="0">
                <a:solidFill>
                  <a:prstClr val="black"/>
                </a:solidFill>
                <a:latin typeface="Arial Black" panose="020B0A04020102020204" pitchFamily="34" charset="0"/>
              </a:rPr>
              <a:t>a relationship of a fiduciary character, or trust.</a:t>
            </a:r>
            <a:r>
              <a:rPr lang="en-GB" sz="2000" b="1" i="1" dirty="0">
                <a:solidFill>
                  <a:prstClr val="black"/>
                </a:solidFill>
                <a:latin typeface="Arial Black" panose="020B0A04020102020204" pitchFamily="34" charset="0"/>
              </a:rPr>
              <a:t> </a:t>
            </a:r>
          </a:p>
        </p:txBody>
      </p:sp>
    </p:spTree>
    <p:extLst>
      <p:ext uri="{BB962C8B-B14F-4D97-AF65-F5344CB8AC3E}">
        <p14:creationId xmlns:p14="http://schemas.microsoft.com/office/powerpoint/2010/main" val="932621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4661148"/>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2. Recent Developments in the Law on Preferences</a:t>
            </a:r>
          </a:p>
          <a:p>
            <a:pPr defTabSz="129982">
              <a:lnSpc>
                <a:spcPct val="150000"/>
              </a:lnSpc>
            </a:pPr>
            <a:r>
              <a:rPr lang="en-GB" sz="2000" b="1" u="sng" dirty="0" err="1">
                <a:solidFill>
                  <a:prstClr val="black"/>
                </a:solidFill>
                <a:latin typeface="Arial Black" panose="020B0A04020102020204" pitchFamily="34" charset="0"/>
              </a:rPr>
              <a:t>Rambaldi</a:t>
            </a:r>
            <a:r>
              <a:rPr lang="en-GB" sz="2000" b="1" u="sng" dirty="0">
                <a:solidFill>
                  <a:prstClr val="black"/>
                </a:solidFill>
                <a:latin typeface="Arial Black" panose="020B0A04020102020204" pitchFamily="34" charset="0"/>
              </a:rPr>
              <a:t> (Trustee) v </a:t>
            </a:r>
            <a:r>
              <a:rPr lang="en-GB" sz="2000" b="1" u="sng" dirty="0" err="1">
                <a:solidFill>
                  <a:prstClr val="black"/>
                </a:solidFill>
                <a:latin typeface="Arial Black" panose="020B0A04020102020204" pitchFamily="34" charset="0"/>
              </a:rPr>
              <a:t>CoTaxation</a:t>
            </a:r>
            <a:r>
              <a:rPr lang="en-GB" sz="2000" b="1" u="sng" dirty="0">
                <a:solidFill>
                  <a:prstClr val="black"/>
                </a:solidFill>
                <a:latin typeface="Arial Black" panose="020B0A04020102020204" pitchFamily="34" charset="0"/>
              </a:rPr>
              <a:t>, in the matter of Alex (Bankrupt) [2017] FCAFC 217 </a:t>
            </a:r>
          </a:p>
          <a:p>
            <a:pPr defTabSz="129982">
              <a:lnSpc>
                <a:spcPct val="150000"/>
              </a:lnSpc>
            </a:pPr>
            <a:endParaRPr lang="en-GB" sz="2000" b="1" dirty="0">
              <a:solidFill>
                <a:prstClr val="black"/>
              </a:solidFill>
              <a:latin typeface="Arial Black" panose="020B0A04020102020204" pitchFamily="34" charset="0"/>
            </a:endParaRPr>
          </a:p>
          <a:p>
            <a:pPr defTabSz="129982">
              <a:lnSpc>
                <a:spcPct val="150000"/>
              </a:lnSpc>
            </a:pPr>
            <a:r>
              <a:rPr lang="en-GB" sz="2000" b="1" i="1" dirty="0">
                <a:solidFill>
                  <a:prstClr val="black"/>
                </a:solidFill>
                <a:latin typeface="Arial Black" panose="020B0A04020102020204" pitchFamily="34" charset="0"/>
              </a:rPr>
              <a:t>7. Clause 4 of the agreement provides:</a:t>
            </a:r>
          </a:p>
          <a:p>
            <a:pPr defTabSz="129982">
              <a:lnSpc>
                <a:spcPct val="150000"/>
              </a:lnSpc>
            </a:pPr>
            <a:r>
              <a:rPr lang="en-GB" sz="2000" b="1" i="1" dirty="0">
                <a:solidFill>
                  <a:prstClr val="black"/>
                </a:solidFill>
                <a:latin typeface="Arial Black" panose="020B0A04020102020204" pitchFamily="34" charset="0"/>
              </a:rPr>
              <a:t>[Ms Alex] must only use the loan for the purpose presented to the Lender, namely the payment of the Income Tax Debt relating to [Ms Alex] owed by her to the Australian Taxation Office and payment to [Ms Alex’s legal representatives]. The lenders' cheque for the loan will be drawn on the Deputy Commissioner of Taxation.</a:t>
            </a:r>
          </a:p>
          <a:p>
            <a:pPr defTabSz="129982">
              <a:lnSpc>
                <a:spcPct val="150000"/>
              </a:lnSpc>
            </a:pPr>
            <a:endParaRPr lang="en-GB" sz="2000" b="1" dirty="0">
              <a:solidFill>
                <a:prstClr val="black"/>
              </a:solidFill>
              <a:latin typeface="Arial Black" panose="020B0A04020102020204" pitchFamily="34" charset="0"/>
            </a:endParaRPr>
          </a:p>
          <a:p>
            <a:pPr defTabSz="129982">
              <a:lnSpc>
                <a:spcPct val="150000"/>
              </a:lnSpc>
            </a:pPr>
            <a:r>
              <a:rPr lang="en-GB" sz="2000" b="1" dirty="0">
                <a:solidFill>
                  <a:prstClr val="black"/>
                </a:solidFill>
                <a:latin typeface="Arial Black" panose="020B0A04020102020204" pitchFamily="34" charset="0"/>
              </a:rPr>
              <a:t>s 122 “A transfer of property by a person.. “</a:t>
            </a:r>
          </a:p>
        </p:txBody>
      </p:sp>
    </p:spTree>
    <p:extLst>
      <p:ext uri="{BB962C8B-B14F-4D97-AF65-F5344CB8AC3E}">
        <p14:creationId xmlns:p14="http://schemas.microsoft.com/office/powerpoint/2010/main" val="3363394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377562"/>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2. Recent Developments in the Law on Preferences</a:t>
            </a:r>
          </a:p>
          <a:p>
            <a:pPr defTabSz="129982">
              <a:lnSpc>
                <a:spcPct val="150000"/>
              </a:lnSpc>
            </a:pPr>
            <a:r>
              <a:rPr lang="en-GB" sz="2000" b="1" u="sng" dirty="0">
                <a:solidFill>
                  <a:prstClr val="black"/>
                </a:solidFill>
                <a:latin typeface="Arial Black" panose="020B0A04020102020204" pitchFamily="34" charset="0"/>
              </a:rPr>
              <a:t>In the matter of Heavy Plant Leasing Pty Ltd (In Liquidation) (ACN 151 786 677) [2018] NSWSC 707 (8 February 2018)</a:t>
            </a:r>
          </a:p>
          <a:p>
            <a:pPr defTabSz="129982">
              <a:lnSpc>
                <a:spcPct val="150000"/>
              </a:lnSpc>
            </a:pPr>
            <a:endParaRPr lang="en-GB" sz="2000" b="1" dirty="0">
              <a:solidFill>
                <a:prstClr val="black"/>
              </a:solidFill>
              <a:latin typeface="Arial Black" panose="020B0A04020102020204" pitchFamily="34" charset="0"/>
            </a:endParaRPr>
          </a:p>
          <a:p>
            <a:pPr defTabSz="129982">
              <a:lnSpc>
                <a:spcPct val="150000"/>
              </a:lnSpc>
            </a:pPr>
            <a:r>
              <a:rPr lang="en-GB" sz="2000" b="1" dirty="0">
                <a:solidFill>
                  <a:prstClr val="black"/>
                </a:solidFill>
                <a:latin typeface="Arial Black" panose="020B0A04020102020204" pitchFamily="34" charset="0"/>
              </a:rPr>
              <a:t>“…</a:t>
            </a:r>
            <a:r>
              <a:rPr lang="en-GB" sz="2000" b="1" i="1" dirty="0">
                <a:solidFill>
                  <a:prstClr val="black"/>
                </a:solidFill>
                <a:latin typeface="Arial Black" panose="020B0A04020102020204" pitchFamily="34" charset="0"/>
              </a:rPr>
              <a:t>recalcitrance by a debtor does not of itself provide grounds to suspect insolvency”</a:t>
            </a:r>
          </a:p>
          <a:p>
            <a:pPr defTabSz="129982">
              <a:lnSpc>
                <a:spcPct val="150000"/>
              </a:lnSpc>
            </a:pPr>
            <a:endParaRPr lang="en-GB" sz="2000" b="1" dirty="0">
              <a:solidFill>
                <a:prstClr val="black"/>
              </a:solidFill>
              <a:latin typeface="Arial Black" panose="020B0A04020102020204" pitchFamily="34" charset="0"/>
            </a:endParaRPr>
          </a:p>
          <a:p>
            <a:pPr defTabSz="129982">
              <a:lnSpc>
                <a:spcPct val="150000"/>
              </a:lnSpc>
            </a:pPr>
            <a:endParaRPr lang="en-GB" sz="2000" b="1" dirty="0">
              <a:solidFill>
                <a:prstClr val="black"/>
              </a:solidFill>
              <a:latin typeface="Arial Black" panose="020B0A04020102020204" pitchFamily="34" charset="0"/>
            </a:endParaRPr>
          </a:p>
          <a:p>
            <a:pPr defTabSz="129982">
              <a:lnSpc>
                <a:spcPct val="150000"/>
              </a:lnSpc>
            </a:pPr>
            <a:r>
              <a:rPr lang="en-GB" sz="2000" b="1" dirty="0">
                <a:solidFill>
                  <a:prstClr val="black"/>
                </a:solidFill>
                <a:latin typeface="Arial Black" panose="020B0A04020102020204" pitchFamily="34" charset="0"/>
              </a:rPr>
              <a:t>In my opinion, this decision has set the boundary, within about one week, of conduct which amounts to acceptable debt collection pressure, but which did not cause the creditor to suspect insolvency.</a:t>
            </a:r>
          </a:p>
          <a:p>
            <a:pPr defTabSz="129982">
              <a:lnSpc>
                <a:spcPct val="150000"/>
              </a:lnSpc>
            </a:pPr>
            <a:endParaRPr lang="en-GB" sz="2000" b="1" dirty="0">
              <a:solidFill>
                <a:prstClr val="black"/>
              </a:solidFill>
              <a:latin typeface="Arial Black" panose="020B0A04020102020204" pitchFamily="34" charset="0"/>
            </a:endParaRPr>
          </a:p>
          <a:p>
            <a:pPr defTabSz="129982">
              <a:lnSpc>
                <a:spcPct val="150000"/>
              </a:lnSpc>
            </a:pPr>
            <a:r>
              <a:rPr lang="en-GB" sz="1200" b="1" dirty="0">
                <a:solidFill>
                  <a:prstClr val="black"/>
                </a:solidFill>
                <a:latin typeface="Arial Black" panose="020B0A04020102020204" pitchFamily="34" charset="0"/>
                <a:hlinkClick r:id="rId3"/>
              </a:rPr>
              <a:t>https://aicm.com.au/news-resources/articles-news/the-liquidation-of-heavy-plant-leasing-and-how-case-law-is-formed/</a:t>
            </a:r>
            <a:r>
              <a:rPr lang="en-GB" sz="1200" b="1" dirty="0">
                <a:solidFill>
                  <a:prstClr val="black"/>
                </a:solidFill>
                <a:latin typeface="Arial Black" panose="020B0A04020102020204" pitchFamily="34" charset="0"/>
              </a:rPr>
              <a:t> </a:t>
            </a:r>
          </a:p>
        </p:txBody>
      </p:sp>
    </p:spTree>
    <p:extLst>
      <p:ext uri="{BB962C8B-B14F-4D97-AF65-F5344CB8AC3E}">
        <p14:creationId xmlns:p14="http://schemas.microsoft.com/office/powerpoint/2010/main" val="1593941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321841"/>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2. Recent Developments in the Law on Preferences</a:t>
            </a:r>
          </a:p>
          <a:p>
            <a:pPr defTabSz="129982">
              <a:lnSpc>
                <a:spcPct val="150000"/>
              </a:lnSpc>
            </a:pPr>
            <a:r>
              <a:rPr lang="en-GB" sz="2000" b="1" u="sng" dirty="0">
                <a:solidFill>
                  <a:prstClr val="black"/>
                </a:solidFill>
                <a:latin typeface="Arial Black" panose="020B0A04020102020204" pitchFamily="34" charset="0"/>
              </a:rPr>
              <a:t>In the matter of Heavy Plant Leasing Pty Ltd (In Liquidation) (ACN 151 786 677) [2018] NSWSC 707 (8 February 2018)</a:t>
            </a:r>
          </a:p>
          <a:p>
            <a:pPr defTabSz="129982">
              <a:lnSpc>
                <a:spcPct val="150000"/>
              </a:lnSpc>
            </a:pPr>
            <a:r>
              <a:rPr lang="en-GB" sz="1400" b="1" dirty="0">
                <a:solidFill>
                  <a:prstClr val="black"/>
                </a:solidFill>
                <a:latin typeface="Arial Black" panose="020B0A04020102020204" pitchFamily="34" charset="0"/>
              </a:rPr>
              <a:t>In this case, the actions and conduct of the creditor can be summarised as;</a:t>
            </a:r>
          </a:p>
          <a:p>
            <a:pPr defTabSz="129982">
              <a:lnSpc>
                <a:spcPct val="150000"/>
              </a:lnSpc>
            </a:pPr>
            <a:r>
              <a:rPr lang="en-GB" sz="1400" b="1" dirty="0">
                <a:solidFill>
                  <a:prstClr val="black"/>
                </a:solidFill>
                <a:latin typeface="Arial Black" panose="020B0A04020102020204" pitchFamily="34" charset="0"/>
              </a:rPr>
              <a:t>• She had placed deliveries on hold until payment was made of the full balance,</a:t>
            </a:r>
          </a:p>
          <a:p>
            <a:pPr defTabSz="129982">
              <a:lnSpc>
                <a:spcPct val="150000"/>
              </a:lnSpc>
            </a:pPr>
            <a:r>
              <a:rPr lang="en-GB" sz="1400" b="1" dirty="0">
                <a:solidFill>
                  <a:prstClr val="black"/>
                </a:solidFill>
                <a:latin typeface="Arial Black" panose="020B0A04020102020204" pitchFamily="34" charset="0"/>
              </a:rPr>
              <a:t>• She had threatened to place production on hold until payment was made of the full balance,</a:t>
            </a:r>
          </a:p>
          <a:p>
            <a:pPr defTabSz="129982">
              <a:lnSpc>
                <a:spcPct val="150000"/>
              </a:lnSpc>
            </a:pPr>
            <a:r>
              <a:rPr lang="en-GB" sz="1400" b="1" dirty="0">
                <a:solidFill>
                  <a:prstClr val="black"/>
                </a:solidFill>
                <a:latin typeface="Arial Black" panose="020B0A04020102020204" pitchFamily="34" charset="0"/>
              </a:rPr>
              <a:t>• She had threatened to deliver the stock to another customer,</a:t>
            </a:r>
          </a:p>
          <a:p>
            <a:pPr defTabSz="129982">
              <a:lnSpc>
                <a:spcPct val="150000"/>
              </a:lnSpc>
            </a:pPr>
            <a:r>
              <a:rPr lang="en-GB" sz="1400" b="1" dirty="0">
                <a:solidFill>
                  <a:prstClr val="black"/>
                </a:solidFill>
                <a:latin typeface="Arial Black" panose="020B0A04020102020204" pitchFamily="34" charset="0"/>
              </a:rPr>
              <a:t>• She had allowed the customer to comprise about 100% of her 90 days debtor ledger,</a:t>
            </a:r>
          </a:p>
          <a:p>
            <a:pPr defTabSz="129982">
              <a:lnSpc>
                <a:spcPct val="150000"/>
              </a:lnSpc>
            </a:pPr>
            <a:r>
              <a:rPr lang="en-GB" sz="1400" b="1" dirty="0">
                <a:solidFill>
                  <a:prstClr val="black"/>
                </a:solidFill>
                <a:latin typeface="Arial Black" panose="020B0A04020102020204" pitchFamily="34" charset="0"/>
              </a:rPr>
              <a:t>• She had been told the previous month that her account had been paid when in fact it had not,</a:t>
            </a:r>
          </a:p>
          <a:p>
            <a:pPr defTabSz="129982">
              <a:lnSpc>
                <a:spcPct val="150000"/>
              </a:lnSpc>
            </a:pPr>
            <a:r>
              <a:rPr lang="en-GB" sz="1400" b="1" dirty="0">
                <a:solidFill>
                  <a:prstClr val="black"/>
                </a:solidFill>
                <a:latin typeface="Arial Black" panose="020B0A04020102020204" pitchFamily="34" charset="0"/>
              </a:rPr>
              <a:t>• She had been told the previous month that her account will be paid by a certain date and it was not,</a:t>
            </a:r>
          </a:p>
          <a:p>
            <a:pPr defTabSz="129982">
              <a:lnSpc>
                <a:spcPct val="150000"/>
              </a:lnSpc>
            </a:pPr>
            <a:r>
              <a:rPr lang="en-GB" sz="1400" b="1" dirty="0">
                <a:solidFill>
                  <a:prstClr val="black"/>
                </a:solidFill>
                <a:latin typeface="Arial Black" panose="020B0A04020102020204" pitchFamily="34" charset="0"/>
              </a:rPr>
              <a:t>• She had threatened legal proceedings,</a:t>
            </a:r>
          </a:p>
          <a:p>
            <a:pPr defTabSz="129982">
              <a:lnSpc>
                <a:spcPct val="150000"/>
              </a:lnSpc>
            </a:pPr>
            <a:r>
              <a:rPr lang="en-GB" sz="1400" b="1" dirty="0">
                <a:solidFill>
                  <a:prstClr val="black"/>
                </a:solidFill>
                <a:latin typeface="Arial Black" panose="020B0A04020102020204" pitchFamily="34" charset="0"/>
              </a:rPr>
              <a:t>• She had threatened to list the debtor on Creditor Watch,</a:t>
            </a:r>
          </a:p>
          <a:p>
            <a:pPr defTabSz="129982">
              <a:lnSpc>
                <a:spcPct val="150000"/>
              </a:lnSpc>
            </a:pPr>
            <a:r>
              <a:rPr lang="en-GB" sz="1400" b="1" dirty="0">
                <a:solidFill>
                  <a:prstClr val="black"/>
                </a:solidFill>
                <a:latin typeface="Arial Black" panose="020B0A04020102020204" pitchFamily="34" charset="0"/>
              </a:rPr>
              <a:t>• She was finally been paid at about 63 days overdue,</a:t>
            </a:r>
          </a:p>
          <a:p>
            <a:pPr defTabSz="129982">
              <a:lnSpc>
                <a:spcPct val="150000"/>
              </a:lnSpc>
            </a:pPr>
            <a:r>
              <a:rPr lang="en-GB" sz="1400" b="1" dirty="0">
                <a:solidFill>
                  <a:prstClr val="black"/>
                </a:solidFill>
                <a:latin typeface="Arial Black" panose="020B0A04020102020204" pitchFamily="34" charset="0"/>
              </a:rPr>
              <a:t>• She was paid about 6 weeks before the company went into administration,</a:t>
            </a:r>
          </a:p>
          <a:p>
            <a:pPr defTabSz="129982">
              <a:lnSpc>
                <a:spcPct val="150000"/>
              </a:lnSpc>
            </a:pPr>
            <a:r>
              <a:rPr lang="en-GB" sz="1400" b="1" dirty="0">
                <a:solidFill>
                  <a:prstClr val="black"/>
                </a:solidFill>
                <a:latin typeface="Arial Black" panose="020B0A04020102020204" pitchFamily="34" charset="0"/>
              </a:rPr>
              <a:t>• When she was paid, it was agreed, the debtor company was insolvent (arguably by $50,000,000).</a:t>
            </a:r>
          </a:p>
        </p:txBody>
      </p:sp>
    </p:spTree>
    <p:extLst>
      <p:ext uri="{BB962C8B-B14F-4D97-AF65-F5344CB8AC3E}">
        <p14:creationId xmlns:p14="http://schemas.microsoft.com/office/powerpoint/2010/main" val="3959675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648213"/>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2. Recent Developments in the Law on Preferences</a:t>
            </a:r>
          </a:p>
          <a:p>
            <a:pPr>
              <a:lnSpc>
                <a:spcPct val="107000"/>
              </a:lnSpc>
              <a:spcAft>
                <a:spcPts val="800"/>
              </a:spcAft>
            </a:pPr>
            <a:r>
              <a:rPr lang="en-AU" sz="1800" u="sng" dirty="0">
                <a:solidFill>
                  <a:schemeClr val="accent1"/>
                </a:solidFill>
                <a:effectLst/>
                <a:latin typeface="Arial Black" panose="020B0A0402010202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Cant v Mad Brothers Earthmoving Pty Ltd [2020] VSCA 198 (5 August 2020) (austlii.edu.au)</a:t>
            </a:r>
            <a:endParaRPr lang="en-AU" sz="1800" dirty="0">
              <a:solidFill>
                <a:schemeClr val="accent1"/>
              </a:solidFill>
              <a:effectLst/>
              <a:latin typeface="Arial Black" panose="020B0A04020102020204" pitchFamily="34" charset="0"/>
              <a:ea typeface="Calibri" panose="020F0502020204030204" pitchFamily="34" charset="0"/>
              <a:cs typeface="Arial" panose="020B0604020202020204" pitchFamily="34" charset="0"/>
            </a:endParaRPr>
          </a:p>
          <a:p>
            <a:pPr>
              <a:lnSpc>
                <a:spcPct val="107000"/>
              </a:lnSpc>
              <a:spcAft>
                <a:spcPts val="800"/>
              </a:spcAft>
            </a:pPr>
            <a:endParaRPr lang="en-AU" sz="1800" dirty="0">
              <a:effectLst/>
              <a:latin typeface="Arial Black" panose="020B0A04020102020204" pitchFamily="34" charset="0"/>
              <a:ea typeface="Calibri" panose="020F0502020204030204" pitchFamily="34" charset="0"/>
              <a:cs typeface="Arial" panose="020B0604020202020204" pitchFamily="34" charset="0"/>
            </a:endParaRPr>
          </a:p>
          <a:p>
            <a:pPr>
              <a:lnSpc>
                <a:spcPct val="107000"/>
              </a:lnSpc>
              <a:spcAft>
                <a:spcPts val="800"/>
              </a:spcAft>
            </a:pPr>
            <a:r>
              <a:rPr lang="en-AU" sz="1800" dirty="0">
                <a:effectLst/>
                <a:latin typeface="Arial Black" panose="020B0A04020102020204" pitchFamily="34" charset="0"/>
                <a:ea typeface="Calibri" panose="020F0502020204030204" pitchFamily="34" charset="0"/>
                <a:cs typeface="Arial" panose="020B0604020202020204" pitchFamily="34" charset="0"/>
              </a:rPr>
              <a:t>The NSW Supreme Court recognised the complexity of “third party payments” </a:t>
            </a:r>
            <a:r>
              <a:rPr lang="en-AU" sz="1800" u="sng" dirty="0">
                <a:solidFill>
                  <a:schemeClr val="accent1"/>
                </a:solidFill>
                <a:effectLst/>
                <a:latin typeface="Arial Black" panose="020B0A04020102020204" pitchFamily="34" charset="0"/>
                <a:ea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In the matter of Western Port Holdings Pty Ltd (receivers and managers appointed) (in </a:t>
            </a:r>
            <a:r>
              <a:rPr lang="en-AU" sz="1800" u="sng" dirty="0" err="1">
                <a:solidFill>
                  <a:schemeClr val="accent1"/>
                </a:solidFill>
                <a:effectLst/>
                <a:latin typeface="Arial Black" panose="020B0A04020102020204" pitchFamily="34" charset="0"/>
                <a:ea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liq</a:t>
            </a:r>
            <a:r>
              <a:rPr lang="en-AU" sz="1800" u="sng" dirty="0">
                <a:solidFill>
                  <a:schemeClr val="accent1"/>
                </a:solidFill>
                <a:effectLst/>
                <a:latin typeface="Arial Black" panose="020B0A04020102020204" pitchFamily="34" charset="0"/>
                <a:ea typeface="Calibri" panose="020F050202020403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 [2021] NSWSC 232 (12 March 2021) (austlii.edu.au)</a:t>
            </a:r>
            <a:r>
              <a:rPr lang="en-AU" sz="1800" dirty="0">
                <a:solidFill>
                  <a:schemeClr val="accent1"/>
                </a:solidFill>
                <a:effectLst/>
                <a:latin typeface="Arial Black" panose="020B0A04020102020204" pitchFamily="34" charset="0"/>
                <a:ea typeface="Calibri" panose="020F0502020204030204" pitchFamily="34" charset="0"/>
                <a:cs typeface="Arial" panose="020B0604020202020204" pitchFamily="34" charset="0"/>
              </a:rPr>
              <a:t>) </a:t>
            </a:r>
          </a:p>
          <a:p>
            <a:pPr>
              <a:lnSpc>
                <a:spcPct val="107000"/>
              </a:lnSpc>
              <a:spcAft>
                <a:spcPts val="800"/>
              </a:spcAft>
            </a:pPr>
            <a:r>
              <a:rPr lang="en-AU" sz="1800" dirty="0">
                <a:effectLst/>
                <a:latin typeface="Arial Black" panose="020B0A04020102020204" pitchFamily="34" charset="0"/>
                <a:ea typeface="Calibri" panose="020F0502020204030204" pitchFamily="34" charset="0"/>
                <a:cs typeface="Arial" panose="020B0604020202020204" pitchFamily="34" charset="0"/>
              </a:rPr>
              <a:t> </a:t>
            </a:r>
            <a:endParaRPr lang="en-AU" sz="1800" i="1" dirty="0">
              <a:effectLst/>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1200"/>
              </a:spcAft>
              <a:buFont typeface="+mj-lt"/>
              <a:buAutoNum type="arabicPeriod" startAt="8"/>
            </a:pPr>
            <a:r>
              <a:rPr lang="en-AU" sz="1800" i="1" dirty="0">
                <a:effectLst/>
                <a:latin typeface="Arial" panose="020B0604020202020204" pitchFamily="34" charset="0"/>
                <a:ea typeface="Times New Roman" panose="02020603050405020304" pitchFamily="18" charset="0"/>
                <a:cs typeface="Arial" panose="020B0604020202020204" pitchFamily="34" charset="0"/>
              </a:rPr>
              <a:t>The liquidators submitted that Cant v Mad Brothers is inconsistent with Hosking v Extend N Build Pty Ltd </a:t>
            </a:r>
            <a:r>
              <a:rPr lang="en-AU" sz="1800" i="1" u="sng" dirty="0">
                <a:effectLst/>
                <a:latin typeface="Arial" panose="020B0604020202020204" pitchFamily="34" charset="0"/>
                <a:ea typeface="Times New Roman" panose="02020603050405020304" pitchFamily="18" charset="0"/>
                <a:cs typeface="Arial" panose="020B0604020202020204" pitchFamily="34" charset="0"/>
                <a:hlinkClick r:id="rId5" tooltip="View Case">
                  <a:extLst>
                    <a:ext uri="{A12FA001-AC4F-418D-AE19-62706E023703}">
                      <ahyp:hlinkClr xmlns:ahyp="http://schemas.microsoft.com/office/drawing/2018/hyperlinkcolor" val="tx"/>
                    </a:ext>
                  </a:extLst>
                </a:hlinkClick>
              </a:rPr>
              <a:t>[2018] NSWCA 149</a:t>
            </a:r>
            <a:r>
              <a:rPr lang="en-AU" sz="1800" i="1" dirty="0">
                <a:effectLst/>
                <a:latin typeface="Arial" panose="020B0604020202020204" pitchFamily="34" charset="0"/>
                <a:ea typeface="Times New Roman" panose="02020603050405020304" pitchFamily="18" charset="0"/>
                <a:cs typeface="Arial" panose="020B0604020202020204" pitchFamily="34" charset="0"/>
              </a:rPr>
              <a:t>; </a:t>
            </a:r>
            <a:r>
              <a:rPr lang="en-AU" sz="1800" i="1" u="sng" dirty="0">
                <a:effectLst/>
                <a:latin typeface="Arial" panose="020B0604020202020204" pitchFamily="34" charset="0"/>
                <a:ea typeface="Times New Roman" panose="02020603050405020304" pitchFamily="18" charset="0"/>
                <a:cs typeface="Arial" panose="020B0604020202020204" pitchFamily="34" charset="0"/>
                <a:hlinkClick r:id="rId6" tooltip="View LawCiteRecord">
                  <a:extLst>
                    <a:ext uri="{A12FA001-AC4F-418D-AE19-62706E023703}">
                      <ahyp:hlinkClr xmlns:ahyp="http://schemas.microsoft.com/office/drawing/2018/hyperlinkcolor" val="tx"/>
                    </a:ext>
                  </a:extLst>
                </a:hlinkClick>
              </a:rPr>
              <a:t>(2018) 128 ACSR 555</a:t>
            </a:r>
            <a:r>
              <a:rPr lang="en-AU" sz="1800" i="1" dirty="0">
                <a:effectLst/>
                <a:latin typeface="Arial" panose="020B0604020202020204" pitchFamily="34" charset="0"/>
                <a:ea typeface="Times New Roman" panose="02020603050405020304" pitchFamily="18" charset="0"/>
                <a:cs typeface="Arial" panose="020B0604020202020204" pitchFamily="34" charset="0"/>
              </a:rPr>
              <a:t>, plainly wrong and should not be followed. Also of interest is how Cant v Mad Brothers stands with the decision of the Full Court of the Federal Court in Commissioner of Taxation v Kassem </a:t>
            </a:r>
            <a:r>
              <a:rPr lang="en-AU" sz="1800" i="1" u="sng" dirty="0">
                <a:effectLst/>
                <a:latin typeface="Arial" panose="020B0604020202020204" pitchFamily="34" charset="0"/>
                <a:ea typeface="Times New Roman" panose="02020603050405020304" pitchFamily="18" charset="0"/>
                <a:cs typeface="Arial" panose="020B0604020202020204" pitchFamily="34" charset="0"/>
                <a:hlinkClick r:id="rId7" tooltip="View LawCiteRecord">
                  <a:extLst>
                    <a:ext uri="{A12FA001-AC4F-418D-AE19-62706E023703}">
                      <ahyp:hlinkClr xmlns:ahyp="http://schemas.microsoft.com/office/drawing/2018/hyperlinkcolor" val="tx"/>
                    </a:ext>
                  </a:extLst>
                </a:hlinkClick>
              </a:rPr>
              <a:t>(2012) 205 FCR 156</a:t>
            </a:r>
            <a:r>
              <a:rPr lang="en-AU" sz="1800" i="1" dirty="0">
                <a:effectLst/>
                <a:latin typeface="Arial" panose="020B0604020202020204" pitchFamily="34" charset="0"/>
                <a:ea typeface="Times New Roman" panose="02020603050405020304" pitchFamily="18" charset="0"/>
                <a:cs typeface="Arial" panose="020B0604020202020204" pitchFamily="34" charset="0"/>
              </a:rPr>
              <a:t>; </a:t>
            </a:r>
            <a:r>
              <a:rPr lang="en-AU" sz="1800" i="1" u="sng" dirty="0">
                <a:effectLst/>
                <a:latin typeface="Arial" panose="020B0604020202020204" pitchFamily="34" charset="0"/>
                <a:ea typeface="Times New Roman" panose="02020603050405020304" pitchFamily="18" charset="0"/>
                <a:cs typeface="Arial" panose="020B0604020202020204" pitchFamily="34" charset="0"/>
                <a:hlinkClick r:id="rId8" tooltip="View Case">
                  <a:extLst>
                    <a:ext uri="{A12FA001-AC4F-418D-AE19-62706E023703}">
                      <ahyp:hlinkClr xmlns:ahyp="http://schemas.microsoft.com/office/drawing/2018/hyperlinkcolor" val="tx"/>
                    </a:ext>
                  </a:extLst>
                </a:hlinkClick>
              </a:rPr>
              <a:t>[2012] FCAFC 124.</a:t>
            </a:r>
            <a:r>
              <a:rPr lang="en-AU" sz="1800" i="1" dirty="0">
                <a:effectLst/>
                <a:latin typeface="Arial" panose="020B0604020202020204" pitchFamily="34" charset="0"/>
                <a:ea typeface="Times New Roman" panose="02020603050405020304" pitchFamily="18" charset="0"/>
                <a:cs typeface="Arial" panose="020B0604020202020204" pitchFamily="34" charset="0"/>
              </a:rPr>
              <a:t> As recently </a:t>
            </a:r>
            <a:r>
              <a:rPr lang="en-AU" sz="1800" i="1"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observed, </a:t>
            </a:r>
            <a:r>
              <a:rPr lang="en-AU" sz="1800" b="1" i="1" dirty="0">
                <a:effectLst/>
                <a:latin typeface="Arial Black" panose="020B0A04020102020204" pitchFamily="34" charset="0"/>
                <a:ea typeface="Times New Roman" panose="02020603050405020304" pitchFamily="18" charset="0"/>
                <a:cs typeface="Arial" panose="020B0604020202020204" pitchFamily="34" charset="0"/>
              </a:rPr>
              <a:t>the differences between these appellate decisions “will create difficulties for any primary court Judge who is in future required to consider whether a payment of a debtor’s creditor by a third party constitutes a preference under </a:t>
            </a:r>
            <a:r>
              <a:rPr lang="en-AU" sz="1800" b="1" i="1" u="sng" dirty="0">
                <a:effectLst/>
                <a:latin typeface="Arial Black" panose="020B0A04020102020204" pitchFamily="34" charset="0"/>
                <a:ea typeface="Times New Roman" panose="02020603050405020304" pitchFamily="18" charset="0"/>
                <a:cs typeface="Arial" panose="020B0604020202020204" pitchFamily="34" charset="0"/>
                <a:hlinkClick r:id="rId9">
                  <a:extLst>
                    <a:ext uri="{A12FA001-AC4F-418D-AE19-62706E023703}">
                      <ahyp:hlinkClr xmlns:ahyp="http://schemas.microsoft.com/office/drawing/2018/hyperlinkcolor" val="tx"/>
                    </a:ext>
                  </a:extLst>
                </a:hlinkClick>
              </a:rPr>
              <a:t>s 588FA</a:t>
            </a:r>
            <a:r>
              <a:rPr lang="en-AU" sz="1800" b="1" i="1" dirty="0">
                <a:effectLst/>
                <a:latin typeface="Arial Black" panose="020B0A04020102020204" pitchFamily="34" charset="0"/>
                <a:ea typeface="Times New Roman" panose="02020603050405020304" pitchFamily="18" charset="0"/>
                <a:cs typeface="Arial" panose="020B0604020202020204" pitchFamily="34" charset="0"/>
              </a:rPr>
              <a:t>”: (emphasis added).</a:t>
            </a:r>
            <a:endParaRPr lang="en-AU" sz="1800" b="1" i="1" dirty="0">
              <a:effectLst/>
              <a:latin typeface="Arial Black" panose="020B0A04020102020204" pitchFamily="34" charset="0"/>
              <a:ea typeface="Calibri" panose="020F0502020204030204" pitchFamily="34" charset="0"/>
              <a:cs typeface="Arial" panose="020B0604020202020204" pitchFamily="34" charset="0"/>
            </a:endParaRPr>
          </a:p>
          <a:p>
            <a:pPr>
              <a:lnSpc>
                <a:spcPct val="107000"/>
              </a:lnSpc>
              <a:spcAft>
                <a:spcPts val="800"/>
              </a:spcAft>
            </a:pPr>
            <a:r>
              <a:rPr lang="en-AU" sz="1800" dirty="0">
                <a:effectLst/>
                <a:latin typeface="Arial" panose="020B0604020202020204" pitchFamily="34" charset="0"/>
                <a:ea typeface="Calibri" panose="020F0502020204030204" pitchFamily="34" charset="0"/>
                <a:cs typeface="Arial" panose="020B0604020202020204" pitchFamily="34" charset="0"/>
              </a:rPr>
              <a:t> </a:t>
            </a:r>
          </a:p>
          <a:p>
            <a:pPr defTabSz="129982">
              <a:lnSpc>
                <a:spcPct val="150000"/>
              </a:lnSpc>
            </a:pPr>
            <a:endParaRPr lang="en-GB" sz="2000" b="1" u="sng"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2859056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521768"/>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2. Recent Developments in the Law on Preferences</a:t>
            </a:r>
          </a:p>
          <a:p>
            <a:pPr>
              <a:lnSpc>
                <a:spcPct val="107000"/>
              </a:lnSpc>
              <a:spcAft>
                <a:spcPts val="800"/>
              </a:spcAft>
            </a:pPr>
            <a:r>
              <a:rPr lang="en-AU" sz="1800" dirty="0">
                <a:solidFill>
                  <a:schemeClr val="accent1"/>
                </a:solidFill>
                <a:effectLst/>
                <a:latin typeface="Arial Black" panose="020B0A0402010202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Cant v Mad Brothers Earthmoving Pty Ltd [2020] VSCA 198 (5 August 2020) (austlii.edu.au)</a:t>
            </a:r>
            <a:endParaRPr lang="en-AU" sz="1800" dirty="0">
              <a:solidFill>
                <a:schemeClr val="accent1"/>
              </a:solidFill>
              <a:effectLst/>
              <a:latin typeface="Arial Black" panose="020B0A04020102020204" pitchFamily="34" charset="0"/>
              <a:ea typeface="Calibri" panose="020F0502020204030204" pitchFamily="34" charset="0"/>
              <a:cs typeface="Arial" panose="020B0604020202020204" pitchFamily="34" charset="0"/>
            </a:endParaRPr>
          </a:p>
          <a:p>
            <a:pPr defTabSz="129982">
              <a:lnSpc>
                <a:spcPct val="150000"/>
              </a:lnSpc>
            </a:pPr>
            <a:r>
              <a:rPr lang="en-GB" sz="2000" b="1" i="1" dirty="0">
                <a:solidFill>
                  <a:prstClr val="black"/>
                </a:solidFill>
                <a:latin typeface="Arial Black" panose="020B0A04020102020204" pitchFamily="34" charset="0"/>
              </a:rPr>
              <a:t>81 One consequence of the ‘ultimate effect’ doctrine is that it is relevant to consider the effect of the transaction on the net assets available to creditors. In </a:t>
            </a:r>
            <a:r>
              <a:rPr lang="en-GB" sz="2000" b="1" i="1" dirty="0" err="1">
                <a:solidFill>
                  <a:prstClr val="black"/>
                </a:solidFill>
                <a:latin typeface="Arial Black" panose="020B0A04020102020204" pitchFamily="34" charset="0"/>
              </a:rPr>
              <a:t>Airservices</a:t>
            </a:r>
            <a:r>
              <a:rPr lang="en-GB" sz="2000" b="1" i="1" dirty="0">
                <a:solidFill>
                  <a:prstClr val="black"/>
                </a:solidFill>
                <a:latin typeface="Arial Black" panose="020B0A04020102020204" pitchFamily="34" charset="0"/>
              </a:rPr>
              <a:t>:</a:t>
            </a:r>
          </a:p>
          <a:p>
            <a:pPr defTabSz="129982">
              <a:lnSpc>
                <a:spcPct val="150000"/>
              </a:lnSpc>
            </a:pPr>
            <a:r>
              <a:rPr lang="en-GB" sz="2000" b="1" i="1" dirty="0">
                <a:solidFill>
                  <a:prstClr val="black"/>
                </a:solidFill>
                <a:latin typeface="Arial Black" panose="020B0A04020102020204" pitchFamily="34" charset="0"/>
              </a:rPr>
              <a:t>“</a:t>
            </a:r>
            <a:r>
              <a:rPr lang="en-GB" sz="2000" b="1" i="1" u="sng" dirty="0">
                <a:solidFill>
                  <a:prstClr val="black"/>
                </a:solidFill>
                <a:latin typeface="Arial Black" panose="020B0A04020102020204" pitchFamily="34" charset="0"/>
              </a:rPr>
              <a:t>a payment made during the six month period cannot be viewed in isolation </a:t>
            </a:r>
            <a:r>
              <a:rPr lang="en-GB" sz="2000" b="1" i="1" dirty="0">
                <a:solidFill>
                  <a:prstClr val="black"/>
                </a:solidFill>
                <a:latin typeface="Arial Black" panose="020B0A04020102020204" pitchFamily="34" charset="0"/>
              </a:rPr>
              <a:t>from the general course of dealing between the creditor and the debtor before, during and after that period. Resort must be had to the </a:t>
            </a:r>
            <a:r>
              <a:rPr lang="en-GB" sz="2000" b="1" i="1" u="sng" dirty="0">
                <a:solidFill>
                  <a:prstClr val="black"/>
                </a:solidFill>
                <a:latin typeface="Arial Black" panose="020B0A04020102020204" pitchFamily="34" charset="0"/>
              </a:rPr>
              <a:t>business purpose and context of the payment</a:t>
            </a:r>
            <a:r>
              <a:rPr lang="en-GB" sz="2000" b="1" i="1" dirty="0">
                <a:solidFill>
                  <a:prstClr val="black"/>
                </a:solidFill>
                <a:latin typeface="Arial Black" panose="020B0A04020102020204" pitchFamily="34" charset="0"/>
              </a:rPr>
              <a:t> to determine whether it gives the creditor a preference over other creditors. </a:t>
            </a:r>
            <a:r>
              <a:rPr lang="en-GB" sz="2000" b="1" i="1" u="sng" dirty="0">
                <a:solidFill>
                  <a:prstClr val="black"/>
                </a:solidFill>
                <a:latin typeface="Arial Black" panose="020B0A04020102020204" pitchFamily="34" charset="0"/>
              </a:rPr>
              <a:t>To have the effect of giving the creditor a preference</a:t>
            </a:r>
            <a:r>
              <a:rPr lang="en-GB" sz="2000" b="1" i="1" dirty="0">
                <a:solidFill>
                  <a:prstClr val="black"/>
                </a:solidFill>
                <a:latin typeface="Arial Black" panose="020B0A04020102020204" pitchFamily="34" charset="0"/>
              </a:rPr>
              <a:t>, priority or advantage over other creditors, </a:t>
            </a:r>
            <a:r>
              <a:rPr lang="en-GB" sz="2000" b="1" i="1" u="sng" dirty="0">
                <a:solidFill>
                  <a:prstClr val="black"/>
                </a:solidFill>
                <a:latin typeface="Arial Black" panose="020B0A04020102020204" pitchFamily="34" charset="0"/>
              </a:rPr>
              <a:t>the payment must ultimately result in a decrease in the net value of the assets </a:t>
            </a:r>
            <a:r>
              <a:rPr lang="en-GB" sz="2000" b="1" i="1" dirty="0">
                <a:solidFill>
                  <a:prstClr val="black"/>
                </a:solidFill>
                <a:latin typeface="Arial Black" panose="020B0A04020102020204" pitchFamily="34" charset="0"/>
              </a:rPr>
              <a:t>that are available to meet the competing demands of the other creditors.</a:t>
            </a:r>
          </a:p>
          <a:p>
            <a:pPr defTabSz="129982">
              <a:lnSpc>
                <a:spcPct val="150000"/>
              </a:lnSpc>
            </a:pPr>
            <a:endParaRPr lang="en-GB" sz="2000" b="1" i="1"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26449168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4136773"/>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2. Recent Developments in the Law on Preferences</a:t>
            </a:r>
          </a:p>
          <a:p>
            <a:pPr>
              <a:lnSpc>
                <a:spcPct val="107000"/>
              </a:lnSpc>
              <a:spcAft>
                <a:spcPts val="800"/>
              </a:spcAft>
            </a:pPr>
            <a:r>
              <a:rPr lang="en-AU" sz="1800" dirty="0">
                <a:solidFill>
                  <a:schemeClr val="accent1"/>
                </a:solidFill>
                <a:effectLst/>
                <a:latin typeface="Arial Black" panose="020B0A0402010202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Cant v Mad Brothers Earthmoving Pty Ltd [2020] VSCA 198 (5 August 2020) (austlii.edu.au)</a:t>
            </a:r>
            <a:endParaRPr lang="en-AU" sz="1800" dirty="0">
              <a:solidFill>
                <a:schemeClr val="accent1"/>
              </a:solidFill>
              <a:effectLst/>
              <a:latin typeface="Arial Black" panose="020B0A04020102020204" pitchFamily="34" charset="0"/>
              <a:ea typeface="Calibri" panose="020F0502020204030204" pitchFamily="34" charset="0"/>
              <a:cs typeface="Arial" panose="020B0604020202020204" pitchFamily="34" charset="0"/>
            </a:endParaRPr>
          </a:p>
          <a:p>
            <a:pPr defTabSz="129982">
              <a:lnSpc>
                <a:spcPct val="150000"/>
              </a:lnSpc>
            </a:pPr>
            <a:r>
              <a:rPr lang="en-GB" sz="2000" b="1" i="1" dirty="0">
                <a:solidFill>
                  <a:prstClr val="black"/>
                </a:solidFill>
                <a:latin typeface="Arial Black" panose="020B0A04020102020204" pitchFamily="34" charset="0"/>
              </a:rPr>
              <a:t>1. An unusual feature of the case is that </a:t>
            </a:r>
            <a:r>
              <a:rPr lang="en-GB" sz="2000" b="1" dirty="0">
                <a:solidFill>
                  <a:prstClr val="black"/>
                </a:solidFill>
                <a:latin typeface="Arial Black" panose="020B0A04020102020204" pitchFamily="34" charset="0"/>
              </a:rPr>
              <a:t>the payment was made to the creditor</a:t>
            </a:r>
            <a:r>
              <a:rPr lang="en-GB" sz="2000" b="1" i="1" dirty="0">
                <a:solidFill>
                  <a:prstClr val="black"/>
                </a:solidFill>
                <a:latin typeface="Arial Black" panose="020B0A04020102020204" pitchFamily="34" charset="0"/>
              </a:rPr>
              <a:t>, not by Eliana (the company in liquidation), but by a related company called Rock Development &amp; Investments Pty Ltd (‘Rock’), using money Rock had borrowed from Nationwide Credit Pty Ltd (‘Nationwide’).</a:t>
            </a:r>
          </a:p>
          <a:p>
            <a:pPr defTabSz="129982">
              <a:lnSpc>
                <a:spcPct val="150000"/>
              </a:lnSpc>
            </a:pPr>
            <a:r>
              <a:rPr lang="en-GB" sz="2000" b="1" i="1" dirty="0">
                <a:solidFill>
                  <a:prstClr val="black"/>
                </a:solidFill>
                <a:latin typeface="Arial Black" panose="020B0A04020102020204" pitchFamily="34" charset="0"/>
              </a:rPr>
              <a:t>16. The main </a:t>
            </a:r>
            <a:r>
              <a:rPr lang="en-GB" sz="2000" b="1" i="1" u="sng" dirty="0">
                <a:solidFill>
                  <a:prstClr val="black"/>
                </a:solidFill>
                <a:latin typeface="Arial Black" panose="020B0A04020102020204" pitchFamily="34" charset="0"/>
              </a:rPr>
              <a:t>issues</a:t>
            </a:r>
            <a:r>
              <a:rPr lang="en-GB" sz="2000" b="1" i="1" dirty="0">
                <a:solidFill>
                  <a:prstClr val="black"/>
                </a:solidFill>
                <a:latin typeface="Arial Black" panose="020B0A04020102020204" pitchFamily="34" charset="0"/>
              </a:rPr>
              <a:t>, which were related, were </a:t>
            </a:r>
            <a:r>
              <a:rPr lang="en-GB" sz="2000" b="1" i="1" u="sng" dirty="0">
                <a:solidFill>
                  <a:prstClr val="black"/>
                </a:solidFill>
                <a:latin typeface="Arial Black" panose="020B0A04020102020204" pitchFamily="34" charset="0"/>
              </a:rPr>
              <a:t>whether Eliana was a party to the transaction </a:t>
            </a:r>
            <a:r>
              <a:rPr lang="en-GB" sz="2000" b="1" i="1" dirty="0">
                <a:solidFill>
                  <a:prstClr val="black"/>
                </a:solidFill>
                <a:latin typeface="Arial Black" panose="020B0A04020102020204" pitchFamily="34" charset="0"/>
              </a:rPr>
              <a:t>as required by s 588FA(1)(a) and </a:t>
            </a:r>
            <a:r>
              <a:rPr lang="en-GB" sz="2000" b="1" i="1" u="sng" dirty="0">
                <a:solidFill>
                  <a:prstClr val="black"/>
                </a:solidFill>
                <a:latin typeface="Arial Black" panose="020B0A04020102020204" pitchFamily="34" charset="0"/>
              </a:rPr>
              <a:t>whether the payment of $220,000 was ‘from’ Eliana </a:t>
            </a:r>
            <a:r>
              <a:rPr lang="en-GB" sz="2000" b="1" i="1" dirty="0">
                <a:solidFill>
                  <a:prstClr val="black"/>
                </a:solidFill>
                <a:latin typeface="Arial Black" panose="020B0A04020102020204" pitchFamily="34" charset="0"/>
              </a:rPr>
              <a:t>within the meaning of s 588FA(1)(b). </a:t>
            </a:r>
          </a:p>
        </p:txBody>
      </p:sp>
    </p:spTree>
    <p:extLst>
      <p:ext uri="{BB962C8B-B14F-4D97-AF65-F5344CB8AC3E}">
        <p14:creationId xmlns:p14="http://schemas.microsoft.com/office/powerpoint/2010/main" val="253209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r" defTabSz="129982">
              <a:lnSpc>
                <a:spcPct val="115000"/>
              </a:lnSpc>
            </a:pPr>
            <a:r>
              <a:rPr lang="en-AU" sz="2800" b="1" dirty="0">
                <a:solidFill>
                  <a:prstClr val="black"/>
                </a:solidFill>
                <a:latin typeface="Bookman Old Style" panose="02050604050505020204" pitchFamily="18" charset="0"/>
              </a:rPr>
              <a:t>Insolvency Law &amp; Practice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452124"/>
            <a:ext cx="12191999" cy="6037358"/>
          </a:xfrm>
          <a:prstGeom prst="rect">
            <a:avLst/>
          </a:prstGeom>
          <a:noFill/>
        </p:spPr>
        <p:txBody>
          <a:bodyPr wrap="square" rtlCol="0">
            <a:spAutoFit/>
          </a:bodyPr>
          <a:lstStyle/>
          <a:p>
            <a:pPr defTabSz="129982">
              <a:lnSpc>
                <a:spcPct val="150000"/>
              </a:lnSpc>
            </a:pPr>
            <a:r>
              <a:rPr lang="en-US" sz="2000" b="1" u="sng" dirty="0">
                <a:solidFill>
                  <a:prstClr val="black"/>
                </a:solidFill>
                <a:latin typeface="Arial Black" panose="020B0A04020102020204" pitchFamily="34" charset="0"/>
                <a:cs typeface="Times New Roman" panose="02020603050405020304" pitchFamily="18" charset="0"/>
              </a:rPr>
              <a:t>Disclaimer;</a:t>
            </a:r>
            <a:r>
              <a:rPr lang="en-US" sz="2000" b="1" dirty="0">
                <a:solidFill>
                  <a:prstClr val="black"/>
                </a:solidFill>
                <a:latin typeface="Arial Black" panose="020B0A04020102020204" pitchFamily="34" charset="0"/>
                <a:cs typeface="Times New Roman" panose="02020603050405020304" pitchFamily="18" charset="0"/>
              </a:rPr>
              <a:t> this presentation and these papers are not legal advice!</a:t>
            </a:r>
            <a:endParaRPr lang="en-AU" sz="2800" b="1" dirty="0">
              <a:solidFill>
                <a:prstClr val="black"/>
              </a:solidFill>
              <a:latin typeface="Arial Black" panose="020B0A04020102020204" pitchFamily="34" charset="0"/>
            </a:endParaRPr>
          </a:p>
          <a:p>
            <a:pPr defTabSz="129982">
              <a:lnSpc>
                <a:spcPct val="150000"/>
              </a:lnSpc>
            </a:pPr>
            <a:r>
              <a:rPr lang="en-AU" sz="2000" i="1" u="sng" dirty="0">
                <a:solidFill>
                  <a:prstClr val="black"/>
                </a:solidFill>
                <a:latin typeface="Arial Black" panose="020B0A04020102020204" pitchFamily="34" charset="0"/>
              </a:rPr>
              <a:t>Links </a:t>
            </a:r>
            <a:r>
              <a:rPr lang="en-AU" sz="2000" i="1" u="sng" dirty="0">
                <a:solidFill>
                  <a:schemeClr val="accent1"/>
                </a:solidFill>
                <a:latin typeface="Arial Black" panose="020B0A04020102020204" pitchFamily="34" charset="0"/>
              </a:rPr>
              <a:t>in blue</a:t>
            </a:r>
          </a:p>
          <a:p>
            <a:pPr defTabSz="129982">
              <a:lnSpc>
                <a:spcPct val="150000"/>
              </a:lnSpc>
            </a:pPr>
            <a:r>
              <a:rPr lang="en-AU" sz="2000" i="1" u="sng" dirty="0">
                <a:solidFill>
                  <a:prstClr val="black"/>
                </a:solidFill>
                <a:latin typeface="Arial Black" panose="020B0A04020102020204" pitchFamily="34" charset="0"/>
              </a:rPr>
              <a:t>Web site for Papers</a:t>
            </a:r>
            <a:r>
              <a:rPr lang="en-AU" sz="2000" i="1" dirty="0">
                <a:solidFill>
                  <a:prstClr val="black"/>
                </a:solidFill>
                <a:latin typeface="Arial Black" panose="020B0A04020102020204" pitchFamily="34" charset="0"/>
              </a:rPr>
              <a:t>: </a:t>
            </a:r>
          </a:p>
          <a:p>
            <a:pPr defTabSz="129982">
              <a:lnSpc>
                <a:spcPct val="150000"/>
              </a:lnSpc>
            </a:pPr>
            <a:r>
              <a:rPr lang="en-AU" sz="2000" dirty="0">
                <a:effectLst/>
                <a:latin typeface="Arial Black" panose="020B0A04020102020204" pitchFamily="34" charset="0"/>
                <a:ea typeface="Calibri" panose="020F0502020204030204" pitchFamily="34" charset="0"/>
                <a:cs typeface="Times New Roman" panose="02020603050405020304" pitchFamily="18" charset="0"/>
                <a:hlinkClick r:id="rId3"/>
              </a:rPr>
              <a:t>https://www.9windeyer.com.au/barristers/geoffrey-mcdonald/</a:t>
            </a:r>
            <a:r>
              <a:rPr lang="en-AU" sz="2000" dirty="0">
                <a:effectLst/>
                <a:latin typeface="Arial Black" panose="020B0A04020102020204" pitchFamily="34" charset="0"/>
                <a:ea typeface="Calibri" panose="020F0502020204030204" pitchFamily="34" charset="0"/>
                <a:cs typeface="Times New Roman" panose="02020603050405020304" pitchFamily="18" charset="0"/>
              </a:rPr>
              <a:t>  </a:t>
            </a:r>
            <a:endParaRPr lang="en-AU" sz="2000" dirty="0">
              <a:latin typeface="Arial Black" panose="020B0A04020102020204" pitchFamily="34" charset="0"/>
              <a:ea typeface="Calibri" panose="020F0502020204030204" pitchFamily="34" charset="0"/>
              <a:cs typeface="Times New Roman" panose="02020603050405020304" pitchFamily="18" charset="0"/>
            </a:endParaRPr>
          </a:p>
          <a:p>
            <a:pPr defTabSz="129982">
              <a:lnSpc>
                <a:spcPct val="150000"/>
              </a:lnSpc>
            </a:pPr>
            <a:endParaRPr lang="en-AU" sz="2000" i="1" u="sng" dirty="0">
              <a:solidFill>
                <a:prstClr val="black"/>
              </a:solidFill>
              <a:latin typeface="Arial Black" panose="020B0A04020102020204" pitchFamily="34" charset="0"/>
            </a:endParaRPr>
          </a:p>
          <a:p>
            <a:pPr defTabSz="129982">
              <a:lnSpc>
                <a:spcPct val="150000"/>
              </a:lnSpc>
            </a:pPr>
            <a:r>
              <a:rPr lang="en-AU" sz="2000" i="1" u="sng" dirty="0">
                <a:solidFill>
                  <a:prstClr val="black"/>
                </a:solidFill>
                <a:latin typeface="Arial Black" panose="020B0A04020102020204" pitchFamily="34" charset="0"/>
              </a:rPr>
              <a:t>Past papers</a:t>
            </a:r>
            <a:r>
              <a:rPr lang="en-AU" sz="2000" i="1" dirty="0">
                <a:solidFill>
                  <a:prstClr val="black"/>
                </a:solidFill>
                <a:latin typeface="Arial Black" panose="020B0A04020102020204" pitchFamily="34" charset="0"/>
              </a:rPr>
              <a:t>:</a:t>
            </a:r>
            <a:r>
              <a:rPr lang="en-AU" sz="2000" dirty="0">
                <a:solidFill>
                  <a:prstClr val="black"/>
                </a:solidFill>
                <a:latin typeface="Arial Black" panose="020B0A04020102020204" pitchFamily="34" charset="0"/>
              </a:rPr>
              <a:t> </a:t>
            </a:r>
            <a:r>
              <a:rPr lang="en-AU" sz="2000" u="sng" dirty="0">
                <a:solidFill>
                  <a:schemeClr val="accent1"/>
                </a:solidFill>
                <a:effectLst/>
                <a:latin typeface="Arial Black" panose="020B0A0402010202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List.docx (google.com)</a:t>
            </a:r>
            <a:r>
              <a:rPr lang="en-AU" sz="2000" u="sng" dirty="0">
                <a:solidFill>
                  <a:schemeClr val="accent1"/>
                </a:solidFill>
                <a:effectLst/>
                <a:latin typeface="Arial Black" panose="020B0A04020102020204" pitchFamily="34" charset="0"/>
                <a:ea typeface="Calibri" panose="020F0502020204030204" pitchFamily="34" charset="0"/>
                <a:cs typeface="Times New Roman" panose="02020603050405020304" pitchFamily="18" charset="0"/>
              </a:rPr>
              <a:t> </a:t>
            </a:r>
          </a:p>
          <a:p>
            <a:pPr defTabSz="129982">
              <a:lnSpc>
                <a:spcPct val="150000"/>
              </a:lnSpc>
            </a:pPr>
            <a:endParaRPr lang="en-AU" b="1" dirty="0">
              <a:solidFill>
                <a:prstClr val="black"/>
              </a:solidFill>
              <a:latin typeface="Arial Black" panose="020B0A04020102020204" pitchFamily="34" charset="0"/>
            </a:endParaRPr>
          </a:p>
          <a:p>
            <a:pPr defTabSz="129982">
              <a:lnSpc>
                <a:spcPct val="150000"/>
              </a:lnSpc>
            </a:pPr>
            <a:r>
              <a:rPr lang="en-AU" b="1" dirty="0">
                <a:solidFill>
                  <a:prstClr val="black"/>
                </a:solidFill>
                <a:latin typeface="Arial Black" panose="020B0A04020102020204" pitchFamily="34" charset="0"/>
              </a:rPr>
              <a:t>Due to the relatively short duration of this Webinar, you will find that the presentation will bring issues to your attention, rather than answer all the questions and the PowerPoint paper and the Webinar Video will be a helpful resource for future guidance (both soon to be posted on the 9 Windeyer Website).</a:t>
            </a:r>
          </a:p>
          <a:p>
            <a:pPr defTabSz="129982">
              <a:lnSpc>
                <a:spcPct val="150000"/>
              </a:lnSpc>
            </a:pPr>
            <a:r>
              <a:rPr lang="en-AU" b="1" dirty="0">
                <a:solidFill>
                  <a:prstClr val="black"/>
                </a:solidFill>
                <a:latin typeface="Arial Black" panose="020B0A04020102020204" pitchFamily="34" charset="0"/>
              </a:rPr>
              <a:t>Please ask questions after the Webinar by </a:t>
            </a:r>
            <a:r>
              <a:rPr lang="en-AU" b="1" dirty="0">
                <a:latin typeface="Arial Black" panose="020B0A04020102020204" pitchFamily="34" charset="0"/>
              </a:rPr>
              <a:t>emailing </a:t>
            </a:r>
            <a:r>
              <a:rPr lang="en-AU" b="1" dirty="0">
                <a:latin typeface="Arial Black" panose="020B0A04020102020204" pitchFamily="34" charset="0"/>
                <a:hlinkClick r:id="rId5">
                  <a:extLst>
                    <a:ext uri="{A12FA001-AC4F-418D-AE19-62706E023703}">
                      <ahyp:hlinkClr xmlns:ahyp="http://schemas.microsoft.com/office/drawing/2018/hyperlinkcolor" val="tx"/>
                    </a:ext>
                  </a:extLst>
                </a:hlinkClick>
              </a:rPr>
              <a:t>gmcdonald@windeyerchambers.com.au</a:t>
            </a:r>
            <a:r>
              <a:rPr lang="en-AU" b="1" dirty="0">
                <a:latin typeface="Arial Black" panose="020B0A04020102020204" pitchFamily="34" charset="0"/>
              </a:rPr>
              <a:t> </a:t>
            </a:r>
          </a:p>
          <a:p>
            <a:pPr>
              <a:lnSpc>
                <a:spcPct val="107000"/>
              </a:lnSpc>
              <a:spcAft>
                <a:spcPts val="800"/>
              </a:spcAft>
            </a:pPr>
            <a:endParaRPr lang="en-US" sz="1800" u="sng"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dirty="0">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248841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983433"/>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2. Recent Developments in the Law on Preferences</a:t>
            </a:r>
          </a:p>
          <a:p>
            <a:pPr>
              <a:lnSpc>
                <a:spcPct val="107000"/>
              </a:lnSpc>
              <a:spcAft>
                <a:spcPts val="800"/>
              </a:spcAft>
            </a:pPr>
            <a:r>
              <a:rPr lang="en-AU" sz="1800" dirty="0">
                <a:solidFill>
                  <a:schemeClr val="accent1"/>
                </a:solidFill>
                <a:effectLst/>
                <a:latin typeface="Arial Black" panose="020B0A04020102020204" pitchFamily="34" charset="0"/>
                <a:ea typeface="Calibri" panose="020F050202020403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Cant v Mad Brothers Earthmoving Pty Ltd [2020] VSCA 198 (5 August 2020) (austlii.edu.au)</a:t>
            </a:r>
            <a:endParaRPr lang="en-AU" sz="1800" dirty="0">
              <a:solidFill>
                <a:schemeClr val="accent1"/>
              </a:solidFill>
              <a:effectLst/>
              <a:latin typeface="Arial Black" panose="020B0A04020102020204" pitchFamily="34" charset="0"/>
              <a:ea typeface="Calibri" panose="020F0502020204030204" pitchFamily="34" charset="0"/>
              <a:cs typeface="Arial" panose="020B0604020202020204" pitchFamily="34" charset="0"/>
            </a:endParaRPr>
          </a:p>
          <a:p>
            <a:pPr defTabSz="129982">
              <a:lnSpc>
                <a:spcPct val="150000"/>
              </a:lnSpc>
            </a:pPr>
            <a:r>
              <a:rPr lang="en-GB" sz="2000" b="1" i="1" dirty="0">
                <a:solidFill>
                  <a:prstClr val="black"/>
                </a:solidFill>
                <a:latin typeface="Arial Black" panose="020B0A04020102020204" pitchFamily="34" charset="0"/>
              </a:rPr>
              <a:t>26. A judge in the Trial Division upheld the appeal. He held that the question </a:t>
            </a:r>
            <a:r>
              <a:rPr lang="en-GB" sz="2000" b="1" i="1" u="sng" dirty="0">
                <a:solidFill>
                  <a:prstClr val="black"/>
                </a:solidFill>
                <a:latin typeface="Arial Black" panose="020B0A04020102020204" pitchFamily="34" charset="0"/>
              </a:rPr>
              <a:t>whether or not Rock owed money to Eliana had a bearing on whether or not the payment constituted a payment by or from Eliana </a:t>
            </a:r>
            <a:r>
              <a:rPr lang="en-GB" sz="2000" b="1" i="1" dirty="0">
                <a:solidFill>
                  <a:prstClr val="black"/>
                </a:solidFill>
                <a:latin typeface="Arial Black" panose="020B0A04020102020204" pitchFamily="34" charset="0"/>
              </a:rPr>
              <a:t>within the meaning of ss 9 and 588FA(1) of the Act. In that regard, he held that </a:t>
            </a:r>
            <a:r>
              <a:rPr lang="en-GB" sz="2000" b="1" i="1" u="sng" dirty="0">
                <a:solidFill>
                  <a:prstClr val="black"/>
                </a:solidFill>
                <a:latin typeface="Arial Black" panose="020B0A04020102020204" pitchFamily="34" charset="0"/>
              </a:rPr>
              <a:t>it had not been established that Rock was a debtor of Eliana at the time of the payment</a:t>
            </a:r>
            <a:r>
              <a:rPr lang="en-GB" sz="2000" b="1" i="1" dirty="0">
                <a:solidFill>
                  <a:prstClr val="black"/>
                </a:solidFill>
                <a:latin typeface="Arial Black" panose="020B0A04020102020204" pitchFamily="34" charset="0"/>
              </a:rPr>
              <a:t>.</a:t>
            </a:r>
          </a:p>
          <a:p>
            <a:pPr defTabSz="129982">
              <a:lnSpc>
                <a:spcPct val="150000"/>
              </a:lnSpc>
            </a:pPr>
            <a:endParaRPr lang="en-GB" sz="2000" b="1" i="1" dirty="0">
              <a:solidFill>
                <a:prstClr val="black"/>
              </a:solidFill>
              <a:latin typeface="Arial Black" panose="020B0A04020102020204" pitchFamily="34" charset="0"/>
            </a:endParaRPr>
          </a:p>
          <a:p>
            <a:pPr defTabSz="129982">
              <a:lnSpc>
                <a:spcPct val="150000"/>
              </a:lnSpc>
            </a:pPr>
            <a:r>
              <a:rPr lang="en-GB" sz="2000" b="1" i="1" dirty="0">
                <a:solidFill>
                  <a:prstClr val="black"/>
                </a:solidFill>
                <a:latin typeface="Arial Black" panose="020B0A04020102020204" pitchFamily="34" charset="0"/>
              </a:rPr>
              <a:t>112…Consideration of the net asset position is therefore a distraction. The more pertinent issue is </a:t>
            </a:r>
            <a:r>
              <a:rPr lang="en-GB" sz="2000" b="1" i="1" u="sng" dirty="0">
                <a:solidFill>
                  <a:prstClr val="black"/>
                </a:solidFill>
                <a:latin typeface="Arial Black" panose="020B0A04020102020204" pitchFamily="34" charset="0"/>
              </a:rPr>
              <a:t>whether the assets available for distribution among creditors have been reduced.</a:t>
            </a:r>
          </a:p>
          <a:p>
            <a:pPr defTabSz="129982">
              <a:lnSpc>
                <a:spcPct val="150000"/>
              </a:lnSpc>
            </a:pPr>
            <a:endParaRPr lang="en-GB" sz="2000" b="1" i="1" dirty="0">
              <a:solidFill>
                <a:prstClr val="black"/>
              </a:solidFill>
              <a:latin typeface="Arial Black" panose="020B0A04020102020204" pitchFamily="34" charset="0"/>
            </a:endParaRPr>
          </a:p>
          <a:p>
            <a:pPr defTabSz="129982">
              <a:lnSpc>
                <a:spcPct val="150000"/>
              </a:lnSpc>
            </a:pPr>
            <a:r>
              <a:rPr lang="en-GB" sz="2000" b="1" i="1" dirty="0">
                <a:solidFill>
                  <a:prstClr val="black"/>
                </a:solidFill>
                <a:latin typeface="Arial Black" panose="020B0A04020102020204" pitchFamily="34" charset="0"/>
              </a:rPr>
              <a:t>Replacing one creditor with another???</a:t>
            </a:r>
          </a:p>
        </p:txBody>
      </p:sp>
    </p:spTree>
    <p:extLst>
      <p:ext uri="{BB962C8B-B14F-4D97-AF65-F5344CB8AC3E}">
        <p14:creationId xmlns:p14="http://schemas.microsoft.com/office/powerpoint/2010/main" val="11835889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2" y="443182"/>
            <a:ext cx="12192001" cy="6507807"/>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2. Recent Developments in the Law on Preferences</a:t>
            </a:r>
          </a:p>
          <a:p>
            <a:pPr defTabSz="129982">
              <a:lnSpc>
                <a:spcPct val="150000"/>
              </a:lnSpc>
            </a:pPr>
            <a:r>
              <a:rPr lang="en-GB" sz="2000" b="1" u="sng" dirty="0">
                <a:solidFill>
                  <a:prstClr val="black"/>
                </a:solidFill>
                <a:latin typeface="Arial Black" panose="020B0A04020102020204" pitchFamily="34" charset="0"/>
              </a:rPr>
              <a:t>In the matter of Force Corp Pty Ltd (in </a:t>
            </a:r>
            <a:r>
              <a:rPr lang="en-GB" sz="2000" b="1" u="sng" dirty="0" err="1">
                <a:solidFill>
                  <a:prstClr val="black"/>
                </a:solidFill>
                <a:latin typeface="Arial Black" panose="020B0A04020102020204" pitchFamily="34" charset="0"/>
              </a:rPr>
              <a:t>liq</a:t>
            </a:r>
            <a:r>
              <a:rPr lang="en-GB" sz="2000" b="1" u="sng" dirty="0">
                <a:solidFill>
                  <a:prstClr val="black"/>
                </a:solidFill>
                <a:latin typeface="Arial Black" panose="020B0A04020102020204" pitchFamily="34" charset="0"/>
              </a:rPr>
              <a:t>) [2020] NSWSC 1842 (17 December 2020)</a:t>
            </a:r>
          </a:p>
          <a:p>
            <a:pPr defTabSz="129982">
              <a:lnSpc>
                <a:spcPct val="150000"/>
              </a:lnSpc>
            </a:pPr>
            <a:r>
              <a:rPr lang="en-GB" sz="2000" b="1" i="1" dirty="0">
                <a:solidFill>
                  <a:prstClr val="black"/>
                </a:solidFill>
                <a:latin typeface="Arial Black" panose="020B0A04020102020204" pitchFamily="34" charset="0"/>
              </a:rPr>
              <a:t>89. The liquidators also referred by analogy to cases which have held or suggested that </a:t>
            </a:r>
            <a:r>
              <a:rPr lang="en-GB" sz="2000" b="1" i="1" u="sng" dirty="0">
                <a:solidFill>
                  <a:prstClr val="black"/>
                </a:solidFill>
                <a:latin typeface="Arial Black" panose="020B0A04020102020204" pitchFamily="34" charset="0"/>
              </a:rPr>
              <a:t>a set-off under s 553C may be available in relation to statutory recovery claims </a:t>
            </a:r>
            <a:r>
              <a:rPr lang="en-GB" sz="2000" b="1" i="1" dirty="0">
                <a:solidFill>
                  <a:prstClr val="black"/>
                </a:solidFill>
                <a:latin typeface="Arial Black" panose="020B0A04020102020204" pitchFamily="34" charset="0"/>
              </a:rPr>
              <a:t>by a liquidator which only arise on the winding-up of the company, such as the recovery of compensation for loss resulting from insolvent trading under s 588M and s 588W and uncommercial transactions which are voidable under s 588FF. </a:t>
            </a:r>
          </a:p>
          <a:p>
            <a:pPr defTabSz="129982">
              <a:lnSpc>
                <a:spcPct val="150000"/>
              </a:lnSpc>
            </a:pPr>
            <a:r>
              <a:rPr lang="en-GB" sz="2000" b="1" i="1" dirty="0">
                <a:solidFill>
                  <a:prstClr val="black"/>
                </a:solidFill>
                <a:latin typeface="Arial Black" panose="020B0A04020102020204" pitchFamily="34" charset="0"/>
              </a:rPr>
              <a:t>90. </a:t>
            </a:r>
            <a:r>
              <a:rPr lang="en-GB" sz="2000" b="1" i="1" u="sng" dirty="0">
                <a:solidFill>
                  <a:prstClr val="black"/>
                </a:solidFill>
                <a:latin typeface="Arial Black" panose="020B0A04020102020204" pitchFamily="34" charset="0"/>
              </a:rPr>
              <a:t>These cases are controversial</a:t>
            </a:r>
            <a:r>
              <a:rPr lang="en-GB" sz="2000" b="1" i="1" dirty="0">
                <a:solidFill>
                  <a:prstClr val="black"/>
                </a:solidFill>
                <a:latin typeface="Arial Black" panose="020B0A04020102020204" pitchFamily="34" charset="0"/>
              </a:rPr>
              <a:t>. Moreover, the “creeping assumption” from the insolvent trading cases ..to the avoidance cases under s 588F, … that </a:t>
            </a:r>
            <a:r>
              <a:rPr lang="en-GB" sz="2000" b="1" i="1" u="sng" dirty="0">
                <a:solidFill>
                  <a:prstClr val="black"/>
                </a:solidFill>
                <a:latin typeface="Arial Black" panose="020B0A04020102020204" pitchFamily="34" charset="0"/>
              </a:rPr>
              <a:t>the reasoning </a:t>
            </a:r>
            <a:r>
              <a:rPr lang="en-GB" sz="2000" b="1" i="1" dirty="0">
                <a:solidFill>
                  <a:prstClr val="black"/>
                </a:solidFill>
                <a:latin typeface="Arial Black" panose="020B0A04020102020204" pitchFamily="34" charset="0"/>
              </a:rPr>
              <a:t>… is applicable to liquidator’s claims under s 588FF,</a:t>
            </a:r>
            <a:r>
              <a:rPr lang="en-GB" sz="2000" b="1" i="1" u="sng" dirty="0">
                <a:solidFill>
                  <a:prstClr val="black"/>
                </a:solidFill>
                <a:latin typeface="Arial Black" panose="020B0A04020102020204" pitchFamily="34" charset="0"/>
              </a:rPr>
              <a:t> is suspect</a:t>
            </a:r>
            <a:r>
              <a:rPr lang="en-GB" sz="2000" b="1" i="1" dirty="0">
                <a:solidFill>
                  <a:prstClr val="black"/>
                </a:solidFill>
                <a:latin typeface="Arial Black" panose="020B0A04020102020204" pitchFamily="34" charset="0"/>
              </a:rPr>
              <a:t>. </a:t>
            </a:r>
          </a:p>
          <a:p>
            <a:pPr defTabSz="129982">
              <a:lnSpc>
                <a:spcPct val="150000"/>
              </a:lnSpc>
            </a:pPr>
            <a:r>
              <a:rPr lang="en-GB" sz="2000" b="1" i="1" dirty="0">
                <a:solidFill>
                  <a:prstClr val="black"/>
                </a:solidFill>
                <a:latin typeface="Arial Black" panose="020B0A04020102020204" pitchFamily="34" charset="0"/>
              </a:rPr>
              <a:t>93. The application of </a:t>
            </a:r>
            <a:r>
              <a:rPr lang="en-GB" sz="2000" b="1" i="1" u="sng" dirty="0">
                <a:solidFill>
                  <a:prstClr val="black"/>
                </a:solidFill>
                <a:latin typeface="Arial Black" panose="020B0A04020102020204" pitchFamily="34" charset="0"/>
              </a:rPr>
              <a:t>insolvency set-off </a:t>
            </a:r>
            <a:r>
              <a:rPr lang="en-GB" sz="2000" b="1" i="1" dirty="0">
                <a:solidFill>
                  <a:prstClr val="black"/>
                </a:solidFill>
                <a:latin typeface="Arial Black" panose="020B0A04020102020204" pitchFamily="34" charset="0"/>
              </a:rPr>
              <a:t>to a claim by a liquidator for recovery of an unfair preference under s 588FF is </a:t>
            </a:r>
            <a:r>
              <a:rPr lang="en-GB" sz="2000" b="1" i="1" u="sng" dirty="0">
                <a:solidFill>
                  <a:prstClr val="black"/>
                </a:solidFill>
                <a:latin typeface="Arial Black" panose="020B0A04020102020204" pitchFamily="34" charset="0"/>
              </a:rPr>
              <a:t>contrary to a long line of authority </a:t>
            </a:r>
          </a:p>
          <a:p>
            <a:pPr defTabSz="129982">
              <a:lnSpc>
                <a:spcPct val="150000"/>
              </a:lnSpc>
            </a:pPr>
            <a:r>
              <a:rPr lang="en-GB" sz="2000" b="1" i="1" dirty="0">
                <a:solidFill>
                  <a:prstClr val="black"/>
                </a:solidFill>
                <a:latin typeface="Arial Black" panose="020B0A04020102020204" pitchFamily="34" charset="0"/>
              </a:rPr>
              <a:t>that the right of set-off under s 553C (and predecessor provisions)</a:t>
            </a:r>
          </a:p>
          <a:p>
            <a:pPr defTabSz="129982">
              <a:lnSpc>
                <a:spcPct val="150000"/>
              </a:lnSpc>
            </a:pPr>
            <a:r>
              <a:rPr lang="en-GB" sz="2000" b="1" i="1" dirty="0">
                <a:solidFill>
                  <a:prstClr val="black"/>
                </a:solidFill>
                <a:latin typeface="Arial Black" panose="020B0A04020102020204" pitchFamily="34" charset="0"/>
              </a:rPr>
              <a:t>is not available in unfair preference claims.</a:t>
            </a:r>
          </a:p>
        </p:txBody>
      </p:sp>
    </p:spTree>
    <p:extLst>
      <p:ext uri="{BB962C8B-B14F-4D97-AF65-F5344CB8AC3E}">
        <p14:creationId xmlns:p14="http://schemas.microsoft.com/office/powerpoint/2010/main" val="20148736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3276153"/>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2. Recent Developments in the Law on Preferences</a:t>
            </a:r>
          </a:p>
          <a:p>
            <a:pPr defTabSz="129982">
              <a:lnSpc>
                <a:spcPct val="150000"/>
              </a:lnSpc>
            </a:pPr>
            <a:r>
              <a:rPr lang="en-GB" sz="2000" b="1" u="sng" dirty="0">
                <a:solidFill>
                  <a:prstClr val="black"/>
                </a:solidFill>
                <a:latin typeface="Arial Black" panose="020B0A04020102020204" pitchFamily="34" charset="0"/>
              </a:rPr>
              <a:t>Badenoch Integrated Logging Pty Ltd v Bryant, in the matter of </a:t>
            </a:r>
            <a:r>
              <a:rPr lang="en-GB" sz="2000" b="1" u="sng" dirty="0" err="1">
                <a:solidFill>
                  <a:prstClr val="black"/>
                </a:solidFill>
                <a:latin typeface="Arial Black" panose="020B0A04020102020204" pitchFamily="34" charset="0"/>
              </a:rPr>
              <a:t>Gunns</a:t>
            </a:r>
            <a:r>
              <a:rPr lang="en-GB" sz="2000" b="1" u="sng" dirty="0">
                <a:solidFill>
                  <a:prstClr val="black"/>
                </a:solidFill>
                <a:latin typeface="Arial Black" panose="020B0A04020102020204" pitchFamily="34" charset="0"/>
              </a:rPr>
              <a:t> Limited (in </a:t>
            </a:r>
            <a:r>
              <a:rPr lang="en-GB" sz="2000" b="1" u="sng" dirty="0" err="1">
                <a:solidFill>
                  <a:prstClr val="black"/>
                </a:solidFill>
                <a:latin typeface="Arial Black" panose="020B0A04020102020204" pitchFamily="34" charset="0"/>
              </a:rPr>
              <a:t>liq</a:t>
            </a:r>
            <a:r>
              <a:rPr lang="en-GB" sz="2000" b="1" u="sng" dirty="0">
                <a:solidFill>
                  <a:prstClr val="black"/>
                </a:solidFill>
                <a:latin typeface="Arial Black" panose="020B0A04020102020204" pitchFamily="34" charset="0"/>
              </a:rPr>
              <a:t>) (receivers and managers appointed) [2021] FCAFC 64)</a:t>
            </a:r>
          </a:p>
          <a:p>
            <a:pPr defTabSz="129982">
              <a:lnSpc>
                <a:spcPct val="150000"/>
              </a:lnSpc>
            </a:pPr>
            <a:endParaRPr lang="en-GB" sz="2000" b="1" dirty="0">
              <a:solidFill>
                <a:prstClr val="black"/>
              </a:solidFill>
              <a:latin typeface="Arial Black" panose="020B0A04020102020204" pitchFamily="34" charset="0"/>
            </a:endParaRPr>
          </a:p>
          <a:p>
            <a:pPr defTabSz="129982">
              <a:lnSpc>
                <a:spcPct val="150000"/>
              </a:lnSpc>
            </a:pPr>
            <a:endParaRPr lang="en-GB" sz="2000" b="1" dirty="0">
              <a:solidFill>
                <a:prstClr val="black"/>
              </a:solidFill>
              <a:latin typeface="Arial Black" panose="020B0A04020102020204" pitchFamily="34" charset="0"/>
            </a:endParaRPr>
          </a:p>
          <a:p>
            <a:pPr defTabSz="129982">
              <a:lnSpc>
                <a:spcPct val="150000"/>
              </a:lnSpc>
            </a:pPr>
            <a:r>
              <a:rPr lang="en-GB" sz="2000" b="1" i="1" dirty="0">
                <a:solidFill>
                  <a:prstClr val="black"/>
                </a:solidFill>
                <a:latin typeface="Arial Black" panose="020B0A04020102020204" pitchFamily="34" charset="0"/>
              </a:rPr>
              <a:t>33. There are </a:t>
            </a:r>
            <a:r>
              <a:rPr lang="en-GB" sz="2000" b="1" i="1" u="sng" dirty="0">
                <a:solidFill>
                  <a:prstClr val="black"/>
                </a:solidFill>
                <a:latin typeface="Arial Black" panose="020B0A04020102020204" pitchFamily="34" charset="0"/>
              </a:rPr>
              <a:t>four limbs </a:t>
            </a:r>
            <a:r>
              <a:rPr lang="en-GB" sz="2000" b="1" i="1" dirty="0">
                <a:solidFill>
                  <a:prstClr val="black"/>
                </a:solidFill>
                <a:latin typeface="Arial Black" panose="020B0A04020102020204" pitchFamily="34" charset="0"/>
              </a:rPr>
              <a:t>that must be satisfied in respect of each impugned transaction in order to rely on </a:t>
            </a:r>
            <a:r>
              <a:rPr lang="en-GB" sz="2000" b="1" i="1" u="sng" dirty="0">
                <a:solidFill>
                  <a:prstClr val="black"/>
                </a:solidFill>
                <a:latin typeface="Arial Black" panose="020B0A04020102020204" pitchFamily="34" charset="0"/>
              </a:rPr>
              <a:t>the good faith defence (</a:t>
            </a:r>
            <a:r>
              <a:rPr lang="en-GB" sz="2000" b="1" i="1" dirty="0">
                <a:solidFill>
                  <a:prstClr val="black"/>
                </a:solidFill>
                <a:latin typeface="Arial Black" panose="020B0A04020102020204" pitchFamily="34" charset="0"/>
              </a:rPr>
              <a:t>see S 588FE(2)).</a:t>
            </a:r>
          </a:p>
        </p:txBody>
      </p:sp>
    </p:spTree>
    <p:extLst>
      <p:ext uri="{BB962C8B-B14F-4D97-AF65-F5344CB8AC3E}">
        <p14:creationId xmlns:p14="http://schemas.microsoft.com/office/powerpoint/2010/main" val="2028064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589864"/>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2. Recent Developments in the Law on Preferences</a:t>
            </a:r>
          </a:p>
          <a:p>
            <a:pPr defTabSz="129982">
              <a:lnSpc>
                <a:spcPct val="150000"/>
              </a:lnSpc>
            </a:pPr>
            <a:r>
              <a:rPr lang="en-GB" sz="2000" b="1" u="sng" dirty="0">
                <a:solidFill>
                  <a:prstClr val="black"/>
                </a:solidFill>
                <a:latin typeface="Arial Black" panose="020B0A04020102020204" pitchFamily="34" charset="0"/>
              </a:rPr>
              <a:t>Badenoch Integrated Logging Pty Ltd v Bryant, in the matter of </a:t>
            </a:r>
            <a:r>
              <a:rPr lang="en-GB" sz="2000" b="1" u="sng" dirty="0" err="1">
                <a:solidFill>
                  <a:prstClr val="black"/>
                </a:solidFill>
                <a:latin typeface="Arial Black" panose="020B0A04020102020204" pitchFamily="34" charset="0"/>
              </a:rPr>
              <a:t>Gunns</a:t>
            </a:r>
            <a:r>
              <a:rPr lang="en-GB" sz="2000" b="1" u="sng" dirty="0">
                <a:solidFill>
                  <a:prstClr val="black"/>
                </a:solidFill>
                <a:latin typeface="Arial Black" panose="020B0A04020102020204" pitchFamily="34" charset="0"/>
              </a:rPr>
              <a:t> Limited</a:t>
            </a:r>
          </a:p>
          <a:p>
            <a:pPr marL="342900" lvl="0" indent="-342900">
              <a:lnSpc>
                <a:spcPct val="107000"/>
              </a:lnSpc>
              <a:spcAft>
                <a:spcPts val="800"/>
              </a:spcAft>
              <a:buSzPts val="1000"/>
              <a:buFont typeface="Symbol" panose="05050102010706020507" pitchFamily="18" charset="2"/>
              <a:buChar char=""/>
              <a:tabLst>
                <a:tab pos="457200" algn="l"/>
              </a:tabLst>
            </a:pPr>
            <a:r>
              <a:rPr lang="en-AU" sz="2000" dirty="0">
                <a:solidFill>
                  <a:srgbClr val="333333"/>
                </a:solidFill>
                <a:effectLst/>
                <a:latin typeface="Arial Black" panose="020B0A04020102020204" pitchFamily="34" charset="0"/>
                <a:ea typeface="Calibri" panose="020F0502020204030204" pitchFamily="34" charset="0"/>
                <a:cs typeface="Times New Roman" panose="02020603050405020304" pitchFamily="18" charset="0"/>
              </a:rPr>
              <a:t>Payments to a creditor during the six month relation back period before the commencement of the winding up can be part of </a:t>
            </a:r>
            <a:r>
              <a:rPr lang="en-AU" sz="2000" u="sng" dirty="0">
                <a:solidFill>
                  <a:srgbClr val="333333"/>
                </a:solidFill>
                <a:effectLst/>
                <a:latin typeface="Arial Black" panose="020B0A04020102020204" pitchFamily="34" charset="0"/>
                <a:ea typeface="Calibri" panose="020F0502020204030204" pitchFamily="34" charset="0"/>
                <a:cs typeface="Times New Roman" panose="02020603050405020304" pitchFamily="18" charset="0"/>
              </a:rPr>
              <a:t>a continuing business relationship </a:t>
            </a:r>
            <a:r>
              <a:rPr lang="en-AU" sz="2000" dirty="0">
                <a:solidFill>
                  <a:srgbClr val="333333"/>
                </a:solidFill>
                <a:effectLst/>
                <a:latin typeface="Arial Black" panose="020B0A04020102020204" pitchFamily="34" charset="0"/>
                <a:ea typeface="Calibri" panose="020F0502020204030204" pitchFamily="34" charset="0"/>
                <a:cs typeface="Times New Roman" panose="02020603050405020304" pitchFamily="18" charset="0"/>
              </a:rPr>
              <a:t>– and a “single transaction” - for the purpose of assessing the ultimate preferential effect of the payments</a:t>
            </a:r>
          </a:p>
          <a:p>
            <a:pPr marL="342900" lvl="0" indent="-342900">
              <a:lnSpc>
                <a:spcPct val="107000"/>
              </a:lnSpc>
              <a:spcAft>
                <a:spcPts val="800"/>
              </a:spcAft>
              <a:buSzPts val="1000"/>
              <a:buFont typeface="Symbol" panose="05050102010706020507" pitchFamily="18" charset="2"/>
              <a:buChar char=""/>
              <a:tabLst>
                <a:tab pos="457200" algn="l"/>
              </a:tabLst>
            </a:pPr>
            <a:r>
              <a:rPr lang="en-AU" sz="2000" dirty="0">
                <a:solidFill>
                  <a:srgbClr val="333333"/>
                </a:solidFill>
                <a:latin typeface="Arial Black" panose="020B0A04020102020204" pitchFamily="34" charset="0"/>
                <a:ea typeface="Calibri" panose="020F0502020204030204" pitchFamily="34" charset="0"/>
                <a:cs typeface="Times New Roman" panose="02020603050405020304" pitchFamily="18" charset="0"/>
              </a:rPr>
              <a:t>This is so, </a:t>
            </a:r>
            <a:r>
              <a:rPr lang="en-AU" sz="2000" u="sng" dirty="0">
                <a:solidFill>
                  <a:srgbClr val="333333"/>
                </a:solidFill>
                <a:effectLst/>
                <a:latin typeface="Arial Black" panose="020B0A04020102020204" pitchFamily="34" charset="0"/>
                <a:ea typeface="Calibri" panose="020F0502020204030204" pitchFamily="34" charset="0"/>
                <a:cs typeface="Times New Roman" panose="02020603050405020304" pitchFamily="18" charset="0"/>
              </a:rPr>
              <a:t>even when the creditor’s primary (not sole) motivation </a:t>
            </a:r>
            <a:r>
              <a:rPr lang="en-AU" sz="2000" dirty="0">
                <a:solidFill>
                  <a:srgbClr val="333333"/>
                </a:solidFill>
                <a:effectLst/>
                <a:latin typeface="Arial Black" panose="020B0A04020102020204" pitchFamily="34" charset="0"/>
                <a:ea typeface="Calibri" panose="020F0502020204030204" pitchFamily="34" charset="0"/>
                <a:cs typeface="Times New Roman" panose="02020603050405020304" pitchFamily="18" charset="0"/>
              </a:rPr>
              <a:t>in negotiating to receive the payments is </a:t>
            </a:r>
            <a:r>
              <a:rPr lang="en-AU" sz="2000" u="sng" dirty="0">
                <a:solidFill>
                  <a:srgbClr val="333333"/>
                </a:solidFill>
                <a:effectLst/>
                <a:latin typeface="Arial Black" panose="020B0A04020102020204" pitchFamily="34" charset="0"/>
                <a:ea typeface="Calibri" panose="020F0502020204030204" pitchFamily="34" charset="0"/>
                <a:cs typeface="Times New Roman" panose="02020603050405020304" pitchFamily="18" charset="0"/>
              </a:rPr>
              <a:t>to reduce past indebtedness</a:t>
            </a:r>
            <a:r>
              <a:rPr lang="en-AU" sz="2000" dirty="0">
                <a:solidFill>
                  <a:srgbClr val="333333"/>
                </a:solidFill>
                <a:effectLst/>
                <a:latin typeface="Arial Black" panose="020B0A04020102020204" pitchFamily="34" charset="0"/>
                <a:ea typeface="Calibri" panose="020F0502020204030204" pitchFamily="34" charset="0"/>
                <a:cs typeface="Times New Roman" panose="02020603050405020304" pitchFamily="18" charset="0"/>
              </a:rPr>
              <a:t>. </a:t>
            </a:r>
          </a:p>
          <a:p>
            <a:pPr marL="342900" lvl="0" indent="-342900">
              <a:lnSpc>
                <a:spcPct val="107000"/>
              </a:lnSpc>
              <a:spcAft>
                <a:spcPts val="800"/>
              </a:spcAft>
              <a:buSzPts val="1000"/>
              <a:buFont typeface="Symbol" panose="05050102010706020507" pitchFamily="18" charset="2"/>
              <a:buChar char=""/>
              <a:tabLst>
                <a:tab pos="457200" algn="l"/>
              </a:tabLst>
            </a:pPr>
            <a:r>
              <a:rPr lang="en-AU" sz="2000" dirty="0">
                <a:solidFill>
                  <a:srgbClr val="333333"/>
                </a:solidFill>
                <a:effectLst/>
                <a:latin typeface="Arial Black" panose="020B0A04020102020204" pitchFamily="34" charset="0"/>
                <a:ea typeface="Calibri" panose="020F0502020204030204" pitchFamily="34" charset="0"/>
                <a:cs typeface="Times New Roman" panose="02020603050405020304" pitchFamily="18" charset="0"/>
              </a:rPr>
              <a:t>If the </a:t>
            </a:r>
            <a:r>
              <a:rPr lang="en-AU" sz="2000" u="sng" dirty="0">
                <a:solidFill>
                  <a:srgbClr val="333333"/>
                </a:solidFill>
                <a:effectLst/>
                <a:latin typeface="Arial Black" panose="020B0A04020102020204" pitchFamily="34" charset="0"/>
                <a:ea typeface="Calibri" panose="020F0502020204030204" pitchFamily="34" charset="0"/>
                <a:cs typeface="Times New Roman" panose="02020603050405020304" pitchFamily="18" charset="0"/>
              </a:rPr>
              <a:t>ongoing </a:t>
            </a:r>
            <a:r>
              <a:rPr lang="en-AU" sz="2000" dirty="0">
                <a:solidFill>
                  <a:srgbClr val="333333"/>
                </a:solidFill>
                <a:effectLst/>
                <a:latin typeface="Arial Black" panose="020B0A04020102020204" pitchFamily="34" charset="0"/>
                <a:ea typeface="Calibri" panose="020F0502020204030204" pitchFamily="34" charset="0"/>
                <a:cs typeface="Times New Roman" panose="02020603050405020304" pitchFamily="18" charset="0"/>
              </a:rPr>
              <a:t>supply of goods or services </a:t>
            </a:r>
            <a:r>
              <a:rPr lang="en-AU" sz="2000" u="sng" dirty="0">
                <a:solidFill>
                  <a:srgbClr val="333333"/>
                </a:solidFill>
                <a:effectLst/>
                <a:latin typeface="Arial Black" panose="020B0A04020102020204" pitchFamily="34" charset="0"/>
                <a:ea typeface="Calibri" panose="020F0502020204030204" pitchFamily="34" charset="0"/>
                <a:cs typeface="Times New Roman" panose="02020603050405020304" pitchFamily="18" charset="0"/>
              </a:rPr>
              <a:t>is genuinely contemplated </a:t>
            </a:r>
            <a:r>
              <a:rPr lang="en-AU" sz="2000" dirty="0">
                <a:solidFill>
                  <a:srgbClr val="333333"/>
                </a:solidFill>
                <a:effectLst/>
                <a:latin typeface="Arial Black" panose="020B0A04020102020204" pitchFamily="34" charset="0"/>
                <a:ea typeface="Calibri" panose="020F0502020204030204" pitchFamily="34" charset="0"/>
                <a:cs typeface="Times New Roman" panose="02020603050405020304" pitchFamily="18" charset="0"/>
              </a:rPr>
              <a:t>and intended, and is not a mere facade, then it is </a:t>
            </a:r>
            <a:r>
              <a:rPr lang="en-AU" sz="2000" u="sng" dirty="0">
                <a:solidFill>
                  <a:srgbClr val="333333"/>
                </a:solidFill>
                <a:effectLst/>
                <a:latin typeface="Arial Black" panose="020B0A04020102020204" pitchFamily="34" charset="0"/>
                <a:ea typeface="Calibri" panose="020F0502020204030204" pitchFamily="34" charset="0"/>
                <a:cs typeface="Times New Roman" panose="02020603050405020304" pitchFamily="18" charset="0"/>
              </a:rPr>
              <a:t>irrelevant </a:t>
            </a:r>
            <a:r>
              <a:rPr lang="en-AU" sz="2000" dirty="0">
                <a:solidFill>
                  <a:srgbClr val="333333"/>
                </a:solidFill>
                <a:effectLst/>
                <a:latin typeface="Arial Black" panose="020B0A04020102020204" pitchFamily="34" charset="0"/>
                <a:ea typeface="Calibri" panose="020F0502020204030204" pitchFamily="34" charset="0"/>
                <a:cs typeface="Times New Roman" panose="02020603050405020304" pitchFamily="18" charset="0"/>
              </a:rPr>
              <a:t>that this is </a:t>
            </a:r>
            <a:r>
              <a:rPr lang="en-AU" sz="2000" u="sng" dirty="0">
                <a:solidFill>
                  <a:srgbClr val="333333"/>
                </a:solidFill>
                <a:effectLst/>
                <a:latin typeface="Arial Black" panose="020B0A04020102020204" pitchFamily="34" charset="0"/>
                <a:ea typeface="Calibri" panose="020F0502020204030204" pitchFamily="34" charset="0"/>
                <a:cs typeface="Times New Roman" panose="02020603050405020304" pitchFamily="18" charset="0"/>
              </a:rPr>
              <a:t>subsidiary to the primary purpose </a:t>
            </a:r>
            <a:r>
              <a:rPr lang="en-AU" sz="2000" dirty="0">
                <a:solidFill>
                  <a:srgbClr val="333333"/>
                </a:solidFill>
                <a:effectLst/>
                <a:latin typeface="Arial Black" panose="020B0A04020102020204" pitchFamily="34" charset="0"/>
                <a:ea typeface="Calibri" panose="020F0502020204030204" pitchFamily="34" charset="0"/>
                <a:cs typeface="Times New Roman" panose="02020603050405020304" pitchFamily="18" charset="0"/>
              </a:rPr>
              <a:t>of reducing the past indebtedness.</a:t>
            </a:r>
          </a:p>
          <a:p>
            <a:pPr marL="342900" lvl="0" indent="-342900">
              <a:lnSpc>
                <a:spcPct val="107000"/>
              </a:lnSpc>
              <a:spcAft>
                <a:spcPts val="800"/>
              </a:spcAft>
              <a:buSzPts val="1000"/>
              <a:buFont typeface="Symbol" panose="05050102010706020507" pitchFamily="18" charset="2"/>
              <a:buChar char=""/>
              <a:tabLst>
                <a:tab pos="457200" algn="l"/>
              </a:tabLst>
            </a:pPr>
            <a:r>
              <a:rPr lang="en-GB" sz="2000" b="1" dirty="0">
                <a:solidFill>
                  <a:prstClr val="black"/>
                </a:solidFill>
                <a:latin typeface="Arial Black" panose="020B0A04020102020204" pitchFamily="34" charset="0"/>
              </a:rPr>
              <a:t>Whether there is a preference by reference to the requirements of s 588FA(1) will involve looking at the effect of the transaction, and in the case of a running account or a continuing business relationship, </a:t>
            </a:r>
            <a:r>
              <a:rPr lang="en-GB" sz="2000" b="1" u="sng" dirty="0">
                <a:solidFill>
                  <a:prstClr val="black"/>
                </a:solidFill>
                <a:latin typeface="Arial Black" panose="020B0A04020102020204" pitchFamily="34" charset="0"/>
              </a:rPr>
              <a:t>the ultimate effect of the transaction, which may include a multitude of transactions.</a:t>
            </a:r>
          </a:p>
        </p:txBody>
      </p:sp>
    </p:spTree>
    <p:extLst>
      <p:ext uri="{BB962C8B-B14F-4D97-AF65-F5344CB8AC3E}">
        <p14:creationId xmlns:p14="http://schemas.microsoft.com/office/powerpoint/2010/main" val="9881157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4298997"/>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2. Recent Developments in the Law on Preferences</a:t>
            </a:r>
          </a:p>
          <a:p>
            <a:pPr defTabSz="129982">
              <a:lnSpc>
                <a:spcPct val="150000"/>
              </a:lnSpc>
            </a:pPr>
            <a:r>
              <a:rPr lang="en-GB" sz="2000" b="1" u="sng" dirty="0">
                <a:solidFill>
                  <a:prstClr val="black"/>
                </a:solidFill>
                <a:latin typeface="Arial Black" panose="020B0A04020102020204" pitchFamily="34" charset="0"/>
              </a:rPr>
              <a:t>Badenoch Integrated Logging Pty Ltd v Bryant, in the matter of </a:t>
            </a:r>
            <a:r>
              <a:rPr lang="en-GB" sz="2000" b="1" u="sng" dirty="0" err="1">
                <a:solidFill>
                  <a:prstClr val="black"/>
                </a:solidFill>
                <a:latin typeface="Arial Black" panose="020B0A04020102020204" pitchFamily="34" charset="0"/>
              </a:rPr>
              <a:t>Gunns</a:t>
            </a:r>
            <a:r>
              <a:rPr lang="en-GB" sz="2000" b="1" u="sng" dirty="0">
                <a:solidFill>
                  <a:prstClr val="black"/>
                </a:solidFill>
                <a:latin typeface="Arial Black" panose="020B0A04020102020204" pitchFamily="34" charset="0"/>
              </a:rPr>
              <a:t> Limited</a:t>
            </a:r>
          </a:p>
          <a:p>
            <a:pPr marL="342900" lvl="0" indent="-342900">
              <a:lnSpc>
                <a:spcPct val="107000"/>
              </a:lnSpc>
              <a:spcAft>
                <a:spcPts val="800"/>
              </a:spcAft>
              <a:buSzPts val="1000"/>
              <a:buFont typeface="Symbol" panose="05050102010706020507" pitchFamily="18" charset="2"/>
              <a:buChar char=""/>
              <a:tabLst>
                <a:tab pos="457200" algn="l"/>
              </a:tabLst>
            </a:pPr>
            <a:r>
              <a:rPr lang="en-AU" sz="2000" dirty="0">
                <a:solidFill>
                  <a:srgbClr val="333333"/>
                </a:solidFill>
                <a:effectLst/>
                <a:latin typeface="Arial Black" panose="020B0A04020102020204" pitchFamily="34" charset="0"/>
                <a:ea typeface="Calibri" panose="020F0502020204030204" pitchFamily="34" charset="0"/>
                <a:cs typeface="Times New Roman" panose="02020603050405020304" pitchFamily="18" charset="0"/>
              </a:rPr>
              <a:t>If there is a continuing business relationship constituted by multiple payments from a company to a creditor during the relation back period, then in assessing the ultimate preferential effect of the payments considered as a single transaction, </a:t>
            </a:r>
            <a:r>
              <a:rPr lang="en-AU" sz="2000" u="sng" dirty="0">
                <a:solidFill>
                  <a:srgbClr val="333333"/>
                </a:solidFill>
                <a:effectLst/>
                <a:latin typeface="Arial Black" panose="020B0A04020102020204" pitchFamily="34" charset="0"/>
                <a:ea typeface="Calibri" panose="020F0502020204030204" pitchFamily="34" charset="0"/>
                <a:cs typeface="Times New Roman" panose="02020603050405020304" pitchFamily="18" charset="0"/>
              </a:rPr>
              <a:t>a liquidator is no longer entitled to select the peak indebtedness in that period as the relevant comparison to the indebtedness that remained at the commencement of the winding up. </a:t>
            </a:r>
            <a:r>
              <a:rPr lang="en-AU" sz="2000" dirty="0">
                <a:solidFill>
                  <a:srgbClr val="333333"/>
                </a:solidFill>
                <a:effectLst/>
                <a:latin typeface="Arial Black" panose="020B0A04020102020204" pitchFamily="34" charset="0"/>
                <a:ea typeface="Calibri" panose="020F0502020204030204" pitchFamily="34" charset="0"/>
                <a:cs typeface="Times New Roman" panose="02020603050405020304" pitchFamily="18" charset="0"/>
              </a:rPr>
              <a:t>Rather, a liquidator must take into account </a:t>
            </a:r>
            <a:r>
              <a:rPr lang="en-AU" sz="2000" b="1" dirty="0">
                <a:solidFill>
                  <a:srgbClr val="333333"/>
                </a:solidFill>
                <a:effectLst/>
                <a:latin typeface="Arial Black" panose="020B0A04020102020204" pitchFamily="34" charset="0"/>
                <a:ea typeface="Calibri" panose="020F0502020204030204" pitchFamily="34" charset="0"/>
                <a:cs typeface="Times New Roman" panose="02020603050405020304" pitchFamily="18" charset="0"/>
              </a:rPr>
              <a:t>all</a:t>
            </a:r>
            <a:r>
              <a:rPr lang="en-AU" sz="2000" dirty="0">
                <a:solidFill>
                  <a:srgbClr val="333333"/>
                </a:solidFill>
                <a:effectLst/>
                <a:latin typeface="Arial Black" panose="020B0A04020102020204" pitchFamily="34" charset="0"/>
                <a:ea typeface="Calibri" panose="020F0502020204030204" pitchFamily="34" charset="0"/>
                <a:cs typeface="Times New Roman" panose="02020603050405020304" pitchFamily="18" charset="0"/>
              </a:rPr>
              <a:t> supplies and </a:t>
            </a:r>
            <a:r>
              <a:rPr lang="en-AU" sz="2000" b="1" dirty="0">
                <a:solidFill>
                  <a:srgbClr val="333333"/>
                </a:solidFill>
                <a:effectLst/>
                <a:latin typeface="Arial Black" panose="020B0A04020102020204" pitchFamily="34" charset="0"/>
                <a:ea typeface="Calibri" panose="020F0502020204030204" pitchFamily="34" charset="0"/>
                <a:cs typeface="Times New Roman" panose="02020603050405020304" pitchFamily="18" charset="0"/>
              </a:rPr>
              <a:t>all</a:t>
            </a:r>
            <a:r>
              <a:rPr lang="en-AU" sz="2000" dirty="0">
                <a:solidFill>
                  <a:srgbClr val="333333"/>
                </a:solidFill>
                <a:effectLst/>
                <a:latin typeface="Arial Black" panose="020B0A04020102020204" pitchFamily="34" charset="0"/>
                <a:ea typeface="Calibri" panose="020F0502020204030204" pitchFamily="34" charset="0"/>
                <a:cs typeface="Times New Roman" panose="02020603050405020304" pitchFamily="18" charset="0"/>
              </a:rPr>
              <a:t> payments made during the relation back period.</a:t>
            </a:r>
          </a:p>
          <a:p>
            <a:pPr defTabSz="129982">
              <a:lnSpc>
                <a:spcPct val="150000"/>
              </a:lnSpc>
            </a:pPr>
            <a:endParaRPr lang="en-GB" sz="2000" b="1" dirty="0">
              <a:solidFill>
                <a:prstClr val="black"/>
              </a:solidFill>
              <a:latin typeface="Arial Black" panose="020B0A04020102020204" pitchFamily="34" charset="0"/>
            </a:endParaRPr>
          </a:p>
          <a:p>
            <a:pPr defTabSz="129982">
              <a:lnSpc>
                <a:spcPct val="150000"/>
              </a:lnSpc>
            </a:pPr>
            <a:endParaRPr lang="en-GB" sz="2000" b="1"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20063555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584477"/>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2. Recent Developments in the Law on Preferences</a:t>
            </a:r>
          </a:p>
          <a:p>
            <a:pPr defTabSz="129982">
              <a:lnSpc>
                <a:spcPct val="150000"/>
              </a:lnSpc>
            </a:pPr>
            <a:r>
              <a:rPr lang="en-GB" sz="2000" b="1" u="sng" dirty="0">
                <a:solidFill>
                  <a:prstClr val="black"/>
                </a:solidFill>
                <a:latin typeface="Arial Black" panose="020B0A04020102020204" pitchFamily="34" charset="0"/>
              </a:rPr>
              <a:t>Badenoch Integrated Logging Pty Ltd v Bryant, in the matter of </a:t>
            </a:r>
            <a:r>
              <a:rPr lang="en-GB" sz="2000" b="1" u="sng" dirty="0" err="1">
                <a:solidFill>
                  <a:prstClr val="black"/>
                </a:solidFill>
                <a:latin typeface="Arial Black" panose="020B0A04020102020204" pitchFamily="34" charset="0"/>
              </a:rPr>
              <a:t>Gunns</a:t>
            </a:r>
            <a:r>
              <a:rPr lang="en-GB" sz="2000" b="1" u="sng" dirty="0">
                <a:solidFill>
                  <a:prstClr val="black"/>
                </a:solidFill>
                <a:latin typeface="Arial Black" panose="020B0A04020102020204" pitchFamily="34" charset="0"/>
              </a:rPr>
              <a:t> Limited</a:t>
            </a:r>
            <a:br>
              <a:rPr lang="en-GB" sz="2000" b="1" dirty="0">
                <a:solidFill>
                  <a:prstClr val="black"/>
                </a:solidFill>
                <a:latin typeface="Arial Black" panose="020B0A04020102020204" pitchFamily="34" charset="0"/>
              </a:rPr>
            </a:br>
            <a:r>
              <a:rPr lang="en-GB" sz="2000" b="1" i="1" dirty="0">
                <a:solidFill>
                  <a:prstClr val="black"/>
                </a:solidFill>
                <a:latin typeface="Arial Black" panose="020B0A04020102020204" pitchFamily="34" charset="0"/>
              </a:rPr>
              <a:t>71…. In implementing </a:t>
            </a:r>
            <a:r>
              <a:rPr lang="en-GB" sz="2000" b="1" i="1" u="sng" dirty="0">
                <a:solidFill>
                  <a:prstClr val="black"/>
                </a:solidFill>
                <a:latin typeface="Arial Black" panose="020B0A04020102020204" pitchFamily="34" charset="0"/>
              </a:rPr>
              <a:t>the supply stoppage</a:t>
            </a:r>
            <a:r>
              <a:rPr lang="en-GB" sz="2000" b="1" i="1" dirty="0">
                <a:solidFill>
                  <a:prstClr val="black"/>
                </a:solidFill>
                <a:latin typeface="Arial Black" panose="020B0A04020102020204" pitchFamily="34" charset="0"/>
              </a:rPr>
              <a:t>, </a:t>
            </a:r>
            <a:r>
              <a:rPr lang="en-GB" sz="2000" b="1" i="1" u="sng" dirty="0">
                <a:solidFill>
                  <a:prstClr val="black"/>
                </a:solidFill>
                <a:latin typeface="Arial Black" panose="020B0A04020102020204" pitchFamily="34" charset="0"/>
              </a:rPr>
              <a:t>issuing the demand and proposing a credit limit, </a:t>
            </a:r>
            <a:r>
              <a:rPr lang="en-GB" sz="2000" b="1" i="1" dirty="0">
                <a:solidFill>
                  <a:prstClr val="black"/>
                </a:solidFill>
                <a:latin typeface="Arial Black" panose="020B0A04020102020204" pitchFamily="34" charset="0"/>
              </a:rPr>
              <a:t>Badenoch was effectively </a:t>
            </a:r>
            <a:r>
              <a:rPr lang="en-GB" sz="2000" b="1" i="1" u="sng" dirty="0">
                <a:solidFill>
                  <a:prstClr val="black"/>
                </a:solidFill>
                <a:latin typeface="Arial Black" panose="020B0A04020102020204" pitchFamily="34" charset="0"/>
              </a:rPr>
              <a:t>seeking assurance from </a:t>
            </a:r>
            <a:r>
              <a:rPr lang="en-GB" sz="2000" b="1" i="1" u="sng" dirty="0" err="1">
                <a:solidFill>
                  <a:prstClr val="black"/>
                </a:solidFill>
                <a:latin typeface="Arial Black" panose="020B0A04020102020204" pitchFamily="34" charset="0"/>
              </a:rPr>
              <a:t>Gunns</a:t>
            </a:r>
            <a:r>
              <a:rPr lang="en-GB" sz="2000" b="1" i="1" u="sng" dirty="0">
                <a:solidFill>
                  <a:prstClr val="black"/>
                </a:solidFill>
                <a:latin typeface="Arial Black" panose="020B0A04020102020204" pitchFamily="34" charset="0"/>
              </a:rPr>
              <a:t> that it would be paid for its services</a:t>
            </a:r>
            <a:r>
              <a:rPr lang="en-GB" sz="2000" b="1" i="1" dirty="0">
                <a:solidFill>
                  <a:prstClr val="black"/>
                </a:solidFill>
                <a:latin typeface="Arial Black" panose="020B0A04020102020204" pitchFamily="34" charset="0"/>
              </a:rPr>
              <a:t>. The response from </a:t>
            </a:r>
            <a:r>
              <a:rPr lang="en-GB" sz="2000" b="1" i="1" dirty="0" err="1">
                <a:solidFill>
                  <a:prstClr val="black"/>
                </a:solidFill>
                <a:latin typeface="Arial Black" panose="020B0A04020102020204" pitchFamily="34" charset="0"/>
              </a:rPr>
              <a:t>Gunns</a:t>
            </a:r>
            <a:r>
              <a:rPr lang="en-GB" sz="2000" b="1" i="1" dirty="0">
                <a:solidFill>
                  <a:prstClr val="black"/>
                </a:solidFill>
                <a:latin typeface="Arial Black" panose="020B0A04020102020204" pitchFamily="34" charset="0"/>
              </a:rPr>
              <a:t>, which included </a:t>
            </a:r>
            <a:r>
              <a:rPr lang="en-GB" sz="2000" b="1" i="1" u="sng" dirty="0">
                <a:solidFill>
                  <a:prstClr val="black"/>
                </a:solidFill>
                <a:latin typeface="Arial Black" panose="020B0A04020102020204" pitchFamily="34" charset="0"/>
              </a:rPr>
              <a:t>a payment schedule </a:t>
            </a:r>
            <a:r>
              <a:rPr lang="en-GB" sz="2000" b="1" i="1" dirty="0">
                <a:solidFill>
                  <a:prstClr val="black"/>
                </a:solidFill>
                <a:latin typeface="Arial Black" panose="020B0A04020102020204" pitchFamily="34" charset="0"/>
              </a:rPr>
              <a:t>for the January and February invoices, and the fact that </a:t>
            </a:r>
            <a:r>
              <a:rPr lang="en-GB" sz="2000" b="1" i="1" u="sng" dirty="0">
                <a:solidFill>
                  <a:prstClr val="black"/>
                </a:solidFill>
                <a:latin typeface="Arial Black" panose="020B0A04020102020204" pitchFamily="34" charset="0"/>
              </a:rPr>
              <a:t>two payments </a:t>
            </a:r>
            <a:r>
              <a:rPr lang="en-GB" sz="2000" b="1" i="1" dirty="0">
                <a:solidFill>
                  <a:prstClr val="black"/>
                </a:solidFill>
                <a:latin typeface="Arial Black" panose="020B0A04020102020204" pitchFamily="34" charset="0"/>
              </a:rPr>
              <a:t>(prior to payments 1 and 2) </a:t>
            </a:r>
            <a:r>
              <a:rPr lang="en-GB" sz="2000" b="1" i="1" u="sng" dirty="0">
                <a:solidFill>
                  <a:prstClr val="black"/>
                </a:solidFill>
                <a:latin typeface="Arial Black" panose="020B0A04020102020204" pitchFamily="34" charset="0"/>
              </a:rPr>
              <a:t>were actually made within the week </a:t>
            </a:r>
            <a:r>
              <a:rPr lang="en-GB" sz="2000" b="1" i="1" dirty="0">
                <a:solidFill>
                  <a:prstClr val="black"/>
                </a:solidFill>
                <a:latin typeface="Arial Black" panose="020B0A04020102020204" pitchFamily="34" charset="0"/>
              </a:rPr>
              <a:t>ought to have gone some way to </a:t>
            </a:r>
            <a:r>
              <a:rPr lang="en-GB" sz="2000" b="1" i="1" u="sng" dirty="0">
                <a:solidFill>
                  <a:prstClr val="black"/>
                </a:solidFill>
                <a:latin typeface="Arial Black" panose="020B0A04020102020204" pitchFamily="34" charset="0"/>
              </a:rPr>
              <a:t>allay Badenoch’s concerns</a:t>
            </a:r>
            <a:r>
              <a:rPr lang="en-GB" sz="2000" b="1" i="1" dirty="0">
                <a:solidFill>
                  <a:prstClr val="black"/>
                </a:solidFill>
                <a:latin typeface="Arial Black" panose="020B0A04020102020204" pitchFamily="34" charset="0"/>
              </a:rPr>
              <a:t>. It is in this context that Badenoch r</a:t>
            </a:r>
            <a:r>
              <a:rPr lang="en-GB" sz="2000" b="1" i="1" u="sng" dirty="0">
                <a:solidFill>
                  <a:prstClr val="black"/>
                </a:solidFill>
                <a:latin typeface="Arial Black" panose="020B0A04020102020204" pitchFamily="34" charset="0"/>
              </a:rPr>
              <a:t>esumed supply, and that payments 1 and 2 were made</a:t>
            </a:r>
            <a:r>
              <a:rPr lang="en-GB" sz="2000" b="1" i="1" dirty="0">
                <a:solidFill>
                  <a:prstClr val="black"/>
                </a:solidFill>
                <a:latin typeface="Arial Black" panose="020B0A04020102020204" pitchFamily="34" charset="0"/>
              </a:rPr>
              <a:t>.</a:t>
            </a:r>
          </a:p>
          <a:p>
            <a:pPr defTabSz="129982">
              <a:lnSpc>
                <a:spcPct val="150000"/>
              </a:lnSpc>
            </a:pPr>
            <a:r>
              <a:rPr lang="en-GB" sz="2000" b="1" i="1" dirty="0">
                <a:solidFill>
                  <a:prstClr val="black"/>
                </a:solidFill>
                <a:latin typeface="Arial Black" panose="020B0A04020102020204" pitchFamily="34" charset="0"/>
              </a:rPr>
              <a:t>72 .. For these reasons, we respectfully </a:t>
            </a:r>
            <a:r>
              <a:rPr lang="en-GB" sz="2000" b="1" i="1" u="sng" dirty="0">
                <a:solidFill>
                  <a:prstClr val="black"/>
                </a:solidFill>
                <a:latin typeface="Arial Black" panose="020B0A04020102020204" pitchFamily="34" charset="0"/>
              </a:rPr>
              <a:t>disagree </a:t>
            </a:r>
            <a:r>
              <a:rPr lang="en-GB" sz="2000" b="1" i="1" dirty="0">
                <a:solidFill>
                  <a:prstClr val="black"/>
                </a:solidFill>
                <a:latin typeface="Arial Black" panose="020B0A04020102020204" pitchFamily="34" charset="0"/>
              </a:rPr>
              <a:t>with the primary judge’s </a:t>
            </a:r>
            <a:r>
              <a:rPr lang="en-GB" sz="2000" b="1" i="1" u="sng" dirty="0">
                <a:solidFill>
                  <a:prstClr val="black"/>
                </a:solidFill>
                <a:latin typeface="Arial Black" panose="020B0A04020102020204" pitchFamily="34" charset="0"/>
              </a:rPr>
              <a:t>conclusion that payments 1 and 2 were not a part of a continuing business relationship </a:t>
            </a:r>
            <a:r>
              <a:rPr lang="en-GB" sz="2000" b="1" i="1" dirty="0">
                <a:solidFill>
                  <a:prstClr val="black"/>
                </a:solidFill>
                <a:latin typeface="Arial Black" panose="020B0A04020102020204" pitchFamily="34" charset="0"/>
              </a:rPr>
              <a:t>for the purposes of s 588FA(3) of the Act.</a:t>
            </a:r>
          </a:p>
        </p:txBody>
      </p:sp>
    </p:spTree>
    <p:extLst>
      <p:ext uri="{BB962C8B-B14F-4D97-AF65-F5344CB8AC3E}">
        <p14:creationId xmlns:p14="http://schemas.microsoft.com/office/powerpoint/2010/main" val="21483258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377562"/>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2. Recent Developments in the Law on Preferences</a:t>
            </a:r>
          </a:p>
          <a:p>
            <a:pPr defTabSz="129982">
              <a:lnSpc>
                <a:spcPct val="150000"/>
              </a:lnSpc>
            </a:pPr>
            <a:r>
              <a:rPr lang="en-GB" sz="2000" b="1" u="sng" dirty="0">
                <a:solidFill>
                  <a:prstClr val="black"/>
                </a:solidFill>
                <a:latin typeface="Arial Black" panose="020B0A04020102020204" pitchFamily="34" charset="0"/>
              </a:rPr>
              <a:t>Badenoch Integrated Logging Pty Ltd v Bryant, in the matter of </a:t>
            </a:r>
            <a:r>
              <a:rPr lang="en-GB" sz="2000" b="1" u="sng" dirty="0" err="1">
                <a:solidFill>
                  <a:prstClr val="black"/>
                </a:solidFill>
                <a:latin typeface="Arial Black" panose="020B0A04020102020204" pitchFamily="34" charset="0"/>
              </a:rPr>
              <a:t>Gunns</a:t>
            </a:r>
            <a:r>
              <a:rPr lang="en-GB" sz="2000" b="1" u="sng" dirty="0">
                <a:solidFill>
                  <a:prstClr val="black"/>
                </a:solidFill>
                <a:latin typeface="Arial Black" panose="020B0A04020102020204" pitchFamily="34" charset="0"/>
              </a:rPr>
              <a:t> Limited</a:t>
            </a:r>
          </a:p>
          <a:p>
            <a:pPr defTabSz="129982">
              <a:lnSpc>
                <a:spcPct val="150000"/>
              </a:lnSpc>
            </a:pPr>
            <a:endParaRPr lang="en-GB" sz="2000" b="1" dirty="0">
              <a:solidFill>
                <a:prstClr val="black"/>
              </a:solidFill>
              <a:latin typeface="Arial Black" panose="020B0A04020102020204" pitchFamily="34" charset="0"/>
            </a:endParaRPr>
          </a:p>
          <a:p>
            <a:pPr defTabSz="129982">
              <a:lnSpc>
                <a:spcPct val="150000"/>
              </a:lnSpc>
            </a:pPr>
            <a:r>
              <a:rPr lang="en-GB" sz="2000" b="1" dirty="0">
                <a:solidFill>
                  <a:prstClr val="black"/>
                </a:solidFill>
                <a:latin typeface="Arial Black" panose="020B0A04020102020204" pitchFamily="34" charset="0"/>
              </a:rPr>
              <a:t>For the purpose of s 588FG(2)(b) of the Act, “suspecting” means “</a:t>
            </a:r>
            <a:r>
              <a:rPr lang="en-GB" sz="2000" b="1" u="sng" dirty="0">
                <a:solidFill>
                  <a:prstClr val="black"/>
                </a:solidFill>
                <a:latin typeface="Arial Black" panose="020B0A04020102020204" pitchFamily="34" charset="0"/>
              </a:rPr>
              <a:t>a mistrust of the company’s ability to pay its debt as they became due </a:t>
            </a:r>
            <a:r>
              <a:rPr lang="en-GB" sz="2000" b="1" dirty="0">
                <a:solidFill>
                  <a:prstClr val="black"/>
                </a:solidFill>
                <a:latin typeface="Arial Black" panose="020B0A04020102020204" pitchFamily="34" charset="0"/>
              </a:rPr>
              <a:t>and of the effect which acceptance of a payment would have as between the appellant and the company’s other creditors”. </a:t>
            </a:r>
          </a:p>
          <a:p>
            <a:pPr defTabSz="129982">
              <a:lnSpc>
                <a:spcPct val="150000"/>
              </a:lnSpc>
            </a:pPr>
            <a:r>
              <a:rPr lang="en-GB" sz="2000" b="1" dirty="0">
                <a:solidFill>
                  <a:prstClr val="black"/>
                </a:solidFill>
                <a:latin typeface="Arial Black" panose="020B0A04020102020204" pitchFamily="34" charset="0"/>
              </a:rPr>
              <a:t>“Suspecting” has also been explained as involving “</a:t>
            </a:r>
            <a:r>
              <a:rPr lang="en-GB" sz="2000" b="1" u="sng" dirty="0">
                <a:solidFill>
                  <a:prstClr val="black"/>
                </a:solidFill>
                <a:latin typeface="Arial Black" panose="020B0A04020102020204" pitchFamily="34" charset="0"/>
              </a:rPr>
              <a:t>an actual apprehension or fear” of insolvency.</a:t>
            </a:r>
            <a:r>
              <a:rPr lang="en-GB" sz="2000" b="1" dirty="0">
                <a:solidFill>
                  <a:prstClr val="black"/>
                </a:solidFill>
                <a:latin typeface="Arial Black" panose="020B0A04020102020204" pitchFamily="34" charset="0"/>
              </a:rPr>
              <a:t>” [125]</a:t>
            </a:r>
          </a:p>
          <a:p>
            <a:pPr defTabSz="129982">
              <a:lnSpc>
                <a:spcPct val="150000"/>
              </a:lnSpc>
            </a:pPr>
            <a:endParaRPr lang="en-GB" sz="2000" b="1" dirty="0">
              <a:solidFill>
                <a:prstClr val="black"/>
              </a:solidFill>
              <a:latin typeface="Arial Black" panose="020B0A04020102020204" pitchFamily="34" charset="0"/>
            </a:endParaRPr>
          </a:p>
          <a:p>
            <a:pPr defTabSz="129982">
              <a:lnSpc>
                <a:spcPct val="150000"/>
              </a:lnSpc>
            </a:pPr>
            <a:r>
              <a:rPr lang="en-GB" sz="1000" b="1" dirty="0">
                <a:solidFill>
                  <a:prstClr val="black"/>
                </a:solidFill>
                <a:latin typeface="Arial Black" panose="020B0A04020102020204" pitchFamily="34" charset="0"/>
              </a:rPr>
              <a:t>See also; "A suspicion that something exists is more than a mere idle wondering whether it exists or not; it is a positive feeling of actual apprehension or mistrust, amounting to `a slight opinion, but without sufficient evidence’. Consequently, a reason to suspect that a fact exists is more than a reason to consider or look into the possibility of its existence.“ Queensland Bacon Pty Limited v Rees [1966] HCA 21</a:t>
            </a:r>
          </a:p>
        </p:txBody>
      </p:sp>
    </p:spTree>
    <p:extLst>
      <p:ext uri="{BB962C8B-B14F-4D97-AF65-F5344CB8AC3E}">
        <p14:creationId xmlns:p14="http://schemas.microsoft.com/office/powerpoint/2010/main" val="35800950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584477"/>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2. Recent Developments in the Law on Preferences</a:t>
            </a:r>
          </a:p>
          <a:p>
            <a:pPr defTabSz="129982">
              <a:lnSpc>
                <a:spcPct val="150000"/>
              </a:lnSpc>
            </a:pPr>
            <a:r>
              <a:rPr lang="en-GB" sz="2000" b="1" u="sng" dirty="0">
                <a:solidFill>
                  <a:prstClr val="black"/>
                </a:solidFill>
                <a:latin typeface="Arial Black" panose="020B0A04020102020204" pitchFamily="34" charset="0"/>
              </a:rPr>
              <a:t>In the matter of Pacific </a:t>
            </a:r>
            <a:r>
              <a:rPr lang="en-GB" sz="2000" b="1" u="sng" dirty="0" err="1">
                <a:solidFill>
                  <a:prstClr val="black"/>
                </a:solidFill>
                <a:latin typeface="Arial Black" panose="020B0A04020102020204" pitchFamily="34" charset="0"/>
              </a:rPr>
              <a:t>Steelfixing</a:t>
            </a:r>
            <a:r>
              <a:rPr lang="en-GB" sz="2000" b="1" u="sng" dirty="0">
                <a:solidFill>
                  <a:prstClr val="black"/>
                </a:solidFill>
                <a:latin typeface="Arial Black" panose="020B0A04020102020204" pitchFamily="34" charset="0"/>
              </a:rPr>
              <a:t> Pty Ltd [2021] NSWSC 655)</a:t>
            </a:r>
          </a:p>
          <a:p>
            <a:pPr defTabSz="129982">
              <a:lnSpc>
                <a:spcPct val="150000"/>
              </a:lnSpc>
            </a:pPr>
            <a:endParaRPr lang="en-GB" sz="2000" b="1" i="1" u="sng" dirty="0">
              <a:solidFill>
                <a:prstClr val="black"/>
              </a:solidFill>
              <a:latin typeface="Arial Black" panose="020B0A04020102020204" pitchFamily="34" charset="0"/>
            </a:endParaRPr>
          </a:p>
          <a:p>
            <a:pPr defTabSz="129982">
              <a:lnSpc>
                <a:spcPct val="150000"/>
              </a:lnSpc>
            </a:pPr>
            <a:r>
              <a:rPr lang="en-GB" sz="2000" b="1" i="1" dirty="0">
                <a:solidFill>
                  <a:prstClr val="black"/>
                </a:solidFill>
                <a:latin typeface="Arial Black" panose="020B0A04020102020204" pitchFamily="34" charset="0"/>
              </a:rPr>
              <a:t>89. The question is </a:t>
            </a:r>
            <a:r>
              <a:rPr lang="en-GB" sz="2000" b="1" i="1" u="sng" dirty="0">
                <a:solidFill>
                  <a:prstClr val="black"/>
                </a:solidFill>
                <a:latin typeface="Arial Black" panose="020B0A04020102020204" pitchFamily="34" charset="0"/>
              </a:rPr>
              <a:t>whether the defendant received more </a:t>
            </a:r>
            <a:r>
              <a:rPr lang="en-GB" sz="2000" b="1" i="1" dirty="0">
                <a:solidFill>
                  <a:prstClr val="black"/>
                </a:solidFill>
                <a:latin typeface="Arial Black" panose="020B0A04020102020204" pitchFamily="34" charset="0"/>
              </a:rPr>
              <a:t>from those tax payments than it would receive if the payments were set aside and </a:t>
            </a:r>
            <a:r>
              <a:rPr lang="en-GB" sz="2000" b="1" i="1" u="sng" dirty="0">
                <a:solidFill>
                  <a:prstClr val="black"/>
                </a:solidFill>
                <a:latin typeface="Arial Black" panose="020B0A04020102020204" pitchFamily="34" charset="0"/>
              </a:rPr>
              <a:t>the defendant were to prove as an unsecured creditor </a:t>
            </a:r>
            <a:r>
              <a:rPr lang="en-GB" sz="2000" b="1" i="1" dirty="0">
                <a:solidFill>
                  <a:prstClr val="black"/>
                </a:solidFill>
                <a:latin typeface="Arial Black" panose="020B0A04020102020204" pitchFamily="34" charset="0"/>
              </a:rPr>
              <a:t>in the winding up of the Company; 588FA(1)(b)</a:t>
            </a:r>
          </a:p>
          <a:p>
            <a:pPr defTabSz="129982">
              <a:lnSpc>
                <a:spcPct val="150000"/>
              </a:lnSpc>
            </a:pPr>
            <a:endParaRPr lang="en-GB" sz="2000" b="1" i="1" dirty="0">
              <a:solidFill>
                <a:prstClr val="black"/>
              </a:solidFill>
              <a:latin typeface="Arial Black" panose="020B0A04020102020204" pitchFamily="34" charset="0"/>
            </a:endParaRPr>
          </a:p>
          <a:p>
            <a:pPr defTabSz="129982">
              <a:lnSpc>
                <a:spcPct val="150000"/>
              </a:lnSpc>
            </a:pPr>
            <a:r>
              <a:rPr lang="en-GB" sz="2000" b="1" i="1" dirty="0">
                <a:solidFill>
                  <a:prstClr val="black"/>
                </a:solidFill>
                <a:latin typeface="Arial Black" panose="020B0A04020102020204" pitchFamily="34" charset="0"/>
              </a:rPr>
              <a:t>94. The </a:t>
            </a:r>
            <a:r>
              <a:rPr lang="en-GB" sz="2000" b="1" i="1" u="sng" dirty="0">
                <a:solidFill>
                  <a:prstClr val="black"/>
                </a:solidFill>
                <a:latin typeface="Arial Black" panose="020B0A04020102020204" pitchFamily="34" charset="0"/>
              </a:rPr>
              <a:t>plaintiffs have failed to discharge that onus </a:t>
            </a:r>
            <a:r>
              <a:rPr lang="en-GB" sz="2000" b="1" i="1" dirty="0">
                <a:solidFill>
                  <a:prstClr val="black"/>
                </a:solidFill>
                <a:latin typeface="Arial Black" panose="020B0A04020102020204" pitchFamily="34" charset="0"/>
              </a:rPr>
              <a:t>because </a:t>
            </a:r>
            <a:r>
              <a:rPr lang="en-GB" sz="2000" b="1" i="1" u="sng" dirty="0">
                <a:solidFill>
                  <a:prstClr val="black"/>
                </a:solidFill>
                <a:latin typeface="Arial Black" panose="020B0A04020102020204" pitchFamily="34" charset="0"/>
              </a:rPr>
              <a:t>the Liquidator’s investigations</a:t>
            </a:r>
            <a:r>
              <a:rPr lang="en-GB" sz="2000" b="1" i="1" dirty="0">
                <a:solidFill>
                  <a:prstClr val="black"/>
                </a:solidFill>
                <a:latin typeface="Arial Black" panose="020B0A04020102020204" pitchFamily="34" charset="0"/>
              </a:rPr>
              <a:t> concerning potential actions under s 588FF in respect of the (</a:t>
            </a:r>
            <a:r>
              <a:rPr lang="en-GB" sz="2000" b="1" i="1" u="sng" dirty="0">
                <a:solidFill>
                  <a:prstClr val="black"/>
                </a:solidFill>
                <a:latin typeface="Arial Black" panose="020B0A04020102020204" pitchFamily="34" charset="0"/>
              </a:rPr>
              <a:t>classic phoenix behaviour) Deed </a:t>
            </a:r>
            <a:r>
              <a:rPr lang="en-GB" sz="2000" b="1" i="1" dirty="0">
                <a:solidFill>
                  <a:prstClr val="black"/>
                </a:solidFill>
                <a:latin typeface="Arial Black" panose="020B0A04020102020204" pitchFamily="34" charset="0"/>
              </a:rPr>
              <a:t>and the potential recoverability of the receivables that were the subject of the Deed are </a:t>
            </a:r>
            <a:r>
              <a:rPr lang="en-GB" sz="2000" b="1" i="1" u="sng" dirty="0">
                <a:solidFill>
                  <a:prstClr val="black"/>
                </a:solidFill>
                <a:latin typeface="Arial Black" panose="020B0A04020102020204" pitchFamily="34" charset="0"/>
              </a:rPr>
              <a:t>incomplete. </a:t>
            </a:r>
            <a:r>
              <a:rPr lang="en-GB" sz="2000" b="1" i="1" dirty="0">
                <a:solidFill>
                  <a:prstClr val="black"/>
                </a:solidFill>
                <a:latin typeface="Arial Black" panose="020B0A04020102020204" pitchFamily="34" charset="0"/>
              </a:rPr>
              <a:t>These are investigations that the Liquidator gave evidence that he would ordinarily undertake. </a:t>
            </a:r>
          </a:p>
        </p:txBody>
      </p:sp>
    </p:spTree>
    <p:extLst>
      <p:ext uri="{BB962C8B-B14F-4D97-AF65-F5344CB8AC3E}">
        <p14:creationId xmlns:p14="http://schemas.microsoft.com/office/powerpoint/2010/main" val="5753729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4661148"/>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2. Recent Developments in the Law on Preferences</a:t>
            </a:r>
          </a:p>
          <a:p>
            <a:pPr defTabSz="129982">
              <a:lnSpc>
                <a:spcPct val="150000"/>
              </a:lnSpc>
            </a:pPr>
            <a:r>
              <a:rPr lang="en-GB" sz="2000" b="1" u="sng" dirty="0">
                <a:solidFill>
                  <a:prstClr val="black"/>
                </a:solidFill>
                <a:latin typeface="Arial Black" panose="020B0A04020102020204" pitchFamily="34" charset="0"/>
              </a:rPr>
              <a:t>In the matter of Pacific </a:t>
            </a:r>
            <a:r>
              <a:rPr lang="en-GB" sz="2000" b="1" u="sng" dirty="0" err="1">
                <a:solidFill>
                  <a:prstClr val="black"/>
                </a:solidFill>
                <a:latin typeface="Arial Black" panose="020B0A04020102020204" pitchFamily="34" charset="0"/>
              </a:rPr>
              <a:t>Steelfixing</a:t>
            </a:r>
            <a:r>
              <a:rPr lang="en-GB" sz="2000" b="1" u="sng" dirty="0">
                <a:solidFill>
                  <a:prstClr val="black"/>
                </a:solidFill>
                <a:latin typeface="Arial Black" panose="020B0A04020102020204" pitchFamily="34" charset="0"/>
              </a:rPr>
              <a:t> Pty Ltd [2021] NSWSC 655)</a:t>
            </a:r>
          </a:p>
          <a:p>
            <a:pPr defTabSz="129982">
              <a:lnSpc>
                <a:spcPct val="150000"/>
              </a:lnSpc>
            </a:pPr>
            <a:endParaRPr lang="en-GB" sz="2000" b="1" u="sng" dirty="0">
              <a:solidFill>
                <a:prstClr val="black"/>
              </a:solidFill>
              <a:latin typeface="Arial Black" panose="020B0A04020102020204" pitchFamily="34" charset="0"/>
            </a:endParaRPr>
          </a:p>
          <a:p>
            <a:pPr defTabSz="129982">
              <a:lnSpc>
                <a:spcPct val="150000"/>
              </a:lnSpc>
            </a:pPr>
            <a:r>
              <a:rPr lang="en-GB" sz="2000" b="1" i="1" dirty="0">
                <a:solidFill>
                  <a:prstClr val="black"/>
                </a:solidFill>
                <a:latin typeface="Arial Black" panose="020B0A04020102020204" pitchFamily="34" charset="0"/>
              </a:rPr>
              <a:t>96. </a:t>
            </a:r>
            <a:r>
              <a:rPr lang="en-GB" sz="2000" b="1" i="1" u="sng" dirty="0">
                <a:solidFill>
                  <a:prstClr val="black"/>
                </a:solidFill>
                <a:latin typeface="Arial Black" panose="020B0A04020102020204" pitchFamily="34" charset="0"/>
              </a:rPr>
              <a:t>The extent of the Company’s assets and funds </a:t>
            </a:r>
            <a:r>
              <a:rPr lang="en-GB" sz="2000" b="1" i="1" dirty="0">
                <a:solidFill>
                  <a:prstClr val="black"/>
                </a:solidFill>
                <a:latin typeface="Arial Black" panose="020B0A04020102020204" pitchFamily="34" charset="0"/>
              </a:rPr>
              <a:t>available for distribution to creditors in the winding up </a:t>
            </a:r>
            <a:r>
              <a:rPr lang="en-GB" sz="2000" b="1" i="1" u="sng" dirty="0">
                <a:solidFill>
                  <a:prstClr val="black"/>
                </a:solidFill>
                <a:latin typeface="Arial Black" panose="020B0A04020102020204" pitchFamily="34" charset="0"/>
              </a:rPr>
              <a:t>is therefore uncertain</a:t>
            </a:r>
            <a:r>
              <a:rPr lang="en-GB" sz="2000" b="1" i="1" dirty="0">
                <a:solidFill>
                  <a:prstClr val="black"/>
                </a:solidFill>
                <a:latin typeface="Arial Black" panose="020B0A04020102020204" pitchFamily="34" charset="0"/>
              </a:rPr>
              <a:t>, at least until the Liquidator either completes the next stage of the investigations concerning the Deed and the potential actions referred to above or makes a considered decision not to pursue those investigations. </a:t>
            </a:r>
            <a:r>
              <a:rPr lang="en-GB" sz="2000" b="1" i="1" u="sng" dirty="0">
                <a:solidFill>
                  <a:prstClr val="black"/>
                </a:solidFill>
                <a:latin typeface="Arial Black" panose="020B0A04020102020204" pitchFamily="34" charset="0"/>
              </a:rPr>
              <a:t>The plaintiff’s description of the “status quo” of the winding up is wrong </a:t>
            </a:r>
            <a:r>
              <a:rPr lang="en-GB" sz="2000" b="1" i="1" dirty="0">
                <a:solidFill>
                  <a:prstClr val="black"/>
                </a:solidFill>
                <a:latin typeface="Arial Black" panose="020B0A04020102020204" pitchFamily="34" charset="0"/>
              </a:rPr>
              <a:t>because it ignores this uncertainty that arises from the manner in which the Liquidator has carried out his role.</a:t>
            </a:r>
          </a:p>
        </p:txBody>
      </p:sp>
    </p:spTree>
    <p:extLst>
      <p:ext uri="{BB962C8B-B14F-4D97-AF65-F5344CB8AC3E}">
        <p14:creationId xmlns:p14="http://schemas.microsoft.com/office/powerpoint/2010/main" val="39735084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6046142"/>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2. Recent Developments in the Law on Preferences</a:t>
            </a:r>
          </a:p>
          <a:p>
            <a:pPr defTabSz="129982">
              <a:lnSpc>
                <a:spcPct val="150000"/>
              </a:lnSpc>
            </a:pPr>
            <a:r>
              <a:rPr lang="en-GB" sz="2000" b="1" u="sng" dirty="0">
                <a:solidFill>
                  <a:prstClr val="black"/>
                </a:solidFill>
                <a:latin typeface="Arial Black" panose="020B0A04020102020204" pitchFamily="34" charset="0"/>
              </a:rPr>
              <a:t>In the matter of Pacific </a:t>
            </a:r>
            <a:r>
              <a:rPr lang="en-GB" sz="2000" b="1" u="sng" dirty="0" err="1">
                <a:solidFill>
                  <a:prstClr val="black"/>
                </a:solidFill>
                <a:latin typeface="Arial Black" panose="020B0A04020102020204" pitchFamily="34" charset="0"/>
              </a:rPr>
              <a:t>Steelfixing</a:t>
            </a:r>
            <a:r>
              <a:rPr lang="en-GB" sz="2000" b="1" u="sng" dirty="0">
                <a:solidFill>
                  <a:prstClr val="black"/>
                </a:solidFill>
                <a:latin typeface="Arial Black" panose="020B0A04020102020204" pitchFamily="34" charset="0"/>
              </a:rPr>
              <a:t> Pty Ltd [2021] NSWSC 655)</a:t>
            </a:r>
          </a:p>
          <a:p>
            <a:pPr defTabSz="129982">
              <a:lnSpc>
                <a:spcPct val="150000"/>
              </a:lnSpc>
            </a:pPr>
            <a:endParaRPr lang="en-GB" sz="2000" b="1" u="sng" dirty="0">
              <a:solidFill>
                <a:prstClr val="black"/>
              </a:solidFill>
              <a:latin typeface="Arial Black" panose="020B0A04020102020204" pitchFamily="34" charset="0"/>
            </a:endParaRPr>
          </a:p>
          <a:p>
            <a:pPr defTabSz="129982">
              <a:lnSpc>
                <a:spcPct val="150000"/>
              </a:lnSpc>
            </a:pPr>
            <a:r>
              <a:rPr lang="en-GB" sz="2000" b="1" i="1" dirty="0">
                <a:solidFill>
                  <a:prstClr val="black"/>
                </a:solidFill>
                <a:latin typeface="Arial Black" panose="020B0A04020102020204" pitchFamily="34" charset="0"/>
              </a:rPr>
              <a:t>55 … The Liquidator stated that further investigations would be required, but continued:</a:t>
            </a:r>
          </a:p>
          <a:p>
            <a:pPr defTabSz="129982">
              <a:lnSpc>
                <a:spcPct val="150000"/>
              </a:lnSpc>
            </a:pPr>
            <a:r>
              <a:rPr lang="en-GB" sz="2000" b="1" i="1" dirty="0">
                <a:solidFill>
                  <a:prstClr val="black"/>
                </a:solidFill>
                <a:latin typeface="Arial Black" panose="020B0A04020102020204" pitchFamily="34" charset="0"/>
              </a:rPr>
              <a:t>“In any event, </a:t>
            </a:r>
            <a:r>
              <a:rPr lang="en-GB" sz="2000" b="1" i="1" u="sng" dirty="0">
                <a:solidFill>
                  <a:prstClr val="black"/>
                </a:solidFill>
                <a:latin typeface="Arial Black" panose="020B0A04020102020204" pitchFamily="34" charset="0"/>
              </a:rPr>
              <a:t>I am of the opinion that the Company has not maintained adequate records pursuant to Section 286 of the Act</a:t>
            </a:r>
            <a:r>
              <a:rPr lang="en-GB" sz="2000" b="1" i="1" dirty="0">
                <a:solidFill>
                  <a:prstClr val="black"/>
                </a:solidFill>
                <a:latin typeface="Arial Black" panose="020B0A04020102020204" pitchFamily="34" charset="0"/>
              </a:rPr>
              <a:t>. As such, </a:t>
            </a:r>
            <a:r>
              <a:rPr lang="en-GB" sz="2000" b="1" i="1" u="sng" dirty="0">
                <a:solidFill>
                  <a:prstClr val="black"/>
                </a:solidFill>
                <a:latin typeface="Arial Black" panose="020B0A04020102020204" pitchFamily="34" charset="0"/>
              </a:rPr>
              <a:t>the presumption of insolvency applies pursuant to section 588E(4) of the Act </a:t>
            </a:r>
            <a:r>
              <a:rPr lang="en-GB" sz="2000" b="1" i="1" dirty="0">
                <a:solidFill>
                  <a:prstClr val="black"/>
                </a:solidFill>
                <a:latin typeface="Arial Black" panose="020B0A04020102020204" pitchFamily="34" charset="0"/>
              </a:rPr>
              <a:t>and conclude the Company is deemed to be insolvent as of 25 August 2017.”</a:t>
            </a:r>
          </a:p>
          <a:p>
            <a:pPr defTabSz="129982">
              <a:lnSpc>
                <a:spcPct val="150000"/>
              </a:lnSpc>
            </a:pPr>
            <a:endParaRPr lang="en-GB" sz="2000" b="1" i="1" dirty="0">
              <a:solidFill>
                <a:prstClr val="black"/>
              </a:solidFill>
              <a:latin typeface="Arial Black" panose="020B0A04020102020204" pitchFamily="34" charset="0"/>
            </a:endParaRPr>
          </a:p>
          <a:p>
            <a:pPr defTabSz="129982">
              <a:lnSpc>
                <a:spcPct val="150000"/>
              </a:lnSpc>
            </a:pPr>
            <a:r>
              <a:rPr lang="en-GB" sz="2000" b="1" i="1" dirty="0">
                <a:solidFill>
                  <a:prstClr val="black"/>
                </a:solidFill>
                <a:latin typeface="Arial Black" panose="020B0A04020102020204" pitchFamily="34" charset="0"/>
              </a:rPr>
              <a:t>56. I interpolate to note that, </a:t>
            </a:r>
            <a:r>
              <a:rPr lang="en-GB" sz="2000" b="1" i="1" u="sng" dirty="0">
                <a:solidFill>
                  <a:prstClr val="black"/>
                </a:solidFill>
                <a:latin typeface="Arial Black" panose="020B0A04020102020204" pitchFamily="34" charset="0"/>
              </a:rPr>
              <a:t>by reason of s 588E(7) of the Act, the presumption of insolvency in s 588E(4) is not available to the Liquidator</a:t>
            </a:r>
            <a:r>
              <a:rPr lang="en-GB" sz="2000" b="1" i="1" dirty="0">
                <a:solidFill>
                  <a:prstClr val="black"/>
                </a:solidFill>
                <a:latin typeface="Arial Black" panose="020B0A04020102020204" pitchFamily="34" charset="0"/>
              </a:rPr>
              <a:t> in these</a:t>
            </a:r>
          </a:p>
          <a:p>
            <a:pPr defTabSz="129982">
              <a:lnSpc>
                <a:spcPct val="150000"/>
              </a:lnSpc>
            </a:pPr>
            <a:r>
              <a:rPr lang="en-GB" sz="2000" b="1" i="1" dirty="0">
                <a:solidFill>
                  <a:prstClr val="black"/>
                </a:solidFill>
                <a:latin typeface="Arial Black" panose="020B0A04020102020204" pitchFamily="34" charset="0"/>
              </a:rPr>
              <a:t>proceedings to recover the tax payments from the defendant under s 588FF.</a:t>
            </a:r>
          </a:p>
        </p:txBody>
      </p:sp>
    </p:spTree>
    <p:extLst>
      <p:ext uri="{BB962C8B-B14F-4D97-AF65-F5344CB8AC3E}">
        <p14:creationId xmlns:p14="http://schemas.microsoft.com/office/powerpoint/2010/main" val="1123196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569975"/>
            <a:ext cx="1008070" cy="1064542"/>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27038" y="110413"/>
            <a:ext cx="12191999" cy="665695"/>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8E5905A-99D1-4C9F-BC5B-96B8A895E945}"/>
              </a:ext>
            </a:extLst>
          </p:cNvPr>
          <p:cNvSpPr txBox="1"/>
          <p:nvPr/>
        </p:nvSpPr>
        <p:spPr>
          <a:xfrm>
            <a:off x="1" y="712603"/>
            <a:ext cx="12164962" cy="6366038"/>
          </a:xfrm>
          <a:prstGeom prst="rect">
            <a:avLst/>
          </a:prstGeom>
          <a:noFill/>
        </p:spPr>
        <p:txBody>
          <a:bodyPr wrap="square">
            <a:spAutoFit/>
          </a:bodyPr>
          <a:lstStyle/>
          <a:p>
            <a:pPr>
              <a:lnSpc>
                <a:spcPct val="107000"/>
              </a:lnSpc>
              <a:spcBef>
                <a:spcPts val="1200"/>
              </a:spcBef>
            </a:pPr>
            <a:r>
              <a:rPr lang="en-AU" sz="2400" b="1" u="sng" kern="0" dirty="0">
                <a:effectLst/>
                <a:latin typeface="Arial Black" panose="020B0A04020102020204" pitchFamily="34" charset="0"/>
                <a:ea typeface="Times New Roman" panose="02020603050405020304" pitchFamily="18" charset="0"/>
                <a:cs typeface="Times New Roman" panose="02020603050405020304" pitchFamily="18" charset="0"/>
              </a:rPr>
              <a:t>1. Illegal phoenix activity (per ASIC)</a:t>
            </a:r>
          </a:p>
          <a:p>
            <a:r>
              <a:rPr lang="en-GB" sz="2800" dirty="0">
                <a:effectLst/>
                <a:latin typeface="Arial Black" panose="020B0A04020102020204" pitchFamily="34" charset="0"/>
                <a:ea typeface="Calibri" panose="020F0502020204030204" pitchFamily="34" charset="0"/>
                <a:cs typeface="Times New Roman" panose="02020603050405020304" pitchFamily="18" charset="0"/>
              </a:rPr>
              <a:t>The people usually involved … can include:</a:t>
            </a:r>
          </a:p>
          <a:p>
            <a:r>
              <a:rPr lang="en-GB" sz="2800" dirty="0">
                <a:effectLst/>
                <a:latin typeface="Arial Black" panose="020B0A04020102020204" pitchFamily="34" charset="0"/>
                <a:ea typeface="Calibri" panose="020F0502020204030204" pitchFamily="34" charset="0"/>
                <a:cs typeface="Times New Roman" panose="02020603050405020304" pitchFamily="18" charset="0"/>
              </a:rPr>
              <a:t>•	</a:t>
            </a:r>
            <a:r>
              <a:rPr lang="en-GB" sz="2800" u="sng" dirty="0">
                <a:effectLst/>
                <a:latin typeface="Arial Black" panose="020B0A04020102020204" pitchFamily="34" charset="0"/>
                <a:ea typeface="Calibri" panose="020F0502020204030204" pitchFamily="34" charset="0"/>
                <a:cs typeface="Times New Roman" panose="02020603050405020304" pitchFamily="18" charset="0"/>
              </a:rPr>
              <a:t>Pre-insolvency adviser</a:t>
            </a:r>
            <a:r>
              <a:rPr lang="en-GB" sz="2800" dirty="0">
                <a:effectLst/>
                <a:latin typeface="Arial Black" panose="020B0A04020102020204" pitchFamily="34" charset="0"/>
                <a:ea typeface="Calibri" panose="020F0502020204030204" pitchFamily="34" charset="0"/>
                <a:cs typeface="Times New Roman" panose="02020603050405020304" pitchFamily="18" charset="0"/>
              </a:rPr>
              <a:t>: An untrustworthy adviser.</a:t>
            </a:r>
          </a:p>
          <a:p>
            <a:r>
              <a:rPr lang="en-GB" sz="2800" dirty="0">
                <a:effectLst/>
                <a:latin typeface="Arial Black" panose="020B0A04020102020204" pitchFamily="34" charset="0"/>
                <a:ea typeface="Calibri" panose="020F0502020204030204" pitchFamily="34" charset="0"/>
                <a:cs typeface="Times New Roman" panose="02020603050405020304" pitchFamily="18" charset="0"/>
              </a:rPr>
              <a:t>•	</a:t>
            </a:r>
            <a:r>
              <a:rPr lang="en-GB" sz="2800" u="sng" dirty="0">
                <a:effectLst/>
                <a:latin typeface="Arial Black" panose="020B0A04020102020204" pitchFamily="34" charset="0"/>
                <a:ea typeface="Calibri" panose="020F0502020204030204" pitchFamily="34" charset="0"/>
                <a:cs typeface="Times New Roman" panose="02020603050405020304" pitchFamily="18" charset="0"/>
              </a:rPr>
              <a:t>Valuer</a:t>
            </a:r>
            <a:r>
              <a:rPr lang="en-GB" sz="2800" dirty="0">
                <a:effectLst/>
                <a:latin typeface="Arial Black" panose="020B0A04020102020204" pitchFamily="34" charset="0"/>
                <a:ea typeface="Calibri" panose="020F0502020204030204" pitchFamily="34" charset="0"/>
                <a:cs typeface="Times New Roman" panose="02020603050405020304" pitchFamily="18" charset="0"/>
              </a:rPr>
              <a:t>: A 'friendly' valuer is usually engaged by the pre-insolvency adviser to provide low valuations of the company’s assets</a:t>
            </a:r>
          </a:p>
          <a:p>
            <a:r>
              <a:rPr lang="en-GB" sz="2800" dirty="0">
                <a:effectLst/>
                <a:latin typeface="Arial Black" panose="020B0A04020102020204" pitchFamily="34" charset="0"/>
                <a:ea typeface="Calibri" panose="020F0502020204030204" pitchFamily="34" charset="0"/>
                <a:cs typeface="Times New Roman" panose="02020603050405020304" pitchFamily="18" charset="0"/>
              </a:rPr>
              <a:t>•	</a:t>
            </a:r>
            <a:r>
              <a:rPr lang="en-GB" sz="2800" u="sng" dirty="0">
                <a:effectLst/>
                <a:latin typeface="Arial Black" panose="020B0A04020102020204" pitchFamily="34" charset="0"/>
                <a:ea typeface="Calibri" panose="020F0502020204030204" pitchFamily="34" charset="0"/>
                <a:cs typeface="Times New Roman" panose="02020603050405020304" pitchFamily="18" charset="0"/>
              </a:rPr>
              <a:t>Liquidator</a:t>
            </a:r>
            <a:r>
              <a:rPr lang="en-GB" sz="2800" dirty="0">
                <a:effectLst/>
                <a:latin typeface="Arial Black" panose="020B0A04020102020204" pitchFamily="34" charset="0"/>
                <a:ea typeface="Calibri" panose="020F0502020204030204" pitchFamily="34" charset="0"/>
                <a:cs typeface="Times New Roman" panose="02020603050405020304" pitchFamily="18" charset="0"/>
              </a:rPr>
              <a:t>: A ‘friendly’ liquidator is also engaged by the pre-insolvency adviser who avoids their responsibilities by not investigating or recovering illegally removed assets.</a:t>
            </a:r>
          </a:p>
          <a:p>
            <a:r>
              <a:rPr lang="en-GB" sz="2800" dirty="0">
                <a:effectLst/>
                <a:latin typeface="Arial Black" panose="020B0A04020102020204" pitchFamily="34" charset="0"/>
                <a:ea typeface="Calibri" panose="020F0502020204030204" pitchFamily="34" charset="0"/>
                <a:cs typeface="Times New Roman" panose="02020603050405020304" pitchFamily="18" charset="0"/>
              </a:rPr>
              <a:t>•	</a:t>
            </a:r>
            <a:r>
              <a:rPr lang="en-GB" sz="2800" u="sng" dirty="0">
                <a:effectLst/>
                <a:latin typeface="Arial Black" panose="020B0A04020102020204" pitchFamily="34" charset="0"/>
                <a:ea typeface="Calibri" panose="020F0502020204030204" pitchFamily="34" charset="0"/>
                <a:cs typeface="Times New Roman" panose="02020603050405020304" pitchFamily="18" charset="0"/>
              </a:rPr>
              <a:t>Dummy directors</a:t>
            </a:r>
            <a:r>
              <a:rPr lang="en-GB" sz="2800" dirty="0">
                <a:effectLst/>
                <a:latin typeface="Arial Black" panose="020B0A04020102020204" pitchFamily="34" charset="0"/>
                <a:ea typeface="Calibri" panose="020F0502020204030204" pitchFamily="34" charset="0"/>
                <a:cs typeface="Times New Roman" panose="02020603050405020304" pitchFamily="18" charset="0"/>
              </a:rPr>
              <a:t>: Fake directors are appointed to the old company.</a:t>
            </a:r>
          </a:p>
          <a:p>
            <a:r>
              <a:rPr lang="en-GB" sz="2800" dirty="0">
                <a:effectLst/>
                <a:latin typeface="Arial Black" panose="020B0A04020102020204" pitchFamily="34" charset="0"/>
                <a:ea typeface="Calibri" panose="020F0502020204030204" pitchFamily="34" charset="0"/>
                <a:cs typeface="Times New Roman" panose="02020603050405020304" pitchFamily="18" charset="0"/>
              </a:rPr>
              <a:t>•	</a:t>
            </a:r>
            <a:r>
              <a:rPr lang="en-GB" sz="2800" u="sng" dirty="0">
                <a:effectLst/>
                <a:latin typeface="Arial Black" panose="020B0A04020102020204" pitchFamily="34" charset="0"/>
                <a:ea typeface="Calibri" panose="020F0502020204030204" pitchFamily="34" charset="0"/>
                <a:cs typeface="Times New Roman" panose="02020603050405020304" pitchFamily="18" charset="0"/>
              </a:rPr>
              <a:t>Phoenix operators:</a:t>
            </a:r>
            <a:r>
              <a:rPr lang="en-GB" sz="2800" dirty="0">
                <a:effectLst/>
                <a:latin typeface="Arial Black" panose="020B0A04020102020204" pitchFamily="34" charset="0"/>
                <a:ea typeface="Calibri" panose="020F0502020204030204" pitchFamily="34" charset="0"/>
                <a:cs typeface="Times New Roman" panose="02020603050405020304" pitchFamily="18" charset="0"/>
              </a:rPr>
              <a:t> These are</a:t>
            </a:r>
          </a:p>
          <a:p>
            <a:r>
              <a:rPr lang="en-GB" sz="2800" dirty="0">
                <a:effectLst/>
                <a:latin typeface="Arial Black" panose="020B0A04020102020204" pitchFamily="34" charset="0"/>
                <a:ea typeface="Calibri" panose="020F0502020204030204" pitchFamily="34" charset="0"/>
                <a:cs typeface="Times New Roman" panose="02020603050405020304" pitchFamily="18" charset="0"/>
              </a:rPr>
              <a:t>the people that ultimately benefit</a:t>
            </a:r>
          </a:p>
          <a:p>
            <a:endParaRPr lang="en-AU"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n-AU" sz="1800" dirty="0">
              <a:solidFill>
                <a:schemeClr val="bg1"/>
              </a:solidFill>
              <a:effectLst/>
              <a:latin typeface="Calibri" panose="020F0502020204030204" pitchFamily="34" charset="0"/>
              <a:ea typeface="Calibri" panose="020F0502020204030204" pitchFamily="34" charset="0"/>
            </a:endParaRPr>
          </a:p>
        </p:txBody>
      </p:sp>
      <p:pic>
        <p:nvPicPr>
          <p:cNvPr id="1030" name="Picture 6">
            <a:extLst>
              <a:ext uri="{FF2B5EF4-FFF2-40B4-BE49-F238E27FC236}">
                <a16:creationId xmlns:a16="http://schemas.microsoft.com/office/drawing/2014/main" id="{06CDFCA3-923B-42C3-9C52-ACD186D488E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8066" y="5664384"/>
            <a:ext cx="3343275" cy="962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07600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133072"/>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3. Summary on the Law of Insolvent Corporate Trustees</a:t>
            </a:r>
          </a:p>
          <a:p>
            <a:pPr defTabSz="129982">
              <a:lnSpc>
                <a:spcPct val="150000"/>
              </a:lnSpc>
            </a:pPr>
            <a:endParaRPr lang="en-GB" sz="2000" b="1" u="sng" dirty="0">
              <a:solidFill>
                <a:prstClr val="black"/>
              </a:solidFill>
              <a:latin typeface="Arial Black" panose="020B0A04020102020204" pitchFamily="34" charset="0"/>
            </a:endParaRPr>
          </a:p>
          <a:p>
            <a:pPr marL="285750" indent="-285750">
              <a:lnSpc>
                <a:spcPct val="107000"/>
              </a:lnSpc>
              <a:spcAft>
                <a:spcPts val="800"/>
              </a:spcAft>
              <a:buFont typeface="Arial" panose="020B0604020202020204" pitchFamily="34" charset="0"/>
              <a:buChar char="•"/>
            </a:pPr>
            <a:r>
              <a:rPr lang="en-AU" sz="2000" dirty="0">
                <a:effectLst/>
                <a:latin typeface="Arial Black" panose="020B0A04020102020204" pitchFamily="34" charset="0"/>
                <a:ea typeface="Calibri" panose="020F0502020204030204" pitchFamily="34" charset="0"/>
                <a:cs typeface="Times New Roman" panose="02020603050405020304" pitchFamily="18" charset="0"/>
              </a:rPr>
              <a:t>A corporate trustee has a right of exoneration (and lien) which gives it a proprietary interest in the assets of the trust for the purpose of discharging liabilities incurred as trustee.</a:t>
            </a:r>
          </a:p>
          <a:p>
            <a:pPr marL="285750" indent="-285750">
              <a:lnSpc>
                <a:spcPct val="107000"/>
              </a:lnSpc>
              <a:spcAft>
                <a:spcPts val="800"/>
              </a:spcAft>
              <a:buFont typeface="Arial" panose="020B0604020202020204" pitchFamily="34" charset="0"/>
              <a:buChar char="•"/>
            </a:pPr>
            <a:r>
              <a:rPr lang="en-AU" sz="2000" dirty="0">
                <a:effectLst/>
                <a:latin typeface="Arial Black" panose="020B0A04020102020204" pitchFamily="34" charset="0"/>
                <a:ea typeface="Calibri" panose="020F0502020204030204" pitchFamily="34" charset="0"/>
                <a:cs typeface="Times New Roman" panose="02020603050405020304" pitchFamily="18" charset="0"/>
              </a:rPr>
              <a:t>The underlying assets of the trust are not property of the company.</a:t>
            </a:r>
          </a:p>
          <a:p>
            <a:pPr marL="285750" indent="-285750">
              <a:lnSpc>
                <a:spcPct val="107000"/>
              </a:lnSpc>
              <a:spcAft>
                <a:spcPts val="800"/>
              </a:spcAft>
              <a:buFont typeface="Arial" panose="020B0604020202020204" pitchFamily="34" charset="0"/>
              <a:buChar char="•"/>
            </a:pPr>
            <a:r>
              <a:rPr lang="en-AU" sz="2000" dirty="0">
                <a:effectLst/>
                <a:latin typeface="Arial Black" panose="020B0A04020102020204" pitchFamily="34" charset="0"/>
                <a:ea typeface="Calibri" panose="020F0502020204030204" pitchFamily="34" charset="0"/>
                <a:cs typeface="Times New Roman" panose="02020603050405020304" pitchFamily="18" charset="0"/>
              </a:rPr>
              <a:t>A liquidator appointed to the corporate trustee does not have a power of sale in relation to the assets (e.g. under s 477(2)(c) of the Corporations Act 2001 (</a:t>
            </a:r>
            <a:r>
              <a:rPr lang="en-AU" sz="2000" dirty="0" err="1">
                <a:effectLst/>
                <a:latin typeface="Arial Black" panose="020B0A04020102020204" pitchFamily="34" charset="0"/>
                <a:ea typeface="Calibri" panose="020F0502020204030204" pitchFamily="34" charset="0"/>
                <a:cs typeface="Times New Roman" panose="02020603050405020304" pitchFamily="18" charset="0"/>
              </a:rPr>
              <a:t>Cth</a:t>
            </a:r>
            <a:r>
              <a:rPr lang="en-AU" sz="2000" dirty="0">
                <a:effectLst/>
                <a:latin typeface="Arial Black" panose="020B0A04020102020204" pitchFamily="34" charset="0"/>
                <a:ea typeface="Calibri" panose="020F0502020204030204" pitchFamily="34" charset="0"/>
                <a:cs typeface="Times New Roman" panose="02020603050405020304" pitchFamily="18" charset="0"/>
              </a:rPr>
              <a:t>)).</a:t>
            </a:r>
          </a:p>
          <a:p>
            <a:pPr marL="285750" indent="-285750">
              <a:lnSpc>
                <a:spcPct val="107000"/>
              </a:lnSpc>
              <a:spcAft>
                <a:spcPts val="800"/>
              </a:spcAft>
              <a:buFont typeface="Arial" panose="020B0604020202020204" pitchFamily="34" charset="0"/>
              <a:buChar char="•"/>
            </a:pPr>
            <a:r>
              <a:rPr lang="en-AU" sz="2000" dirty="0">
                <a:effectLst/>
                <a:latin typeface="Arial Black" panose="020B0A04020102020204" pitchFamily="34" charset="0"/>
                <a:ea typeface="Calibri" panose="020F0502020204030204" pitchFamily="34" charset="0"/>
                <a:cs typeface="Times New Roman" panose="02020603050405020304" pitchFamily="18" charset="0"/>
              </a:rPr>
              <a:t>A liquidator either requires orders from </a:t>
            </a:r>
            <a:r>
              <a:rPr lang="en-AU" sz="2000" dirty="0">
                <a:latin typeface="Arial Black" panose="020B0A04020102020204" pitchFamily="34" charset="0"/>
                <a:ea typeface="Calibri" panose="020F0502020204030204" pitchFamily="34" charset="0"/>
                <a:cs typeface="Times New Roman" panose="02020603050405020304" pitchFamily="18" charset="0"/>
              </a:rPr>
              <a:t>a Court, expressly </a:t>
            </a:r>
            <a:r>
              <a:rPr lang="en-AU" sz="2000" dirty="0">
                <a:effectLst/>
                <a:latin typeface="Arial Black" panose="020B0A04020102020204" pitchFamily="34" charset="0"/>
                <a:ea typeface="Calibri" panose="020F0502020204030204" pitchFamily="34" charset="0"/>
                <a:cs typeface="Times New Roman" panose="02020603050405020304" pitchFamily="18" charset="0"/>
              </a:rPr>
              <a:t>extending the power of sale, or alternatively and particularly if the company has been removed from the position </a:t>
            </a:r>
            <a:r>
              <a:rPr lang="en-AU" sz="2000" dirty="0">
                <a:latin typeface="Arial Black" panose="020B0A04020102020204" pitchFamily="34" charset="0"/>
                <a:ea typeface="Calibri" panose="020F0502020204030204" pitchFamily="34" charset="0"/>
                <a:cs typeface="Times New Roman" panose="02020603050405020304" pitchFamily="18" charset="0"/>
              </a:rPr>
              <a:t>of trustee, </a:t>
            </a:r>
            <a:r>
              <a:rPr lang="en-AU" sz="2000" dirty="0">
                <a:effectLst/>
                <a:latin typeface="Arial Black" panose="020B0A04020102020204" pitchFamily="34" charset="0"/>
                <a:ea typeface="Calibri" panose="020F0502020204030204" pitchFamily="34" charset="0"/>
                <a:cs typeface="Times New Roman" panose="02020603050405020304" pitchFamily="18" charset="0"/>
              </a:rPr>
              <a:t>appointing a receiver of trust assets (preferably the Liquidator being the appointed receiver).</a:t>
            </a:r>
          </a:p>
          <a:p>
            <a:pPr defTabSz="129982">
              <a:lnSpc>
                <a:spcPct val="150000"/>
              </a:lnSpc>
            </a:pPr>
            <a:endParaRPr lang="en-GB" sz="2000" b="1" u="sng"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4294210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008935"/>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3. Summary on the Law of Insolvent Corporate Trustees</a:t>
            </a:r>
          </a:p>
          <a:p>
            <a:pPr defTabSz="129982">
              <a:lnSpc>
                <a:spcPct val="150000"/>
              </a:lnSpc>
            </a:pPr>
            <a:endParaRPr lang="en-GB" sz="2000" b="1" u="sng" dirty="0">
              <a:solidFill>
                <a:prstClr val="black"/>
              </a:solidFill>
              <a:latin typeface="Arial Black" panose="020B0A04020102020204" pitchFamily="34" charset="0"/>
            </a:endParaRPr>
          </a:p>
          <a:p>
            <a:pPr>
              <a:lnSpc>
                <a:spcPct val="107000"/>
              </a:lnSpc>
              <a:spcAft>
                <a:spcPts val="800"/>
              </a:spcAft>
            </a:pPr>
            <a:r>
              <a:rPr lang="en-AU" sz="2000" dirty="0">
                <a:effectLst/>
                <a:latin typeface="Arial Black" panose="020B0A04020102020204" pitchFamily="34" charset="0"/>
                <a:ea typeface="Calibri" panose="020F0502020204030204" pitchFamily="34" charset="0"/>
                <a:cs typeface="Times New Roman" panose="02020603050405020304" pitchFamily="18" charset="0"/>
              </a:rPr>
              <a:t>See draft Orders at the end of this </a:t>
            </a:r>
            <a:r>
              <a:rPr lang="en-AU" sz="2000" dirty="0" err="1">
                <a:effectLst/>
                <a:latin typeface="Arial Black" panose="020B0A04020102020204" pitchFamily="34" charset="0"/>
                <a:ea typeface="Calibri" panose="020F0502020204030204" pitchFamily="34" charset="0"/>
                <a:cs typeface="Times New Roman" panose="02020603050405020304" pitchFamily="18" charset="0"/>
              </a:rPr>
              <a:t>Powerpoint</a:t>
            </a:r>
            <a:r>
              <a:rPr lang="en-AU" sz="2000" dirty="0">
                <a:effectLst/>
                <a:latin typeface="Arial Black" panose="020B0A04020102020204" pitchFamily="34" charset="0"/>
                <a:ea typeface="Calibri" panose="020F0502020204030204" pitchFamily="34" charset="0"/>
                <a:cs typeface="Times New Roman" panose="02020603050405020304" pitchFamily="18" charset="0"/>
              </a:rPr>
              <a:t> file</a:t>
            </a:r>
          </a:p>
          <a:p>
            <a:pPr>
              <a:lnSpc>
                <a:spcPct val="107000"/>
              </a:lnSpc>
              <a:spcAft>
                <a:spcPts val="800"/>
              </a:spcAft>
            </a:pPr>
            <a:endParaRPr lang="en-AU" sz="2000"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dirty="0">
                <a:effectLst/>
                <a:latin typeface="Arial Black" panose="020B0A04020102020204" pitchFamily="34" charset="0"/>
                <a:ea typeface="Calibri" panose="020F0502020204030204" pitchFamily="34" charset="0"/>
                <a:cs typeface="Times New Roman" panose="02020603050405020304" pitchFamily="18" charset="0"/>
              </a:rPr>
              <a:t>This is a problem that can easily be fixed by extending a liquidator’s power of sale in s 477(2)(c) of the Act to cover trust assets subject to a corporate trustee’s right of exoneration.</a:t>
            </a:r>
          </a:p>
          <a:p>
            <a:pPr>
              <a:lnSpc>
                <a:spcPct val="107000"/>
              </a:lnSpc>
              <a:spcAft>
                <a:spcPts val="800"/>
              </a:spcAft>
            </a:pPr>
            <a:endParaRPr lang="en-GB" sz="20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000" i="1" dirty="0">
                <a:latin typeface="Arial Black" panose="020B0A04020102020204" pitchFamily="34" charset="0"/>
                <a:ea typeface="Calibri" panose="020F0502020204030204" pitchFamily="34" charset="0"/>
                <a:cs typeface="Times New Roman" panose="02020603050405020304" pitchFamily="18" charset="0"/>
              </a:rPr>
              <a:t>477</a:t>
            </a:r>
            <a:r>
              <a:rPr lang="en-GB" sz="2000" i="1" dirty="0">
                <a:effectLst/>
                <a:latin typeface="Arial Black" panose="020B0A04020102020204" pitchFamily="34" charset="0"/>
                <a:ea typeface="Calibri" panose="020F0502020204030204" pitchFamily="34" charset="0"/>
                <a:cs typeface="Times New Roman" panose="02020603050405020304" pitchFamily="18" charset="0"/>
              </a:rPr>
              <a:t>(2)  Subject to this section, a liquidator of a company may:</a:t>
            </a:r>
          </a:p>
          <a:p>
            <a:pPr>
              <a:lnSpc>
                <a:spcPct val="107000"/>
              </a:lnSpc>
              <a:spcAft>
                <a:spcPts val="800"/>
              </a:spcAft>
            </a:pPr>
            <a:r>
              <a:rPr lang="en-GB" sz="2000" i="1" dirty="0">
                <a:effectLst/>
                <a:latin typeface="Arial Black" panose="020B0A04020102020204" pitchFamily="34" charset="0"/>
                <a:ea typeface="Calibri" panose="020F0502020204030204" pitchFamily="34" charset="0"/>
                <a:cs typeface="Times New Roman" panose="02020603050405020304" pitchFamily="18" charset="0"/>
              </a:rPr>
              <a:t>(c)  sell or otherwise dispose of, in any manner, all or any part of the property of the company; and</a:t>
            </a:r>
            <a:endParaRPr lang="en-AU" sz="2000" i="1" dirty="0">
              <a:effectLst/>
              <a:latin typeface="Arial Black" panose="020B0A04020102020204" pitchFamily="34" charset="0"/>
              <a:ea typeface="Calibri" panose="020F0502020204030204" pitchFamily="34" charset="0"/>
              <a:cs typeface="Times New Roman" panose="02020603050405020304" pitchFamily="18" charset="0"/>
            </a:endParaRPr>
          </a:p>
          <a:p>
            <a:pPr defTabSz="129982">
              <a:lnSpc>
                <a:spcPct val="150000"/>
              </a:lnSpc>
            </a:pPr>
            <a:endParaRPr lang="en-GB" sz="2000" b="1" u="sng"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13794231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6353919"/>
          </a:xfrm>
          <a:prstGeom prst="rect">
            <a:avLst/>
          </a:prstGeom>
          <a:noFill/>
        </p:spPr>
        <p:txBody>
          <a:bodyPr wrap="square" rtlCol="0">
            <a:spAutoFit/>
          </a:bodyPr>
          <a:lstStyle/>
          <a:p>
            <a:pPr lvl="0"/>
            <a:r>
              <a:rPr lang="en-AU" sz="2000" b="1" dirty="0">
                <a:latin typeface="Arial Black" panose="020B0A04020102020204" pitchFamily="34" charset="0"/>
                <a:ea typeface="Calibri" panose="020F0502020204030204" pitchFamily="34" charset="0"/>
              </a:rPr>
              <a:t>4. </a:t>
            </a:r>
            <a:r>
              <a:rPr lang="en-AU" sz="2000" b="1" dirty="0">
                <a:effectLst/>
                <a:latin typeface="Arial Black" panose="020B0A04020102020204" pitchFamily="34" charset="0"/>
                <a:ea typeface="Calibri" panose="020F0502020204030204" pitchFamily="34" charset="0"/>
              </a:rPr>
              <a:t>Other changes, proposals, trends and cases </a:t>
            </a:r>
            <a:endParaRPr lang="en-AU" sz="2000" dirty="0">
              <a:effectLst/>
              <a:latin typeface="Arial Black" panose="020B0A04020102020204" pitchFamily="34" charset="0"/>
              <a:ea typeface="Calibri" panose="020F0502020204030204" pitchFamily="34" charset="0"/>
            </a:endParaRPr>
          </a:p>
          <a:p>
            <a:pPr marL="342900" lvl="0" indent="-342900">
              <a:buFont typeface="Symbol" panose="05050102010706020507" pitchFamily="18" charset="2"/>
              <a:buChar char=""/>
            </a:pPr>
            <a:r>
              <a:rPr lang="en-AU" sz="2000" dirty="0">
                <a:latin typeface="Arial Black" panose="020B0A04020102020204" pitchFamily="34" charset="0"/>
                <a:ea typeface="Calibri" panose="020F0502020204030204" pitchFamily="34" charset="0"/>
              </a:rPr>
              <a:t>Director resignations</a:t>
            </a:r>
          </a:p>
          <a:p>
            <a:pPr marL="342900" lvl="0" indent="-342900">
              <a:buFont typeface="Symbol" panose="05050102010706020507" pitchFamily="18" charset="2"/>
              <a:buChar char=""/>
            </a:pPr>
            <a:r>
              <a:rPr lang="en-AU" sz="2000" dirty="0">
                <a:effectLst/>
                <a:latin typeface="Arial Black" panose="020B0A04020102020204" pitchFamily="34" charset="0"/>
                <a:ea typeface="Calibri" panose="020F0502020204030204" pitchFamily="34" charset="0"/>
              </a:rPr>
              <a:t>2020 Interim changes</a:t>
            </a:r>
          </a:p>
          <a:p>
            <a:pPr marL="342900" lvl="0" indent="-342900">
              <a:buFont typeface="Symbol" panose="05050102010706020507" pitchFamily="18" charset="2"/>
              <a:buChar char=""/>
            </a:pPr>
            <a:r>
              <a:rPr lang="en-AU" sz="2000" dirty="0">
                <a:effectLst/>
                <a:latin typeface="Arial Black" panose="020B0A04020102020204" pitchFamily="34" charset="0"/>
                <a:ea typeface="Calibri" panose="020F0502020204030204" pitchFamily="34" charset="0"/>
              </a:rPr>
              <a:t>Statistics on SBRP </a:t>
            </a:r>
          </a:p>
          <a:p>
            <a:pPr marL="342900" lvl="0" indent="-342900">
              <a:buFont typeface="Symbol" panose="05050102010706020507" pitchFamily="18" charset="2"/>
              <a:buChar char=""/>
            </a:pPr>
            <a:r>
              <a:rPr lang="en-AU" sz="2000" dirty="0">
                <a:effectLst/>
                <a:latin typeface="Arial Black" panose="020B0A04020102020204" pitchFamily="34" charset="0"/>
                <a:ea typeface="Calibri" panose="020F0502020204030204" pitchFamily="34" charset="0"/>
              </a:rPr>
              <a:t>Threshold at which creditors can issue a statutory demand ($4,000); 1 July 2021</a:t>
            </a:r>
          </a:p>
          <a:p>
            <a:pPr marL="342900" lvl="0" indent="-342900">
              <a:buFont typeface="Symbol" panose="05050102010706020507" pitchFamily="18" charset="2"/>
              <a:buChar char=""/>
            </a:pPr>
            <a:r>
              <a:rPr lang="en-AU" sz="2000" dirty="0">
                <a:effectLst/>
                <a:latin typeface="Arial Black" panose="020B0A04020102020204" pitchFamily="34" charset="0"/>
                <a:ea typeface="Calibri" panose="020F0502020204030204" pitchFamily="34" charset="0"/>
              </a:rPr>
              <a:t>Threshold at which creditors can issue Bankruptcy Notice ($10,000); 1 Jan 2021</a:t>
            </a:r>
          </a:p>
          <a:p>
            <a:pPr marL="342900" lvl="0" indent="-342900">
              <a:buFont typeface="Symbol" panose="05050102010706020507" pitchFamily="18" charset="2"/>
              <a:buChar char=""/>
            </a:pPr>
            <a:r>
              <a:rPr lang="en-AU" sz="2000" dirty="0">
                <a:effectLst/>
                <a:latin typeface="Arial Black" panose="020B0A04020102020204" pitchFamily="34" charset="0"/>
                <a:ea typeface="Calibri" panose="020F0502020204030204" pitchFamily="34" charset="0"/>
              </a:rPr>
              <a:t>Providers of “debt management services” to consumers must hold a credit licence.</a:t>
            </a:r>
          </a:p>
          <a:p>
            <a:pPr marL="342900" lvl="0" indent="-342900">
              <a:buFont typeface="Symbol" panose="05050102010706020507" pitchFamily="18" charset="2"/>
              <a:buChar char=""/>
            </a:pPr>
            <a:r>
              <a:rPr lang="en-AU" sz="2000" dirty="0">
                <a:effectLst/>
                <a:latin typeface="Arial Black" panose="020B0A04020102020204" pitchFamily="34" charset="0"/>
                <a:ea typeface="Calibri" panose="020F0502020204030204" pitchFamily="34" charset="0"/>
              </a:rPr>
              <a:t>Bankruptcy Regulations 2021</a:t>
            </a:r>
          </a:p>
          <a:p>
            <a:pPr marL="342900" lvl="0" indent="-342900">
              <a:buFont typeface="Symbol" panose="05050102010706020507" pitchFamily="18" charset="2"/>
              <a:buChar char=""/>
            </a:pPr>
            <a:r>
              <a:rPr lang="en-AU" sz="2000" dirty="0">
                <a:effectLst/>
                <a:latin typeface="Arial Black" panose="020B0A04020102020204" pitchFamily="34" charset="0"/>
                <a:ea typeface="Calibri" panose="020F0502020204030204" pitchFamily="34" charset="0"/>
              </a:rPr>
              <a:t>Government consultation on how trusts are treated under insolvency law and on the insolvent trading safe-harbour provisions</a:t>
            </a:r>
          </a:p>
          <a:p>
            <a:pPr marL="342900" lvl="0" indent="-342900">
              <a:buFont typeface="Symbol" panose="05050102010706020507" pitchFamily="18" charset="2"/>
              <a:buChar char=""/>
            </a:pPr>
            <a:r>
              <a:rPr lang="en-AU" sz="2000" dirty="0">
                <a:latin typeface="Arial Black" panose="020B0A04020102020204" pitchFamily="34" charset="0"/>
                <a:ea typeface="Calibri" panose="020F0502020204030204" pitchFamily="34" charset="0"/>
              </a:rPr>
              <a:t>12 Month bankruptcy</a:t>
            </a:r>
          </a:p>
          <a:p>
            <a:pPr marL="342900" lvl="0" indent="-342900">
              <a:buFont typeface="Symbol" panose="05050102010706020507" pitchFamily="18" charset="2"/>
              <a:buChar char=""/>
            </a:pPr>
            <a:r>
              <a:rPr lang="en-AU" sz="2000" dirty="0">
                <a:latin typeface="Arial Black" panose="020B0A04020102020204" pitchFamily="34" charset="0"/>
                <a:ea typeface="Calibri" panose="020F0502020204030204" pitchFamily="34" charset="0"/>
              </a:rPr>
              <a:t>Director ID numbers</a:t>
            </a:r>
            <a:endParaRPr lang="en-AU" sz="2000" dirty="0">
              <a:effectLst/>
              <a:latin typeface="Arial Black" panose="020B0A04020102020204" pitchFamily="34" charset="0"/>
              <a:ea typeface="Calibri" panose="020F0502020204030204" pitchFamily="34" charset="0"/>
            </a:endParaRPr>
          </a:p>
          <a:p>
            <a:pPr marL="342900" lvl="0" indent="-342900">
              <a:buFont typeface="Symbol" panose="05050102010706020507" pitchFamily="18" charset="2"/>
              <a:buChar char=""/>
            </a:pPr>
            <a:r>
              <a:rPr lang="en-AU" sz="2000" dirty="0">
                <a:effectLst/>
                <a:latin typeface="Arial Black" panose="020B0A04020102020204" pitchFamily="34" charset="0"/>
                <a:ea typeface="Calibri" panose="020F0502020204030204" pitchFamily="34" charset="0"/>
              </a:rPr>
              <a:t>The Treasury Laws Amendment (Corporate Insolvency Reforms </a:t>
            </a:r>
            <a:r>
              <a:rPr lang="en-AU" sz="2000" dirty="0" err="1">
                <a:effectLst/>
                <a:latin typeface="Arial Black" panose="020B0A04020102020204" pitchFamily="34" charset="0"/>
                <a:ea typeface="Calibri" panose="020F0502020204030204" pitchFamily="34" charset="0"/>
              </a:rPr>
              <a:t>Consequentials</a:t>
            </a:r>
            <a:r>
              <a:rPr lang="en-AU" sz="2000" dirty="0">
                <a:effectLst/>
                <a:latin typeface="Arial Black" panose="020B0A04020102020204" pitchFamily="34" charset="0"/>
                <a:ea typeface="Calibri" panose="020F0502020204030204" pitchFamily="34" charset="0"/>
              </a:rPr>
              <a:t>) Bill 2021</a:t>
            </a:r>
          </a:p>
          <a:p>
            <a:pPr marL="342900" lvl="0" indent="-342900">
              <a:buFont typeface="Symbol" panose="05050102010706020507" pitchFamily="18" charset="2"/>
              <a:buChar char=""/>
            </a:pPr>
            <a:r>
              <a:rPr lang="en-AU" sz="2000" dirty="0">
                <a:effectLst/>
                <a:latin typeface="Arial Black" panose="020B0A04020102020204" pitchFamily="34" charset="0"/>
                <a:ea typeface="Calibri" panose="020F0502020204030204" pitchFamily="34" charset="0"/>
              </a:rPr>
              <a:t>Administrative Appeals Tribunal (AAT) to pause or modify ATO debt recovery actions </a:t>
            </a:r>
          </a:p>
          <a:p>
            <a:pPr marL="342900" lvl="0" indent="-342900">
              <a:buFont typeface="Symbol" panose="05050102010706020507" pitchFamily="18" charset="2"/>
              <a:buChar char=""/>
            </a:pPr>
            <a:r>
              <a:rPr lang="en-AU" sz="2000" dirty="0">
                <a:effectLst/>
                <a:latin typeface="Arial Black" panose="020B0A04020102020204" pitchFamily="34" charset="0"/>
                <a:ea typeface="Calibri" panose="020F0502020204030204" pitchFamily="34" charset="0"/>
              </a:rPr>
              <a:t>Cases on;</a:t>
            </a:r>
          </a:p>
          <a:p>
            <a:pPr marL="742950" lvl="1" indent="-285750">
              <a:buFont typeface="Courier New" panose="02070309020205020404" pitchFamily="49" charset="0"/>
              <a:buChar char="o"/>
            </a:pPr>
            <a:r>
              <a:rPr lang="en-AU" sz="2000" dirty="0">
                <a:effectLst/>
                <a:latin typeface="Arial Black" panose="020B0A04020102020204" pitchFamily="34" charset="0"/>
                <a:ea typeface="Calibri" panose="020F0502020204030204" pitchFamily="34" charset="0"/>
              </a:rPr>
              <a:t>Evidence and proof of damage or loss</a:t>
            </a:r>
          </a:p>
          <a:p>
            <a:pPr marL="742950" lvl="1" indent="-285750">
              <a:buFont typeface="Courier New" panose="02070309020205020404" pitchFamily="49" charset="0"/>
              <a:buChar char="o"/>
            </a:pPr>
            <a:r>
              <a:rPr lang="en-AU" sz="2000" dirty="0">
                <a:effectLst/>
                <a:latin typeface="Arial Black" panose="020B0A04020102020204" pitchFamily="34" charset="0"/>
                <a:ea typeface="Calibri" panose="020F0502020204030204" pitchFamily="34" charset="0"/>
              </a:rPr>
              <a:t>s 100-5 assignment of liquidator’s action</a:t>
            </a:r>
          </a:p>
          <a:p>
            <a:pPr defTabSz="129982">
              <a:lnSpc>
                <a:spcPct val="150000"/>
              </a:lnSpc>
            </a:pPr>
            <a:endParaRPr lang="en-GB" sz="2000" b="1" u="sng"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9113047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69708"/>
            <a:ext cx="12191999" cy="4914743"/>
          </a:xfrm>
          <a:prstGeom prst="rect">
            <a:avLst/>
          </a:prstGeom>
          <a:noFill/>
        </p:spPr>
        <p:txBody>
          <a:bodyPr wrap="square" rtlCol="0">
            <a:spAutoFit/>
          </a:bodyPr>
          <a:lstStyle/>
          <a:p>
            <a:pPr lvl="0"/>
            <a:r>
              <a:rPr lang="en-AU" sz="2000" b="1" dirty="0">
                <a:latin typeface="Arial Black" panose="020B0A04020102020204" pitchFamily="34" charset="0"/>
                <a:ea typeface="Calibri" panose="020F0502020204030204" pitchFamily="34" charset="0"/>
              </a:rPr>
              <a:t>4. </a:t>
            </a:r>
            <a:r>
              <a:rPr lang="en-AU" sz="2000" b="1" dirty="0">
                <a:effectLst/>
                <a:latin typeface="Arial Black" panose="020B0A04020102020204" pitchFamily="34" charset="0"/>
                <a:ea typeface="Calibri" panose="020F0502020204030204" pitchFamily="34" charset="0"/>
              </a:rPr>
              <a:t>Other changes, proposals, trends and cases </a:t>
            </a:r>
            <a:endParaRPr lang="en-AU" sz="2000" dirty="0">
              <a:effectLst/>
              <a:latin typeface="Arial Black" panose="020B0A04020102020204" pitchFamily="34" charset="0"/>
              <a:ea typeface="Calibri" panose="020F0502020204030204" pitchFamily="34" charset="0"/>
            </a:endParaRPr>
          </a:p>
          <a:p>
            <a:pPr defTabSz="129982">
              <a:lnSpc>
                <a:spcPct val="150000"/>
              </a:lnSpc>
            </a:pPr>
            <a:r>
              <a:rPr lang="en-GB" sz="2000" b="1" u="sng" dirty="0">
                <a:solidFill>
                  <a:prstClr val="black"/>
                </a:solidFill>
                <a:latin typeface="Arial Black" panose="020B0A04020102020204" pitchFamily="34" charset="0"/>
              </a:rPr>
              <a:t>Backdating Director’s Resignations</a:t>
            </a:r>
          </a:p>
          <a:p>
            <a:pPr defTabSz="129982">
              <a:lnSpc>
                <a:spcPct val="150000"/>
              </a:lnSpc>
            </a:pPr>
            <a:r>
              <a:rPr lang="en-GB" sz="2000" b="1" dirty="0">
                <a:solidFill>
                  <a:prstClr val="black"/>
                </a:solidFill>
                <a:latin typeface="Arial Black" panose="020B0A04020102020204" pitchFamily="34" charset="0"/>
              </a:rPr>
              <a:t>From 18 February 2021 </a:t>
            </a:r>
            <a:r>
              <a:rPr lang="en-GB" sz="2000" b="1" u="sng" dirty="0">
                <a:solidFill>
                  <a:prstClr val="black"/>
                </a:solidFill>
                <a:latin typeface="Arial Black" panose="020B0A04020102020204" pitchFamily="34" charset="0"/>
              </a:rPr>
              <a:t>the effectiveness of a director’s resignation will be dependent on when he/she lodges the resignation form with ASIC</a:t>
            </a:r>
            <a:r>
              <a:rPr lang="en-GB" sz="2000" b="1" dirty="0">
                <a:solidFill>
                  <a:prstClr val="black"/>
                </a:solidFill>
                <a:latin typeface="Arial Black" panose="020B0A04020102020204" pitchFamily="34" charset="0"/>
              </a:rPr>
              <a:t>. </a:t>
            </a:r>
          </a:p>
          <a:p>
            <a:pPr defTabSz="129982">
              <a:lnSpc>
                <a:spcPct val="150000"/>
              </a:lnSpc>
            </a:pPr>
            <a:r>
              <a:rPr lang="en-GB" sz="2000" b="1" dirty="0">
                <a:solidFill>
                  <a:prstClr val="black"/>
                </a:solidFill>
                <a:latin typeface="Arial Black" panose="020B0A04020102020204" pitchFamily="34" charset="0"/>
              </a:rPr>
              <a:t>If it is lodged over 28 days after the resignation, then the </a:t>
            </a:r>
            <a:r>
              <a:rPr lang="en-GB" sz="2000" b="1" u="sng" dirty="0">
                <a:solidFill>
                  <a:prstClr val="black"/>
                </a:solidFill>
                <a:latin typeface="Arial Black" panose="020B0A04020102020204" pitchFamily="34" charset="0"/>
              </a:rPr>
              <a:t>date of lodgement is the date of resignation</a:t>
            </a:r>
            <a:r>
              <a:rPr lang="en-GB" sz="2000" b="1" dirty="0">
                <a:solidFill>
                  <a:prstClr val="black"/>
                </a:solidFill>
                <a:latin typeface="Arial Black" panose="020B0A04020102020204" pitchFamily="34" charset="0"/>
              </a:rPr>
              <a:t>. </a:t>
            </a:r>
          </a:p>
          <a:p>
            <a:pPr defTabSz="129982">
              <a:lnSpc>
                <a:spcPct val="150000"/>
              </a:lnSpc>
            </a:pPr>
            <a:r>
              <a:rPr lang="en-GB" sz="2000" b="1" dirty="0">
                <a:solidFill>
                  <a:prstClr val="black"/>
                </a:solidFill>
                <a:latin typeface="Arial Black" panose="020B0A04020102020204" pitchFamily="34" charset="0"/>
              </a:rPr>
              <a:t>Any resignation of a director of a company does not take effect if, on the date of that resignation, the company does not otherwise have at least one other director.  Furthermore, any resolution purporting to remove a director, in circumstances where there is no other director available, will be void (section 203CA).</a:t>
            </a:r>
          </a:p>
          <a:p>
            <a:pPr defTabSz="129982">
              <a:lnSpc>
                <a:spcPct val="150000"/>
              </a:lnSpc>
            </a:pPr>
            <a:r>
              <a:rPr lang="en-GB" sz="1000" b="1" dirty="0">
                <a:solidFill>
                  <a:prstClr val="black"/>
                </a:solidFill>
                <a:latin typeface="Century Gothic" panose="020B0502020202020204" pitchFamily="34" charset="0"/>
              </a:rPr>
              <a:t>Guide; </a:t>
            </a:r>
            <a:r>
              <a:rPr lang="en-GB" sz="1000" dirty="0">
                <a:hlinkClick r:id="rId3"/>
              </a:rPr>
              <a:t>Resigning or removing a company director | ASIC - Australian Securities and Investments Commission</a:t>
            </a:r>
            <a:endParaRPr lang="en-AU" sz="2000" b="1" dirty="0">
              <a:solidFill>
                <a:prstClr val="black"/>
              </a:solidFill>
              <a:latin typeface="Century Gothic" panose="020B0502020202020204" pitchFamily="34" charset="0"/>
            </a:endParaRPr>
          </a:p>
        </p:txBody>
      </p:sp>
    </p:spTree>
    <p:extLst>
      <p:ext uri="{BB962C8B-B14F-4D97-AF65-F5344CB8AC3E}">
        <p14:creationId xmlns:p14="http://schemas.microsoft.com/office/powerpoint/2010/main" val="15024450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69708"/>
            <a:ext cx="12191999" cy="5889754"/>
          </a:xfrm>
          <a:prstGeom prst="rect">
            <a:avLst/>
          </a:prstGeom>
          <a:noFill/>
        </p:spPr>
        <p:txBody>
          <a:bodyPr wrap="square" rtlCol="0">
            <a:spAutoFit/>
          </a:bodyPr>
          <a:lstStyle/>
          <a:p>
            <a:pPr lvl="0"/>
            <a:r>
              <a:rPr lang="en-AU" sz="2000" b="1" dirty="0">
                <a:latin typeface="Arial Black" panose="020B0A04020102020204" pitchFamily="34" charset="0"/>
                <a:ea typeface="Calibri" panose="020F0502020204030204" pitchFamily="34" charset="0"/>
              </a:rPr>
              <a:t>4. </a:t>
            </a:r>
            <a:r>
              <a:rPr lang="en-AU" sz="2000" b="1" dirty="0">
                <a:effectLst/>
                <a:latin typeface="Arial Black" panose="020B0A04020102020204" pitchFamily="34" charset="0"/>
                <a:ea typeface="Calibri" panose="020F0502020204030204" pitchFamily="34" charset="0"/>
              </a:rPr>
              <a:t>Other changes, proposals, trends and cases </a:t>
            </a:r>
            <a:endParaRPr lang="en-AU" sz="2000" dirty="0">
              <a:effectLst/>
              <a:latin typeface="Arial Black" panose="020B0A04020102020204" pitchFamily="34" charset="0"/>
              <a:ea typeface="Calibri" panose="020F0502020204030204" pitchFamily="34" charset="0"/>
            </a:endParaRPr>
          </a:p>
          <a:p>
            <a:pPr defTabSz="129982">
              <a:lnSpc>
                <a:spcPct val="150000"/>
              </a:lnSpc>
            </a:pPr>
            <a:r>
              <a:rPr lang="en-GB" sz="2000" b="1" dirty="0">
                <a:solidFill>
                  <a:prstClr val="black"/>
                </a:solidFill>
                <a:latin typeface="Arial Black" panose="020B0A04020102020204" pitchFamily="34" charset="0"/>
              </a:rPr>
              <a:t>CORPORATIONS ACT 2001 - SECT 203AA</a:t>
            </a:r>
          </a:p>
          <a:p>
            <a:pPr defTabSz="129982">
              <a:lnSpc>
                <a:spcPct val="150000"/>
              </a:lnSpc>
            </a:pPr>
            <a:r>
              <a:rPr lang="en-GB" sz="2000" b="1" i="1" dirty="0">
                <a:solidFill>
                  <a:prstClr val="black"/>
                </a:solidFill>
                <a:latin typeface="Arial Black" panose="020B0A04020102020204" pitchFamily="34" charset="0"/>
              </a:rPr>
              <a:t>Resignation of directors--when resignation takes effect</a:t>
            </a:r>
          </a:p>
          <a:p>
            <a:pPr defTabSz="129982">
              <a:lnSpc>
                <a:spcPct val="150000"/>
              </a:lnSpc>
            </a:pPr>
            <a:r>
              <a:rPr lang="en-GB" sz="2000" b="1" i="1" dirty="0">
                <a:solidFill>
                  <a:prstClr val="black"/>
                </a:solidFill>
                <a:latin typeface="Arial Black" panose="020B0A04020102020204" pitchFamily="34" charset="0"/>
              </a:rPr>
              <a:t>(1)  </a:t>
            </a:r>
            <a:r>
              <a:rPr lang="en-GB" sz="2000" b="1" i="1" u="sng" dirty="0">
                <a:solidFill>
                  <a:prstClr val="black"/>
                </a:solidFill>
                <a:latin typeface="Arial Black" panose="020B0A04020102020204" pitchFamily="34" charset="0"/>
              </a:rPr>
              <a:t>A person's resignation as a director of a company takes effect </a:t>
            </a:r>
            <a:r>
              <a:rPr lang="en-GB" sz="2000" b="1" i="1" dirty="0">
                <a:solidFill>
                  <a:prstClr val="black"/>
                </a:solidFill>
                <a:latin typeface="Arial Black" panose="020B0A04020102020204" pitchFamily="34" charset="0"/>
              </a:rPr>
              <a:t>on:</a:t>
            </a:r>
          </a:p>
          <a:p>
            <a:pPr defTabSz="129982">
              <a:lnSpc>
                <a:spcPct val="150000"/>
              </a:lnSpc>
            </a:pPr>
            <a:r>
              <a:rPr lang="en-GB" sz="2000" b="1" i="1" dirty="0">
                <a:solidFill>
                  <a:prstClr val="black"/>
                </a:solidFill>
                <a:latin typeface="Arial Black" panose="020B0A04020102020204" pitchFamily="34" charset="0"/>
              </a:rPr>
              <a:t>(a)  if, within 28 days after the day the person stopped being a director of the company, ASIC is notified of that fact under subsection 205A(1) or 205B(5)--the </a:t>
            </a:r>
            <a:r>
              <a:rPr lang="en-GB" sz="2000" b="1" i="1" u="sng" dirty="0">
                <a:solidFill>
                  <a:prstClr val="black"/>
                </a:solidFill>
                <a:latin typeface="Arial Black" panose="020B0A04020102020204" pitchFamily="34" charset="0"/>
              </a:rPr>
              <a:t>day the person stopped </a:t>
            </a:r>
            <a:r>
              <a:rPr lang="en-GB" sz="2000" b="1" i="1" dirty="0">
                <a:solidFill>
                  <a:prstClr val="black"/>
                </a:solidFill>
                <a:latin typeface="Arial Black" panose="020B0A04020102020204" pitchFamily="34" charset="0"/>
              </a:rPr>
              <a:t>being a director of the company; or</a:t>
            </a:r>
          </a:p>
          <a:p>
            <a:pPr defTabSz="129982">
              <a:lnSpc>
                <a:spcPct val="150000"/>
              </a:lnSpc>
            </a:pPr>
            <a:r>
              <a:rPr lang="en-GB" sz="2000" b="1" i="1" dirty="0">
                <a:solidFill>
                  <a:prstClr val="black"/>
                </a:solidFill>
                <a:latin typeface="Arial Black" panose="020B0A04020102020204" pitchFamily="34" charset="0"/>
              </a:rPr>
              <a:t>(b)  in any other case--</a:t>
            </a:r>
            <a:r>
              <a:rPr lang="en-GB" sz="2000" b="1" i="1" u="sng" dirty="0">
                <a:solidFill>
                  <a:prstClr val="black"/>
                </a:solidFill>
                <a:latin typeface="Arial Black" panose="020B0A04020102020204" pitchFamily="34" charset="0"/>
              </a:rPr>
              <a:t>the day written notice is lodged with ASIC </a:t>
            </a:r>
            <a:r>
              <a:rPr lang="en-GB" sz="2000" b="1" i="1" dirty="0">
                <a:solidFill>
                  <a:prstClr val="black"/>
                </a:solidFill>
                <a:latin typeface="Arial Black" panose="020B0A04020102020204" pitchFamily="34" charset="0"/>
              </a:rPr>
              <a:t>stating that the person has stopped being a director of the company.</a:t>
            </a:r>
          </a:p>
          <a:p>
            <a:pPr defTabSz="129982">
              <a:lnSpc>
                <a:spcPct val="150000"/>
              </a:lnSpc>
            </a:pPr>
            <a:r>
              <a:rPr lang="en-GB" sz="2000" b="1" i="1" dirty="0">
                <a:solidFill>
                  <a:prstClr val="black"/>
                </a:solidFill>
                <a:latin typeface="Arial Black" panose="020B0A04020102020204" pitchFamily="34" charset="0"/>
              </a:rPr>
              <a:t> </a:t>
            </a:r>
          </a:p>
          <a:p>
            <a:pPr defTabSz="129982">
              <a:lnSpc>
                <a:spcPct val="150000"/>
              </a:lnSpc>
            </a:pPr>
            <a:r>
              <a:rPr lang="en-GB" sz="2000" b="1" i="1" dirty="0">
                <a:solidFill>
                  <a:prstClr val="black"/>
                </a:solidFill>
                <a:latin typeface="Arial Black" panose="020B0A04020102020204" pitchFamily="34" charset="0"/>
              </a:rPr>
              <a:t>(2) (c) the application is made in accordance with subsection (5) </a:t>
            </a:r>
          </a:p>
          <a:p>
            <a:pPr defTabSz="129982">
              <a:lnSpc>
                <a:spcPct val="150000"/>
              </a:lnSpc>
            </a:pPr>
            <a:r>
              <a:rPr lang="en-GB" sz="2000" b="1" i="1" dirty="0">
                <a:solidFill>
                  <a:prstClr val="black"/>
                </a:solidFill>
                <a:latin typeface="Arial Black" panose="020B0A04020102020204" pitchFamily="34" charset="0"/>
              </a:rPr>
              <a:t>… </a:t>
            </a:r>
            <a:r>
              <a:rPr lang="en-GB" sz="2000" b="1" i="1" u="sng" dirty="0">
                <a:solidFill>
                  <a:prstClr val="black"/>
                </a:solidFill>
                <a:latin typeface="Arial Black" panose="020B0A04020102020204" pitchFamily="34" charset="0"/>
              </a:rPr>
              <a:t>ASIC or the Court may fix the resignation day</a:t>
            </a:r>
          </a:p>
          <a:p>
            <a:pPr defTabSz="129982">
              <a:lnSpc>
                <a:spcPct val="150000"/>
              </a:lnSpc>
            </a:pPr>
            <a:r>
              <a:rPr lang="en-GB" sz="2000" b="1" i="1" dirty="0">
                <a:solidFill>
                  <a:prstClr val="black"/>
                </a:solidFill>
                <a:latin typeface="Arial Black" panose="020B0A04020102020204" pitchFamily="34" charset="0"/>
              </a:rPr>
              <a:t>as the day the person's resignation takes effect.</a:t>
            </a:r>
            <a:endParaRPr lang="en-GB" sz="2400" b="1" u="sng" dirty="0">
              <a:solidFill>
                <a:prstClr val="black"/>
              </a:solidFill>
              <a:latin typeface="Century Gothic" panose="020B0502020202020204" pitchFamily="34" charset="0"/>
            </a:endParaRPr>
          </a:p>
        </p:txBody>
      </p:sp>
    </p:spTree>
    <p:extLst>
      <p:ext uri="{BB962C8B-B14F-4D97-AF65-F5344CB8AC3E}">
        <p14:creationId xmlns:p14="http://schemas.microsoft.com/office/powerpoint/2010/main" val="6304567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69708"/>
            <a:ext cx="12191999" cy="4518673"/>
          </a:xfrm>
          <a:prstGeom prst="rect">
            <a:avLst/>
          </a:prstGeom>
          <a:noFill/>
        </p:spPr>
        <p:txBody>
          <a:bodyPr wrap="square" rtlCol="0">
            <a:spAutoFit/>
          </a:bodyPr>
          <a:lstStyle/>
          <a:p>
            <a:pPr lvl="0"/>
            <a:r>
              <a:rPr lang="en-AU" sz="2400" b="1" dirty="0">
                <a:latin typeface="Arial Black" panose="020B0A04020102020204" pitchFamily="34" charset="0"/>
                <a:ea typeface="Calibri" panose="020F0502020204030204" pitchFamily="34" charset="0"/>
              </a:rPr>
              <a:t>4. </a:t>
            </a:r>
            <a:r>
              <a:rPr lang="en-AU" sz="2400" b="1" dirty="0">
                <a:effectLst/>
                <a:latin typeface="Arial Black" panose="020B0A04020102020204" pitchFamily="34" charset="0"/>
                <a:ea typeface="Calibri" panose="020F0502020204030204" pitchFamily="34" charset="0"/>
              </a:rPr>
              <a:t>Other changes, proposals, trends and cases </a:t>
            </a:r>
            <a:endParaRPr lang="en-AU" sz="2400" dirty="0">
              <a:effectLst/>
              <a:latin typeface="Arial Black" panose="020B0A04020102020204" pitchFamily="34" charset="0"/>
              <a:ea typeface="Calibri" panose="020F0502020204030204" pitchFamily="34" charset="0"/>
            </a:endParaRPr>
          </a:p>
          <a:p>
            <a:pPr>
              <a:lnSpc>
                <a:spcPct val="107000"/>
              </a:lnSpc>
              <a:spcBef>
                <a:spcPts val="200"/>
              </a:spcBef>
              <a:spcAft>
                <a:spcPts val="900"/>
              </a:spcAft>
            </a:pPr>
            <a:r>
              <a:rPr lang="en-AU" sz="2000" b="1" u="sng" dirty="0">
                <a:effectLst/>
                <a:latin typeface="Arial Black" panose="020B0A04020102020204" pitchFamily="34" charset="0"/>
                <a:ea typeface="Times New Roman" panose="02020603050405020304" pitchFamily="18" charset="0"/>
                <a:cs typeface="Times New Roman" panose="02020603050405020304" pitchFamily="18" charset="0"/>
              </a:rPr>
              <a:t>CORPORATIONS ACT 2001 - SECT 203AA</a:t>
            </a:r>
          </a:p>
          <a:p>
            <a:pPr>
              <a:lnSpc>
                <a:spcPct val="107000"/>
              </a:lnSpc>
              <a:spcAft>
                <a:spcPts val="800"/>
              </a:spcAft>
            </a:pPr>
            <a:r>
              <a:rPr lang="en-AU" sz="2000" b="1" i="1" u="sng" dirty="0">
                <a:effectLst/>
                <a:latin typeface="Arial Black" panose="020B0A04020102020204" pitchFamily="34" charset="0"/>
                <a:ea typeface="Calibri" panose="020F0502020204030204" pitchFamily="34" charset="0"/>
                <a:cs typeface="Times New Roman" panose="02020603050405020304" pitchFamily="18" charset="0"/>
              </a:rPr>
              <a:t>Resignation of directors--when resignation takes effect</a:t>
            </a:r>
            <a:endParaRPr lang="en-AU" sz="2000" i="1" u="sng" dirty="0">
              <a:effectLst/>
              <a:latin typeface="Arial Black" panose="020B0A04020102020204" pitchFamily="34" charset="0"/>
              <a:ea typeface="Calibri" panose="020F0502020204030204" pitchFamily="34" charset="0"/>
              <a:cs typeface="Times New Roman" panose="02020603050405020304" pitchFamily="18" charset="0"/>
            </a:endParaRPr>
          </a:p>
          <a:p>
            <a:pPr>
              <a:spcAft>
                <a:spcPts val="900"/>
              </a:spcAft>
            </a:pPr>
            <a:r>
              <a:rPr lang="en-AU" sz="2000" i="1" dirty="0">
                <a:effectLst/>
                <a:latin typeface="Arial Black" panose="020B0A04020102020204" pitchFamily="34" charset="0"/>
                <a:ea typeface="Times New Roman" panose="02020603050405020304" pitchFamily="18" charset="0"/>
              </a:rPr>
              <a:t>(5)  For the purposes of </a:t>
            </a:r>
            <a:r>
              <a:rPr lang="en-AU" sz="2000" i="1" u="sng" dirty="0">
                <a:effectLst/>
                <a:latin typeface="Arial Black" panose="020B0A04020102020204" pitchFamily="34" charset="0"/>
                <a:ea typeface="Times New Roman" panose="02020603050405020304" pitchFamily="18" charset="0"/>
                <a:hlinkClick r:id="rId3">
                  <a:extLst>
                    <a:ext uri="{A12FA001-AC4F-418D-AE19-62706E023703}">
                      <ahyp:hlinkClr xmlns:ahyp="http://schemas.microsoft.com/office/drawing/2018/hyperlinkcolor" val="tx"/>
                    </a:ext>
                  </a:extLst>
                </a:hlinkClick>
              </a:rPr>
              <a:t>paragraph</a:t>
            </a:r>
            <a:r>
              <a:rPr lang="en-AU" sz="2000" i="1" dirty="0">
                <a:effectLst/>
                <a:latin typeface="Arial Black" panose="020B0A04020102020204" pitchFamily="34" charset="0"/>
                <a:ea typeface="Times New Roman" panose="02020603050405020304" pitchFamily="18" charset="0"/>
              </a:rPr>
              <a:t> (2)(c), the application:</a:t>
            </a:r>
          </a:p>
          <a:p>
            <a:pPr>
              <a:spcAft>
                <a:spcPts val="900"/>
              </a:spcAft>
            </a:pPr>
            <a:r>
              <a:rPr lang="en-AU" sz="2000" i="1" dirty="0">
                <a:effectLst/>
                <a:latin typeface="Arial Black" panose="020B0A04020102020204" pitchFamily="34" charset="0"/>
                <a:ea typeface="Times New Roman" panose="02020603050405020304" pitchFamily="18" charset="0"/>
              </a:rPr>
              <a:t>(a)  if </a:t>
            </a:r>
            <a:r>
              <a:rPr lang="en-AU" sz="2000" i="1" u="sng" dirty="0">
                <a:effectLst/>
                <a:latin typeface="Arial Black" panose="020B0A04020102020204" pitchFamily="34" charset="0"/>
                <a:ea typeface="Times New Roman" panose="02020603050405020304" pitchFamily="18" charset="0"/>
                <a:hlinkClick r:id="rId4">
                  <a:extLst>
                    <a:ext uri="{A12FA001-AC4F-418D-AE19-62706E023703}">
                      <ahyp:hlinkClr xmlns:ahyp="http://schemas.microsoft.com/office/drawing/2018/hyperlinkcolor" val="tx"/>
                    </a:ext>
                  </a:extLst>
                </a:hlinkClick>
              </a:rPr>
              <a:t>made</a:t>
            </a:r>
            <a:r>
              <a:rPr lang="en-AU" sz="2000" i="1" dirty="0">
                <a:effectLst/>
                <a:latin typeface="Arial Black" panose="020B0A04020102020204" pitchFamily="34" charset="0"/>
                <a:ea typeface="Times New Roman" panose="02020603050405020304" pitchFamily="18" charset="0"/>
              </a:rPr>
              <a:t> to </a:t>
            </a:r>
            <a:r>
              <a:rPr lang="en-AU" sz="2000" i="1" u="sng" dirty="0">
                <a:effectLst/>
                <a:latin typeface="Arial Black" panose="020B0A04020102020204" pitchFamily="34" charset="0"/>
                <a:ea typeface="Times New Roman" panose="02020603050405020304" pitchFamily="18" charset="0"/>
                <a:hlinkClick r:id="rId5">
                  <a:extLst>
                    <a:ext uri="{A12FA001-AC4F-418D-AE19-62706E023703}">
                      <ahyp:hlinkClr xmlns:ahyp="http://schemas.microsoft.com/office/drawing/2018/hyperlinkcolor" val="tx"/>
                    </a:ext>
                  </a:extLst>
                </a:hlinkClick>
              </a:rPr>
              <a:t>ASIC</a:t>
            </a:r>
            <a:r>
              <a:rPr lang="en-AU" sz="2000" i="1" dirty="0">
                <a:effectLst/>
                <a:latin typeface="Arial Black" panose="020B0A04020102020204" pitchFamily="34" charset="0"/>
                <a:ea typeface="Times New Roman" panose="02020603050405020304" pitchFamily="18" charset="0"/>
              </a:rPr>
              <a:t>--must:</a:t>
            </a:r>
          </a:p>
          <a:p>
            <a:pPr>
              <a:spcAft>
                <a:spcPts val="900"/>
              </a:spcAft>
            </a:pPr>
            <a:r>
              <a:rPr lang="en-AU" sz="2000" i="1" u="sng" dirty="0">
                <a:effectLst/>
                <a:latin typeface="Arial Black" panose="020B0A04020102020204" pitchFamily="34" charset="0"/>
                <a:ea typeface="Times New Roman" panose="02020603050405020304" pitchFamily="18" charset="0"/>
              </a:rPr>
              <a:t>(</a:t>
            </a:r>
            <a:r>
              <a:rPr lang="en-AU" sz="2000" i="1" u="sng" dirty="0" err="1">
                <a:effectLst/>
                <a:latin typeface="Arial Black" panose="020B0A04020102020204" pitchFamily="34" charset="0"/>
                <a:ea typeface="Times New Roman" panose="02020603050405020304" pitchFamily="18" charset="0"/>
              </a:rPr>
              <a:t>i</a:t>
            </a:r>
            <a:r>
              <a:rPr lang="en-AU" sz="2000" i="1" u="sng" dirty="0">
                <a:effectLst/>
                <a:latin typeface="Arial Black" panose="020B0A04020102020204" pitchFamily="34" charset="0"/>
                <a:ea typeface="Times New Roman" panose="02020603050405020304" pitchFamily="18" charset="0"/>
              </a:rPr>
              <a:t>)  be </a:t>
            </a:r>
            <a:r>
              <a:rPr lang="en-AU" sz="2000" i="1" u="sng" dirty="0">
                <a:effectLst/>
                <a:latin typeface="Arial Black" panose="020B0A04020102020204" pitchFamily="34" charset="0"/>
                <a:ea typeface="Times New Roman" panose="02020603050405020304" pitchFamily="18" charset="0"/>
                <a:hlinkClick r:id="rId4">
                  <a:extLst>
                    <a:ext uri="{A12FA001-AC4F-418D-AE19-62706E023703}">
                      <ahyp:hlinkClr xmlns:ahyp="http://schemas.microsoft.com/office/drawing/2018/hyperlinkcolor" val="tx"/>
                    </a:ext>
                  </a:extLst>
                </a:hlinkClick>
              </a:rPr>
              <a:t>made</a:t>
            </a:r>
            <a:r>
              <a:rPr lang="en-AU" sz="2000" i="1" u="sng" dirty="0">
                <a:effectLst/>
                <a:latin typeface="Arial Black" panose="020B0A04020102020204" pitchFamily="34" charset="0"/>
                <a:ea typeface="Times New Roman" panose="02020603050405020304" pitchFamily="18" charset="0"/>
              </a:rPr>
              <a:t> within 56 days </a:t>
            </a:r>
            <a:r>
              <a:rPr lang="en-AU" sz="2000" i="1" dirty="0">
                <a:effectLst/>
                <a:latin typeface="Arial Black" panose="020B0A04020102020204" pitchFamily="34" charset="0"/>
                <a:ea typeface="Times New Roman" panose="02020603050405020304" pitchFamily="18" charset="0"/>
              </a:rPr>
              <a:t>after the day the </a:t>
            </a:r>
            <a:r>
              <a:rPr lang="en-AU" sz="2000" i="1" u="sng" dirty="0">
                <a:effectLst/>
                <a:latin typeface="Arial Black" panose="020B0A04020102020204" pitchFamily="34" charset="0"/>
                <a:ea typeface="Times New Roman" panose="02020603050405020304" pitchFamily="18" charset="0"/>
                <a:hlinkClick r:id="rId6">
                  <a:extLst>
                    <a:ext uri="{A12FA001-AC4F-418D-AE19-62706E023703}">
                      <ahyp:hlinkClr xmlns:ahyp="http://schemas.microsoft.com/office/drawing/2018/hyperlinkcolor" val="tx"/>
                    </a:ext>
                  </a:extLst>
                </a:hlinkClick>
              </a:rPr>
              <a:t>person</a:t>
            </a:r>
            <a:r>
              <a:rPr lang="en-AU" sz="2000" i="1" dirty="0">
                <a:effectLst/>
                <a:latin typeface="Arial Black" panose="020B0A04020102020204" pitchFamily="34" charset="0"/>
                <a:ea typeface="Times New Roman" panose="02020603050405020304" pitchFamily="18" charset="0"/>
              </a:rPr>
              <a:t> stopped being a </a:t>
            </a:r>
            <a:r>
              <a:rPr lang="en-AU" sz="2000" i="1" u="sng" dirty="0">
                <a:effectLst/>
                <a:latin typeface="Arial Black" panose="020B0A04020102020204" pitchFamily="34" charset="0"/>
                <a:ea typeface="Times New Roman" panose="02020603050405020304" pitchFamily="18" charset="0"/>
                <a:hlinkClick r:id="rId7">
                  <a:extLst>
                    <a:ext uri="{A12FA001-AC4F-418D-AE19-62706E023703}">
                      <ahyp:hlinkClr xmlns:ahyp="http://schemas.microsoft.com/office/drawing/2018/hyperlinkcolor" val="tx"/>
                    </a:ext>
                  </a:extLst>
                </a:hlinkClick>
              </a:rPr>
              <a:t>director</a:t>
            </a:r>
            <a:r>
              <a:rPr lang="en-AU" sz="2000" i="1" dirty="0">
                <a:effectLst/>
                <a:latin typeface="Arial Black" panose="020B0A04020102020204" pitchFamily="34" charset="0"/>
                <a:ea typeface="Times New Roman" panose="02020603050405020304" pitchFamily="18" charset="0"/>
              </a:rPr>
              <a:t> of the </a:t>
            </a:r>
            <a:r>
              <a:rPr lang="en-AU" sz="2000" i="1" u="sng" dirty="0">
                <a:effectLst/>
                <a:latin typeface="Arial Black" panose="020B0A04020102020204" pitchFamily="34" charset="0"/>
                <a:ea typeface="Times New Roman" panose="02020603050405020304" pitchFamily="18" charset="0"/>
                <a:hlinkClick r:id="rId8">
                  <a:extLst>
                    <a:ext uri="{A12FA001-AC4F-418D-AE19-62706E023703}">
                      <ahyp:hlinkClr xmlns:ahyp="http://schemas.microsoft.com/office/drawing/2018/hyperlinkcolor" val="tx"/>
                    </a:ext>
                  </a:extLst>
                </a:hlinkClick>
              </a:rPr>
              <a:t>company</a:t>
            </a:r>
            <a:r>
              <a:rPr lang="en-AU" sz="2000" i="1" dirty="0">
                <a:effectLst/>
                <a:latin typeface="Arial Black" panose="020B0A04020102020204" pitchFamily="34" charset="0"/>
                <a:ea typeface="Times New Roman" panose="02020603050405020304" pitchFamily="18" charset="0"/>
              </a:rPr>
              <a:t>; and</a:t>
            </a:r>
          </a:p>
          <a:p>
            <a:pPr>
              <a:spcAft>
                <a:spcPts val="900"/>
              </a:spcAft>
            </a:pPr>
            <a:r>
              <a:rPr lang="en-AU" sz="2000" i="1" dirty="0">
                <a:effectLst/>
                <a:latin typeface="Arial Black" panose="020B0A04020102020204" pitchFamily="34" charset="0"/>
                <a:ea typeface="Times New Roman" panose="02020603050405020304" pitchFamily="18" charset="0"/>
              </a:rPr>
              <a:t>(ii)  be </a:t>
            </a:r>
            <a:r>
              <a:rPr lang="en-AU" sz="2000" i="1" u="sng" dirty="0">
                <a:effectLst/>
                <a:latin typeface="Arial Black" panose="020B0A04020102020204" pitchFamily="34" charset="0"/>
                <a:ea typeface="Times New Roman" panose="02020603050405020304" pitchFamily="18" charset="0"/>
                <a:hlinkClick r:id="rId9">
                  <a:extLst>
                    <a:ext uri="{A12FA001-AC4F-418D-AE19-62706E023703}">
                      <ahyp:hlinkClr xmlns:ahyp="http://schemas.microsoft.com/office/drawing/2018/hyperlinkcolor" val="tx"/>
                    </a:ext>
                  </a:extLst>
                </a:hlinkClick>
              </a:rPr>
              <a:t>lodged</a:t>
            </a:r>
            <a:r>
              <a:rPr lang="en-AU" sz="2000" i="1" dirty="0">
                <a:effectLst/>
                <a:latin typeface="Arial Black" panose="020B0A04020102020204" pitchFamily="34" charset="0"/>
                <a:ea typeface="Times New Roman" panose="02020603050405020304" pitchFamily="18" charset="0"/>
              </a:rPr>
              <a:t> in the </a:t>
            </a:r>
            <a:r>
              <a:rPr lang="en-AU" sz="2000" i="1" u="sng" dirty="0">
                <a:effectLst/>
                <a:latin typeface="Arial Black" panose="020B0A04020102020204" pitchFamily="34" charset="0"/>
                <a:ea typeface="Times New Roman" panose="02020603050405020304" pitchFamily="18" charset="0"/>
                <a:hlinkClick r:id="rId10">
                  <a:extLst>
                    <a:ext uri="{A12FA001-AC4F-418D-AE19-62706E023703}">
                      <ahyp:hlinkClr xmlns:ahyp="http://schemas.microsoft.com/office/drawing/2018/hyperlinkcolor" val="tx"/>
                    </a:ext>
                  </a:extLst>
                </a:hlinkClick>
              </a:rPr>
              <a:t>prescribed</a:t>
            </a:r>
            <a:r>
              <a:rPr lang="en-AU" sz="2000" i="1" dirty="0">
                <a:effectLst/>
                <a:latin typeface="Arial Black" panose="020B0A04020102020204" pitchFamily="34" charset="0"/>
                <a:ea typeface="Times New Roman" panose="02020603050405020304" pitchFamily="18" charset="0"/>
              </a:rPr>
              <a:t> form; or</a:t>
            </a:r>
          </a:p>
          <a:p>
            <a:pPr>
              <a:spcAft>
                <a:spcPts val="900"/>
              </a:spcAft>
            </a:pPr>
            <a:r>
              <a:rPr lang="en-AU" sz="2000" i="1" dirty="0">
                <a:effectLst/>
                <a:latin typeface="Arial Black" panose="020B0A04020102020204" pitchFamily="34" charset="0"/>
                <a:ea typeface="Times New Roman" panose="02020603050405020304" pitchFamily="18" charset="0"/>
              </a:rPr>
              <a:t>(b)  if </a:t>
            </a:r>
            <a:r>
              <a:rPr lang="en-AU" sz="2000" i="1" u="sng" dirty="0">
                <a:effectLst/>
                <a:latin typeface="Arial Black" panose="020B0A04020102020204" pitchFamily="34" charset="0"/>
                <a:ea typeface="Times New Roman" panose="02020603050405020304" pitchFamily="18" charset="0"/>
                <a:hlinkClick r:id="rId4">
                  <a:extLst>
                    <a:ext uri="{A12FA001-AC4F-418D-AE19-62706E023703}">
                      <ahyp:hlinkClr xmlns:ahyp="http://schemas.microsoft.com/office/drawing/2018/hyperlinkcolor" val="tx"/>
                    </a:ext>
                  </a:extLst>
                </a:hlinkClick>
              </a:rPr>
              <a:t>made</a:t>
            </a:r>
            <a:r>
              <a:rPr lang="en-AU" sz="2000" i="1" dirty="0">
                <a:effectLst/>
                <a:latin typeface="Arial Black" panose="020B0A04020102020204" pitchFamily="34" charset="0"/>
                <a:ea typeface="Times New Roman" panose="02020603050405020304" pitchFamily="18" charset="0"/>
              </a:rPr>
              <a:t> to </a:t>
            </a:r>
            <a:r>
              <a:rPr lang="en-AU" sz="2000" i="1" u="sng" dirty="0">
                <a:effectLst/>
                <a:latin typeface="Arial Black" panose="020B0A04020102020204" pitchFamily="34" charset="0"/>
                <a:ea typeface="Times New Roman" panose="02020603050405020304" pitchFamily="18" charset="0"/>
                <a:hlinkClick r:id="rId11">
                  <a:extLst>
                    <a:ext uri="{A12FA001-AC4F-418D-AE19-62706E023703}">
                      <ahyp:hlinkClr xmlns:ahyp="http://schemas.microsoft.com/office/drawing/2018/hyperlinkcolor" val="tx"/>
                    </a:ext>
                  </a:extLst>
                </a:hlinkClick>
              </a:rPr>
              <a:t>the Court</a:t>
            </a:r>
            <a:r>
              <a:rPr lang="en-AU" sz="2000" i="1" dirty="0">
                <a:effectLst/>
                <a:latin typeface="Arial Black" panose="020B0A04020102020204" pitchFamily="34" charset="0"/>
                <a:ea typeface="Times New Roman" panose="02020603050405020304" pitchFamily="18" charset="0"/>
              </a:rPr>
              <a:t>--must be </a:t>
            </a:r>
            <a:r>
              <a:rPr lang="en-AU" sz="2000" i="1" u="sng" dirty="0">
                <a:effectLst/>
                <a:latin typeface="Arial Black" panose="020B0A04020102020204" pitchFamily="34" charset="0"/>
                <a:ea typeface="Times New Roman" panose="02020603050405020304" pitchFamily="18" charset="0"/>
                <a:hlinkClick r:id="rId4">
                  <a:extLst>
                    <a:ext uri="{A12FA001-AC4F-418D-AE19-62706E023703}">
                      <ahyp:hlinkClr xmlns:ahyp="http://schemas.microsoft.com/office/drawing/2018/hyperlinkcolor" val="tx"/>
                    </a:ext>
                  </a:extLst>
                </a:hlinkClick>
              </a:rPr>
              <a:t>made</a:t>
            </a:r>
            <a:r>
              <a:rPr lang="en-AU" sz="2000" i="1" dirty="0">
                <a:effectLst/>
                <a:latin typeface="Arial Black" panose="020B0A04020102020204" pitchFamily="34" charset="0"/>
                <a:ea typeface="Times New Roman" panose="02020603050405020304" pitchFamily="18" charset="0"/>
              </a:rPr>
              <a:t> within either:</a:t>
            </a:r>
          </a:p>
          <a:p>
            <a:pPr>
              <a:spcAft>
                <a:spcPts val="900"/>
              </a:spcAft>
            </a:pPr>
            <a:r>
              <a:rPr lang="en-AU" sz="2000" i="1" dirty="0">
                <a:effectLst/>
                <a:latin typeface="Arial Black" panose="020B0A04020102020204" pitchFamily="34" charset="0"/>
                <a:ea typeface="Times New Roman" panose="02020603050405020304" pitchFamily="18" charset="0"/>
              </a:rPr>
              <a:t>(</a:t>
            </a:r>
            <a:r>
              <a:rPr lang="en-AU" sz="2000" i="1" dirty="0" err="1">
                <a:effectLst/>
                <a:latin typeface="Arial Black" panose="020B0A04020102020204" pitchFamily="34" charset="0"/>
                <a:ea typeface="Times New Roman" panose="02020603050405020304" pitchFamily="18" charset="0"/>
              </a:rPr>
              <a:t>i</a:t>
            </a:r>
            <a:r>
              <a:rPr lang="en-AU" sz="2000" i="1" dirty="0">
                <a:effectLst/>
                <a:latin typeface="Arial Black" panose="020B0A04020102020204" pitchFamily="34" charset="0"/>
                <a:ea typeface="Times New Roman" panose="02020603050405020304" pitchFamily="18" charset="0"/>
              </a:rPr>
              <a:t>)  </a:t>
            </a:r>
            <a:r>
              <a:rPr lang="en-AU" sz="2000" i="1" u="sng" dirty="0">
                <a:effectLst/>
                <a:latin typeface="Arial Black" panose="020B0A04020102020204" pitchFamily="34" charset="0"/>
                <a:ea typeface="Times New Roman" panose="02020603050405020304" pitchFamily="18" charset="0"/>
              </a:rPr>
              <a:t>12 months after the day the </a:t>
            </a:r>
            <a:r>
              <a:rPr lang="en-AU" sz="2000" i="1" u="sng" dirty="0">
                <a:effectLst/>
                <a:latin typeface="Arial Black" panose="020B0A04020102020204" pitchFamily="34" charset="0"/>
                <a:ea typeface="Times New Roman" panose="02020603050405020304" pitchFamily="18" charset="0"/>
                <a:hlinkClick r:id="rId6">
                  <a:extLst>
                    <a:ext uri="{A12FA001-AC4F-418D-AE19-62706E023703}">
                      <ahyp:hlinkClr xmlns:ahyp="http://schemas.microsoft.com/office/drawing/2018/hyperlinkcolor" val="tx"/>
                    </a:ext>
                  </a:extLst>
                </a:hlinkClick>
              </a:rPr>
              <a:t>person</a:t>
            </a:r>
            <a:r>
              <a:rPr lang="en-AU" sz="2000" i="1" u="sng" dirty="0">
                <a:effectLst/>
                <a:latin typeface="Arial Black" panose="020B0A04020102020204" pitchFamily="34" charset="0"/>
                <a:ea typeface="Times New Roman" panose="02020603050405020304" pitchFamily="18" charset="0"/>
              </a:rPr>
              <a:t> stopped </a:t>
            </a:r>
            <a:r>
              <a:rPr lang="en-AU" sz="2000" i="1" dirty="0">
                <a:effectLst/>
                <a:latin typeface="Arial Black" panose="020B0A04020102020204" pitchFamily="34" charset="0"/>
                <a:ea typeface="Times New Roman" panose="02020603050405020304" pitchFamily="18" charset="0"/>
              </a:rPr>
              <a:t>being a </a:t>
            </a:r>
            <a:r>
              <a:rPr lang="en-AU" sz="2000" i="1" u="sng" dirty="0">
                <a:effectLst/>
                <a:latin typeface="Arial Black" panose="020B0A04020102020204" pitchFamily="34" charset="0"/>
                <a:ea typeface="Times New Roman" panose="02020603050405020304" pitchFamily="18" charset="0"/>
                <a:hlinkClick r:id="rId7">
                  <a:extLst>
                    <a:ext uri="{A12FA001-AC4F-418D-AE19-62706E023703}">
                      <ahyp:hlinkClr xmlns:ahyp="http://schemas.microsoft.com/office/drawing/2018/hyperlinkcolor" val="tx"/>
                    </a:ext>
                  </a:extLst>
                </a:hlinkClick>
              </a:rPr>
              <a:t>director</a:t>
            </a:r>
            <a:r>
              <a:rPr lang="en-AU" sz="2000" i="1" dirty="0">
                <a:effectLst/>
                <a:latin typeface="Arial Black" panose="020B0A04020102020204" pitchFamily="34" charset="0"/>
                <a:ea typeface="Times New Roman" panose="02020603050405020304" pitchFamily="18" charset="0"/>
              </a:rPr>
              <a:t> of the </a:t>
            </a:r>
            <a:r>
              <a:rPr lang="en-AU" sz="2000" i="1" u="sng" dirty="0">
                <a:effectLst/>
                <a:latin typeface="Arial Black" panose="020B0A04020102020204" pitchFamily="34" charset="0"/>
                <a:ea typeface="Times New Roman" panose="02020603050405020304" pitchFamily="18" charset="0"/>
                <a:hlinkClick r:id="rId8">
                  <a:extLst>
                    <a:ext uri="{A12FA001-AC4F-418D-AE19-62706E023703}">
                      <ahyp:hlinkClr xmlns:ahyp="http://schemas.microsoft.com/office/drawing/2018/hyperlinkcolor" val="tx"/>
                    </a:ext>
                  </a:extLst>
                </a:hlinkClick>
              </a:rPr>
              <a:t>company</a:t>
            </a:r>
            <a:r>
              <a:rPr lang="en-AU" sz="2000" i="1" dirty="0">
                <a:effectLst/>
                <a:latin typeface="Arial Black" panose="020B0A04020102020204" pitchFamily="34" charset="0"/>
                <a:ea typeface="Times New Roman" panose="02020603050405020304" pitchFamily="18" charset="0"/>
              </a:rPr>
              <a:t>; or</a:t>
            </a:r>
          </a:p>
          <a:p>
            <a:pPr>
              <a:spcAft>
                <a:spcPts val="900"/>
              </a:spcAft>
            </a:pPr>
            <a:r>
              <a:rPr lang="en-AU" sz="2000" i="1" dirty="0">
                <a:effectLst/>
                <a:latin typeface="Arial Black" panose="020B0A04020102020204" pitchFamily="34" charset="0"/>
                <a:ea typeface="Times New Roman" panose="02020603050405020304" pitchFamily="18" charset="0"/>
              </a:rPr>
              <a:t>(ii)  such longer period as </a:t>
            </a:r>
            <a:r>
              <a:rPr lang="en-AU" sz="2000" i="1" u="sng" dirty="0">
                <a:effectLst/>
                <a:latin typeface="Arial Black" panose="020B0A04020102020204" pitchFamily="34" charset="0"/>
                <a:ea typeface="Times New Roman" panose="02020603050405020304" pitchFamily="18" charset="0"/>
                <a:hlinkClick r:id="rId11">
                  <a:extLst>
                    <a:ext uri="{A12FA001-AC4F-418D-AE19-62706E023703}">
                      <ahyp:hlinkClr xmlns:ahyp="http://schemas.microsoft.com/office/drawing/2018/hyperlinkcolor" val="tx"/>
                    </a:ext>
                  </a:extLst>
                </a:hlinkClick>
              </a:rPr>
              <a:t>the Court</a:t>
            </a:r>
            <a:r>
              <a:rPr lang="en-AU" sz="2000" i="1" dirty="0">
                <a:effectLst/>
                <a:latin typeface="Arial Black" panose="020B0A04020102020204" pitchFamily="34" charset="0"/>
                <a:ea typeface="Times New Roman" panose="02020603050405020304" pitchFamily="18" charset="0"/>
              </a:rPr>
              <a:t> allows.</a:t>
            </a:r>
            <a:endParaRPr lang="en-AU" sz="2000" b="1" i="1" dirty="0">
              <a:latin typeface="Arial Black" panose="020B0A04020102020204" pitchFamily="34" charset="0"/>
            </a:endParaRPr>
          </a:p>
        </p:txBody>
      </p:sp>
    </p:spTree>
    <p:extLst>
      <p:ext uri="{BB962C8B-B14F-4D97-AF65-F5344CB8AC3E}">
        <p14:creationId xmlns:p14="http://schemas.microsoft.com/office/powerpoint/2010/main" val="35505500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0" y="731195"/>
            <a:ext cx="12192001" cy="5907643"/>
          </a:xfrm>
          <a:prstGeom prst="rect">
            <a:avLst/>
          </a:prstGeom>
          <a:noFill/>
        </p:spPr>
        <p:txBody>
          <a:bodyPr wrap="square" rtlCol="0">
            <a:spAutoFit/>
          </a:bodyPr>
          <a:lstStyle/>
          <a:p>
            <a:pPr lvl="0"/>
            <a:r>
              <a:rPr lang="en-AU" sz="2000" b="1" dirty="0">
                <a:latin typeface="Arial Black" panose="020B0A04020102020204" pitchFamily="34" charset="0"/>
                <a:ea typeface="Calibri" panose="020F0502020204030204" pitchFamily="34" charset="0"/>
              </a:rPr>
              <a:t>4. </a:t>
            </a:r>
            <a:r>
              <a:rPr lang="en-AU" sz="2000" b="1" dirty="0">
                <a:effectLst/>
                <a:latin typeface="Arial Black" panose="020B0A04020102020204" pitchFamily="34" charset="0"/>
                <a:ea typeface="Calibri" panose="020F0502020204030204" pitchFamily="34" charset="0"/>
              </a:rPr>
              <a:t>Other changes, proposals, trends and cases; 2020 Interim changes </a:t>
            </a:r>
            <a:endParaRPr lang="en-AU" sz="2000" dirty="0">
              <a:effectLst/>
              <a:latin typeface="Arial Black" panose="020B0A04020102020204" pitchFamily="34" charset="0"/>
              <a:ea typeface="Calibri" panose="020F0502020204030204" pitchFamily="34" charset="0"/>
            </a:endParaRPr>
          </a:p>
          <a:p>
            <a:pPr defTabSz="129982">
              <a:lnSpc>
                <a:spcPct val="150000"/>
              </a:lnSpc>
            </a:pPr>
            <a:r>
              <a:rPr lang="en-GB" sz="1400" b="1" dirty="0">
                <a:solidFill>
                  <a:prstClr val="black"/>
                </a:solidFill>
                <a:latin typeface="Arial Black" panose="020B0A04020102020204" pitchFamily="34" charset="0"/>
              </a:rPr>
              <a:t>For the period from 24 March 2020, to 31 December 2020, the insolvency laws were changed to;</a:t>
            </a:r>
          </a:p>
          <a:p>
            <a:pPr defTabSz="129982">
              <a:lnSpc>
                <a:spcPct val="150000"/>
              </a:lnSpc>
            </a:pPr>
            <a:r>
              <a:rPr lang="en-GB" sz="2000" b="1" dirty="0">
                <a:solidFill>
                  <a:prstClr val="black"/>
                </a:solidFill>
                <a:latin typeface="Arial Black" panose="020B0A04020102020204" pitchFamily="34" charset="0"/>
              </a:rPr>
              <a:t>•	Increase the current minimum threshold for creditors issuing a </a:t>
            </a:r>
            <a:r>
              <a:rPr lang="en-GB" sz="2000" b="1" u="sng" dirty="0">
                <a:solidFill>
                  <a:prstClr val="black"/>
                </a:solidFill>
                <a:latin typeface="Arial Black" panose="020B0A04020102020204" pitchFamily="34" charset="0"/>
              </a:rPr>
              <a:t>statutory demand </a:t>
            </a:r>
            <a:r>
              <a:rPr lang="en-GB" sz="2000" b="1" dirty="0">
                <a:solidFill>
                  <a:prstClr val="black"/>
                </a:solidFill>
                <a:latin typeface="Arial Black" panose="020B0A04020102020204" pitchFamily="34" charset="0"/>
              </a:rPr>
              <a:t>from $2,000 to $</a:t>
            </a:r>
            <a:r>
              <a:rPr lang="en-GB" sz="2000" b="1" u="sng" dirty="0">
                <a:solidFill>
                  <a:prstClr val="black"/>
                </a:solidFill>
                <a:latin typeface="Arial Black" panose="020B0A04020102020204" pitchFamily="34" charset="0"/>
              </a:rPr>
              <a:t>20,000</a:t>
            </a:r>
            <a:r>
              <a:rPr lang="en-GB" sz="2000" b="1" dirty="0">
                <a:solidFill>
                  <a:prstClr val="black"/>
                </a:solidFill>
                <a:latin typeface="Arial Black" panose="020B0A04020102020204" pitchFamily="34" charset="0"/>
              </a:rPr>
              <a:t>. </a:t>
            </a:r>
          </a:p>
          <a:p>
            <a:pPr defTabSz="129982">
              <a:lnSpc>
                <a:spcPct val="150000"/>
              </a:lnSpc>
            </a:pPr>
            <a:r>
              <a:rPr lang="en-GB" sz="2000" b="1" dirty="0">
                <a:solidFill>
                  <a:prstClr val="black"/>
                </a:solidFill>
                <a:latin typeface="Arial Black" panose="020B0A04020102020204" pitchFamily="34" charset="0"/>
              </a:rPr>
              <a:t>•	Extend the statutory timeframe for a company to respond to a statutory demand from 21 days to </a:t>
            </a:r>
            <a:r>
              <a:rPr lang="en-GB" sz="2000" b="1" u="sng" dirty="0">
                <a:solidFill>
                  <a:prstClr val="black"/>
                </a:solidFill>
                <a:latin typeface="Arial Black" panose="020B0A04020102020204" pitchFamily="34" charset="0"/>
              </a:rPr>
              <a:t>six months</a:t>
            </a:r>
            <a:r>
              <a:rPr lang="en-GB" sz="2000" b="1" dirty="0">
                <a:solidFill>
                  <a:prstClr val="black"/>
                </a:solidFill>
                <a:latin typeface="Arial Black" panose="020B0A04020102020204" pitchFamily="34" charset="0"/>
              </a:rPr>
              <a:t>. </a:t>
            </a:r>
          </a:p>
          <a:p>
            <a:pPr defTabSz="129982">
              <a:lnSpc>
                <a:spcPct val="150000"/>
              </a:lnSpc>
            </a:pPr>
            <a:r>
              <a:rPr lang="en-GB" sz="2000" b="1" dirty="0">
                <a:solidFill>
                  <a:prstClr val="black"/>
                </a:solidFill>
                <a:latin typeface="Arial Black" panose="020B0A04020102020204" pitchFamily="34" charset="0"/>
              </a:rPr>
              <a:t>•	Increase the threshold for the minimum amount of debt required for a creditor to </a:t>
            </a:r>
            <a:r>
              <a:rPr lang="en-GB" sz="2000" b="1" u="sng" dirty="0">
                <a:solidFill>
                  <a:prstClr val="black"/>
                </a:solidFill>
                <a:latin typeface="Arial Black" panose="020B0A04020102020204" pitchFamily="34" charset="0"/>
              </a:rPr>
              <a:t>initiate bankruptcy proceedings</a:t>
            </a:r>
            <a:r>
              <a:rPr lang="en-GB" sz="2000" b="1" dirty="0">
                <a:solidFill>
                  <a:prstClr val="black"/>
                </a:solidFill>
                <a:latin typeface="Arial Black" panose="020B0A04020102020204" pitchFamily="34" charset="0"/>
              </a:rPr>
              <a:t> from its current level of $5,000 to $20,000 </a:t>
            </a:r>
            <a:r>
              <a:rPr lang="en-GB" sz="2000" b="1" u="sng" dirty="0">
                <a:solidFill>
                  <a:prstClr val="black"/>
                </a:solidFill>
                <a:latin typeface="Arial Black" panose="020B0A04020102020204" pitchFamily="34" charset="0"/>
              </a:rPr>
              <a:t>(BNs changed to $10,000)</a:t>
            </a:r>
            <a:r>
              <a:rPr lang="en-GB" sz="2000" b="1" dirty="0">
                <a:solidFill>
                  <a:prstClr val="black"/>
                </a:solidFill>
                <a:latin typeface="Arial Black" panose="020B0A04020102020204" pitchFamily="34" charset="0"/>
              </a:rPr>
              <a:t>. </a:t>
            </a:r>
          </a:p>
          <a:p>
            <a:pPr defTabSz="129982">
              <a:lnSpc>
                <a:spcPct val="150000"/>
              </a:lnSpc>
            </a:pPr>
            <a:r>
              <a:rPr lang="en-GB" sz="2000" b="1" dirty="0">
                <a:solidFill>
                  <a:prstClr val="black"/>
                </a:solidFill>
                <a:latin typeface="Arial Black" panose="020B0A04020102020204" pitchFamily="34" charset="0"/>
              </a:rPr>
              <a:t>•	Increase the time a debtor has to respond to a </a:t>
            </a:r>
            <a:r>
              <a:rPr lang="en-GB" sz="2000" b="1" u="sng" dirty="0">
                <a:solidFill>
                  <a:prstClr val="black"/>
                </a:solidFill>
                <a:latin typeface="Arial Black" panose="020B0A04020102020204" pitchFamily="34" charset="0"/>
              </a:rPr>
              <a:t>bankruptcy notice </a:t>
            </a:r>
            <a:r>
              <a:rPr lang="en-GB" sz="2000" b="1" dirty="0">
                <a:solidFill>
                  <a:prstClr val="black"/>
                </a:solidFill>
                <a:latin typeface="Arial Black" panose="020B0A04020102020204" pitchFamily="34" charset="0"/>
              </a:rPr>
              <a:t>from 21 days to </a:t>
            </a:r>
            <a:r>
              <a:rPr lang="en-GB" sz="2000" b="1" u="sng" dirty="0">
                <a:solidFill>
                  <a:prstClr val="black"/>
                </a:solidFill>
                <a:latin typeface="Arial Black" panose="020B0A04020102020204" pitchFamily="34" charset="0"/>
              </a:rPr>
              <a:t>six months</a:t>
            </a:r>
            <a:r>
              <a:rPr lang="en-GB" sz="2000" b="1" dirty="0">
                <a:solidFill>
                  <a:prstClr val="black"/>
                </a:solidFill>
                <a:latin typeface="Arial Black" panose="020B0A04020102020204" pitchFamily="34" charset="0"/>
              </a:rPr>
              <a:t>. </a:t>
            </a:r>
          </a:p>
          <a:p>
            <a:pPr defTabSz="129982">
              <a:lnSpc>
                <a:spcPct val="150000"/>
              </a:lnSpc>
            </a:pPr>
            <a:r>
              <a:rPr lang="en-GB" sz="2000" b="1" dirty="0">
                <a:solidFill>
                  <a:prstClr val="black"/>
                </a:solidFill>
                <a:latin typeface="Arial Black" panose="020B0A04020102020204" pitchFamily="34" charset="0"/>
              </a:rPr>
              <a:t>•	</a:t>
            </a:r>
            <a:r>
              <a:rPr lang="en-GB" sz="2000" b="1" u="sng" dirty="0">
                <a:solidFill>
                  <a:prstClr val="black"/>
                </a:solidFill>
                <a:latin typeface="Arial Black" panose="020B0A04020102020204" pitchFamily="34" charset="0"/>
              </a:rPr>
              <a:t>Relieve directors of their duty to prevent insolvent trading </a:t>
            </a:r>
            <a:r>
              <a:rPr lang="en-GB" sz="2000" b="1" dirty="0">
                <a:solidFill>
                  <a:prstClr val="black"/>
                </a:solidFill>
                <a:latin typeface="Arial Black" panose="020B0A04020102020204" pitchFamily="34" charset="0"/>
              </a:rPr>
              <a:t>with respect</a:t>
            </a:r>
          </a:p>
          <a:p>
            <a:pPr defTabSz="129982">
              <a:lnSpc>
                <a:spcPct val="150000"/>
              </a:lnSpc>
            </a:pPr>
            <a:r>
              <a:rPr lang="en-GB" sz="2000" b="1" dirty="0">
                <a:solidFill>
                  <a:prstClr val="black"/>
                </a:solidFill>
                <a:latin typeface="Arial Black" panose="020B0A04020102020204" pitchFamily="34" charset="0"/>
              </a:rPr>
              <a:t>to any debts incurred in the ordinary course of the company’s business</a:t>
            </a:r>
            <a:endParaRPr lang="en-GB" sz="2000" b="1" i="1"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6296430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2" y="621286"/>
            <a:ext cx="12192001" cy="6265305"/>
          </a:xfrm>
          <a:prstGeom prst="rect">
            <a:avLst/>
          </a:prstGeom>
          <a:noFill/>
        </p:spPr>
        <p:txBody>
          <a:bodyPr wrap="square" rtlCol="0">
            <a:spAutoFit/>
          </a:bodyPr>
          <a:lstStyle/>
          <a:p>
            <a:pPr defTabSz="129982">
              <a:lnSpc>
                <a:spcPct val="150000"/>
              </a:lnSpc>
            </a:pPr>
            <a:r>
              <a:rPr lang="en-AU" sz="2000" b="1" dirty="0">
                <a:latin typeface="Arial Black" panose="020B0A04020102020204" pitchFamily="34" charset="0"/>
                <a:ea typeface="Calibri" panose="020F0502020204030204" pitchFamily="34" charset="0"/>
              </a:rPr>
              <a:t>4. </a:t>
            </a:r>
            <a:r>
              <a:rPr lang="en-AU" sz="2000" b="1" dirty="0">
                <a:effectLst/>
                <a:latin typeface="Arial Black" panose="020B0A04020102020204" pitchFamily="34" charset="0"/>
                <a:ea typeface="Calibri" panose="020F0502020204030204" pitchFamily="34" charset="0"/>
              </a:rPr>
              <a:t>Other changes, proposals, trends and cases </a:t>
            </a:r>
            <a:endParaRPr lang="en-AU" sz="2000" dirty="0">
              <a:effectLst/>
              <a:latin typeface="Arial Black" panose="020B0A04020102020204" pitchFamily="34" charset="0"/>
              <a:ea typeface="Calibri" panose="020F0502020204030204" pitchFamily="34" charset="0"/>
            </a:endParaRPr>
          </a:p>
          <a:p>
            <a:pPr defTabSz="129982">
              <a:lnSpc>
                <a:spcPct val="150000"/>
              </a:lnSpc>
            </a:pPr>
            <a:r>
              <a:rPr lang="en-GB" sz="2000" b="1" u="sng" dirty="0">
                <a:solidFill>
                  <a:prstClr val="black"/>
                </a:solidFill>
                <a:latin typeface="Arial Black" panose="020B0A04020102020204" pitchFamily="34" charset="0"/>
              </a:rPr>
              <a:t>Small Business Restructuring Practitioner/Process/Plan</a:t>
            </a:r>
          </a:p>
          <a:p>
            <a:pPr defTabSz="129982">
              <a:lnSpc>
                <a:spcPct val="150000"/>
              </a:lnSpc>
            </a:pPr>
            <a:r>
              <a:rPr lang="en-GB" sz="1200" b="1" u="sng" dirty="0">
                <a:latin typeface="Arial Black" panose="020B0A04020102020204" pitchFamily="34" charset="0"/>
                <a:hlinkClick r:id="rId3"/>
              </a:rPr>
              <a:t>Guide; </a:t>
            </a:r>
            <a:r>
              <a:rPr lang="en-GB" sz="1200" dirty="0">
                <a:latin typeface="Arial Black" panose="020B0A04020102020204" pitchFamily="34" charset="0"/>
                <a:hlinkClick r:id="rId3"/>
              </a:rPr>
              <a:t>Restructuring and the restructuring plan | ASIC - Australian Securities and Investments Commission</a:t>
            </a:r>
            <a:endParaRPr lang="en-GB" sz="1200" b="1" dirty="0">
              <a:solidFill>
                <a:prstClr val="black"/>
              </a:solidFill>
              <a:latin typeface="Arial Black" panose="020B0A04020102020204" pitchFamily="34" charset="0"/>
            </a:endParaRPr>
          </a:p>
          <a:p>
            <a:pPr defTabSz="129982">
              <a:lnSpc>
                <a:spcPct val="150000"/>
              </a:lnSpc>
            </a:pPr>
            <a:r>
              <a:rPr lang="en-GB" sz="2000" b="1" dirty="0">
                <a:solidFill>
                  <a:prstClr val="black"/>
                </a:solidFill>
                <a:latin typeface="Arial Black" panose="020B0A04020102020204" pitchFamily="34" charset="0"/>
              </a:rPr>
              <a:t>Total Number of Appointments in Australia in 5 ½ months to 19 June 2021;  </a:t>
            </a:r>
          </a:p>
          <a:p>
            <a:pPr defTabSz="129982">
              <a:lnSpc>
                <a:spcPct val="150000"/>
              </a:lnSpc>
            </a:pPr>
            <a:r>
              <a:rPr lang="en-GB" sz="2000" b="1" dirty="0">
                <a:solidFill>
                  <a:prstClr val="black"/>
                </a:solidFill>
                <a:latin typeface="Arial Black" panose="020B0A04020102020204" pitchFamily="34" charset="0"/>
              </a:rPr>
              <a:t>TEN (10) RESTRUCTURING PRACTITIONER</a:t>
            </a:r>
          </a:p>
          <a:p>
            <a:pPr defTabSz="129982">
              <a:lnSpc>
                <a:spcPct val="150000"/>
              </a:lnSpc>
            </a:pPr>
            <a:r>
              <a:rPr lang="en-GB" sz="2000" b="1" dirty="0">
                <a:solidFill>
                  <a:prstClr val="black"/>
                </a:solidFill>
                <a:latin typeface="Arial Black" panose="020B0A04020102020204" pitchFamily="34" charset="0"/>
              </a:rPr>
              <a:t>FOUR (4) PLANS (two subject to wind up applications)</a:t>
            </a:r>
          </a:p>
          <a:p>
            <a:pPr defTabSz="129982">
              <a:lnSpc>
                <a:spcPct val="150000"/>
              </a:lnSpc>
            </a:pPr>
            <a:r>
              <a:rPr lang="en-AU" sz="2000" dirty="0">
                <a:latin typeface="Arial Black" panose="020B0A04020102020204" pitchFamily="34" charset="0"/>
                <a:hlinkClick r:id="rId4"/>
              </a:rPr>
              <a:t>Published Notices – ASIC</a:t>
            </a:r>
            <a:r>
              <a:rPr lang="en-AU" sz="2000" dirty="0">
                <a:latin typeface="Arial Black" panose="020B0A04020102020204" pitchFamily="34" charset="0"/>
              </a:rPr>
              <a:t> </a:t>
            </a:r>
            <a:endParaRPr lang="en-GB" sz="2000" b="1" dirty="0">
              <a:solidFill>
                <a:prstClr val="black"/>
              </a:solidFill>
              <a:latin typeface="Arial Black" panose="020B0A04020102020204" pitchFamily="34" charset="0"/>
            </a:endParaRPr>
          </a:p>
          <a:p>
            <a:pPr defTabSz="129982">
              <a:lnSpc>
                <a:spcPct val="150000"/>
              </a:lnSpc>
            </a:pPr>
            <a:r>
              <a:rPr lang="en-GB" sz="2000" b="1" dirty="0">
                <a:solidFill>
                  <a:prstClr val="black"/>
                </a:solidFill>
                <a:latin typeface="Arial Black" panose="020B0A04020102020204" pitchFamily="34" charset="0"/>
              </a:rPr>
              <a:t>Compare;  27 Personal Insolvency Agreements in Dec 2020 Quarter</a:t>
            </a:r>
          </a:p>
          <a:p>
            <a:pPr defTabSz="129982">
              <a:lnSpc>
                <a:spcPct val="150000"/>
              </a:lnSpc>
            </a:pPr>
            <a:r>
              <a:rPr lang="en-GB" sz="2000" b="1" dirty="0">
                <a:solidFill>
                  <a:prstClr val="black"/>
                </a:solidFill>
                <a:latin typeface="Arial Black" panose="020B0A04020102020204" pitchFamily="34" charset="0"/>
              </a:rPr>
              <a:t>											3641 Debt Agreements in Sept 2017 Quarter</a:t>
            </a:r>
          </a:p>
          <a:p>
            <a:pPr defTabSz="129982">
              <a:lnSpc>
                <a:spcPct val="150000"/>
              </a:lnSpc>
            </a:pPr>
            <a:endParaRPr lang="en-GB" sz="2000" b="1" dirty="0">
              <a:solidFill>
                <a:prstClr val="black"/>
              </a:solidFill>
              <a:latin typeface="Arial Black" panose="020B0A04020102020204" pitchFamily="34" charset="0"/>
            </a:endParaRPr>
          </a:p>
          <a:p>
            <a:pPr defTabSz="129982">
              <a:lnSpc>
                <a:spcPct val="150000"/>
              </a:lnSpc>
            </a:pPr>
            <a:r>
              <a:rPr lang="en-GB" sz="2000" b="1" dirty="0">
                <a:solidFill>
                  <a:prstClr val="black"/>
                </a:solidFill>
                <a:latin typeface="Arial Black" panose="020B0A04020102020204" pitchFamily="34" charset="0"/>
              </a:rPr>
              <a:t>Re DST Project Management and Construction Pty Ltd (ACN 623 076 031)</a:t>
            </a:r>
          </a:p>
          <a:p>
            <a:pPr defTabSz="129982">
              <a:lnSpc>
                <a:spcPct val="150000"/>
              </a:lnSpc>
            </a:pPr>
            <a:r>
              <a:rPr lang="en-GB" sz="2000" b="1" dirty="0">
                <a:solidFill>
                  <a:prstClr val="black"/>
                </a:solidFill>
                <a:latin typeface="Arial Black" panose="020B0A04020102020204" pitchFamily="34" charset="0"/>
              </a:rPr>
              <a:t>[2021] VSC 108 (9 March 2021); level of investigation required of the restructuring practitioner </a:t>
            </a:r>
          </a:p>
          <a:p>
            <a:pPr defTabSz="129982">
              <a:lnSpc>
                <a:spcPct val="150000"/>
              </a:lnSpc>
            </a:pPr>
            <a:endParaRPr lang="en-GB" sz="2000" b="1" dirty="0">
              <a:solidFill>
                <a:prstClr val="black"/>
              </a:solidFill>
              <a:latin typeface="Century Gothic" panose="020B0502020202020204" pitchFamily="34" charset="0"/>
            </a:endParaRPr>
          </a:p>
        </p:txBody>
      </p:sp>
    </p:spTree>
    <p:extLst>
      <p:ext uri="{BB962C8B-B14F-4D97-AF65-F5344CB8AC3E}">
        <p14:creationId xmlns:p14="http://schemas.microsoft.com/office/powerpoint/2010/main" val="21356839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1861407"/>
          </a:xfrm>
          <a:prstGeom prst="rect">
            <a:avLst/>
          </a:prstGeom>
          <a:noFill/>
        </p:spPr>
        <p:txBody>
          <a:bodyPr wrap="square" rtlCol="0">
            <a:spAutoFit/>
          </a:bodyPr>
          <a:lstStyle/>
          <a:p>
            <a:pPr lvl="0"/>
            <a:r>
              <a:rPr lang="en-AU" sz="2000" b="1" dirty="0">
                <a:latin typeface="Arial Black" panose="020B0A04020102020204" pitchFamily="34" charset="0"/>
                <a:ea typeface="Calibri" panose="020F0502020204030204" pitchFamily="34" charset="0"/>
              </a:rPr>
              <a:t>4. </a:t>
            </a:r>
            <a:r>
              <a:rPr lang="en-AU" sz="2000" b="1" dirty="0">
                <a:effectLst/>
                <a:latin typeface="Arial Black" panose="020B0A04020102020204" pitchFamily="34" charset="0"/>
                <a:ea typeface="Calibri" panose="020F0502020204030204" pitchFamily="34" charset="0"/>
              </a:rPr>
              <a:t>Other changes, proposals, trends and cases </a:t>
            </a:r>
            <a:endParaRPr lang="en-AU" sz="2000" dirty="0">
              <a:effectLst/>
              <a:latin typeface="Arial Black" panose="020B0A04020102020204" pitchFamily="34" charset="0"/>
              <a:ea typeface="Calibri" panose="020F0502020204030204" pitchFamily="34" charset="0"/>
            </a:endParaRPr>
          </a:p>
          <a:p>
            <a:pPr>
              <a:lnSpc>
                <a:spcPct val="107000"/>
              </a:lnSpc>
              <a:spcAft>
                <a:spcPts val="800"/>
              </a:spcAft>
            </a:pPr>
            <a:r>
              <a:rPr lang="en-AU" sz="2000" b="1" dirty="0">
                <a:effectLst/>
                <a:latin typeface="Arial Black" panose="020B0A04020102020204" pitchFamily="34" charset="0"/>
                <a:ea typeface="Calibri" panose="020F0502020204030204" pitchFamily="34" charset="0"/>
                <a:cs typeface="Times New Roman" panose="02020603050405020304" pitchFamily="18" charset="0"/>
              </a:rPr>
              <a:t> </a:t>
            </a:r>
            <a:endParaRPr lang="en-AU" sz="2000" dirty="0">
              <a:effectLst/>
              <a:latin typeface="Arial Black" panose="020B0A04020102020204" pitchFamily="34" charset="0"/>
              <a:ea typeface="Calibri" panose="020F0502020204030204" pitchFamily="34" charset="0"/>
            </a:endParaRPr>
          </a:p>
          <a:p>
            <a:pPr marL="342900" lvl="0" indent="-342900">
              <a:buFont typeface="Symbol" panose="05050102010706020507" pitchFamily="18" charset="2"/>
              <a:buChar char=""/>
            </a:pPr>
            <a:r>
              <a:rPr lang="en-AU" sz="2000" dirty="0">
                <a:effectLst/>
                <a:latin typeface="Arial Black" panose="020B0A04020102020204" pitchFamily="34" charset="0"/>
                <a:ea typeface="Calibri" panose="020F0502020204030204" pitchFamily="34" charset="0"/>
              </a:rPr>
              <a:t>Threshold at which creditors can issue a statutory demand ($4,000); 1 July 2021</a:t>
            </a:r>
          </a:p>
          <a:p>
            <a:pPr marL="342900" lvl="0" indent="-342900">
              <a:buFont typeface="Symbol" panose="05050102010706020507" pitchFamily="18" charset="2"/>
              <a:buChar char=""/>
            </a:pPr>
            <a:r>
              <a:rPr lang="en-AU" sz="2000" dirty="0">
                <a:effectLst/>
                <a:latin typeface="Arial Black" panose="020B0A04020102020204" pitchFamily="34" charset="0"/>
                <a:ea typeface="Calibri" panose="020F0502020204030204" pitchFamily="34" charset="0"/>
              </a:rPr>
              <a:t>Threshold at which creditors can issue Bankruptcy Notice ($10,000); 1 Jan 2021</a:t>
            </a:r>
          </a:p>
          <a:p>
            <a:pPr defTabSz="129982">
              <a:lnSpc>
                <a:spcPct val="150000"/>
              </a:lnSpc>
            </a:pPr>
            <a:endParaRPr lang="en-GB" sz="2000" b="1" u="sng"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12705056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802999"/>
          </a:xfrm>
          <a:prstGeom prst="rect">
            <a:avLst/>
          </a:prstGeom>
          <a:noFill/>
        </p:spPr>
        <p:txBody>
          <a:bodyPr wrap="square" rtlCol="0">
            <a:spAutoFit/>
          </a:bodyPr>
          <a:lstStyle/>
          <a:p>
            <a:pPr lvl="0"/>
            <a:r>
              <a:rPr lang="en-AU" sz="2000" b="1" u="sng" dirty="0">
                <a:latin typeface="Arial Black" panose="020B0A04020102020204" pitchFamily="34" charset="0"/>
                <a:ea typeface="Calibri" panose="020F0502020204030204" pitchFamily="34" charset="0"/>
              </a:rPr>
              <a:t>4. </a:t>
            </a:r>
            <a:r>
              <a:rPr lang="en-AU" sz="2000" b="1" u="sng" dirty="0">
                <a:effectLst/>
                <a:latin typeface="Arial Black" panose="020B0A04020102020204" pitchFamily="34" charset="0"/>
                <a:ea typeface="Calibri" panose="020F0502020204030204" pitchFamily="34" charset="0"/>
              </a:rPr>
              <a:t>Other changes, proposals, trends and cases </a:t>
            </a:r>
            <a:endParaRPr lang="en-AU" sz="2000" u="sng" dirty="0">
              <a:effectLst/>
              <a:latin typeface="Arial Black" panose="020B0A04020102020204" pitchFamily="34" charset="0"/>
              <a:ea typeface="Calibri" panose="020F0502020204030204" pitchFamily="34" charset="0"/>
            </a:endParaRPr>
          </a:p>
          <a:p>
            <a:pPr>
              <a:lnSpc>
                <a:spcPct val="107000"/>
              </a:lnSpc>
              <a:spcAft>
                <a:spcPts val="800"/>
              </a:spcAft>
            </a:pPr>
            <a:r>
              <a:rPr lang="en-GB" sz="2000" u="sng" dirty="0">
                <a:effectLst/>
                <a:latin typeface="Arial Black" panose="020B0A04020102020204" pitchFamily="34" charset="0"/>
                <a:ea typeface="Calibri" panose="020F0502020204030204" pitchFamily="34" charset="0"/>
              </a:rPr>
              <a:t>National Consumer Credit Protection Act 2009 (</a:t>
            </a:r>
            <a:r>
              <a:rPr lang="en-GB" sz="2000" u="sng" dirty="0" err="1">
                <a:effectLst/>
                <a:latin typeface="Arial Black" panose="020B0A04020102020204" pitchFamily="34" charset="0"/>
                <a:ea typeface="Calibri" panose="020F0502020204030204" pitchFamily="34" charset="0"/>
              </a:rPr>
              <a:t>Cth</a:t>
            </a:r>
            <a:r>
              <a:rPr lang="en-GB" sz="2000" u="sng" dirty="0">
                <a:effectLst/>
                <a:latin typeface="Arial Black" panose="020B0A04020102020204" pitchFamily="34" charset="0"/>
                <a:ea typeface="Calibri" panose="020F0502020204030204" pitchFamily="34" charset="0"/>
              </a:rPr>
              <a:t>)</a:t>
            </a:r>
            <a:endParaRPr lang="en-AU" sz="2000" u="sng" dirty="0">
              <a:effectLst/>
              <a:latin typeface="Arial Black" panose="020B0A04020102020204" pitchFamily="34" charset="0"/>
              <a:ea typeface="Calibri" panose="020F0502020204030204" pitchFamily="34" charset="0"/>
            </a:endParaRPr>
          </a:p>
          <a:p>
            <a:pPr>
              <a:lnSpc>
                <a:spcPct val="107000"/>
              </a:lnSpc>
              <a:spcAft>
                <a:spcPts val="800"/>
              </a:spcAft>
            </a:pPr>
            <a:r>
              <a:rPr lang="en-AU" sz="2000" u="sng" dirty="0">
                <a:effectLst/>
                <a:latin typeface="Arial Black" panose="020B0A04020102020204" pitchFamily="34" charset="0"/>
                <a:ea typeface="Calibri" panose="020F0502020204030204" pitchFamily="34" charset="0"/>
              </a:rPr>
              <a:t>Providers of “debt management services” to consumers must hold a credit licence.</a:t>
            </a:r>
          </a:p>
          <a:p>
            <a:pPr>
              <a:lnSpc>
                <a:spcPct val="107000"/>
              </a:lnSpc>
              <a:spcAft>
                <a:spcPts val="800"/>
              </a:spcAft>
            </a:pPr>
            <a:r>
              <a:rPr lang="en-AU" sz="2000" b="1" dirty="0">
                <a:solidFill>
                  <a:prstClr val="black"/>
                </a:solidFill>
                <a:latin typeface="Arial Black" panose="020B0A04020102020204" pitchFamily="34" charset="0"/>
              </a:rPr>
              <a:t>1. </a:t>
            </a:r>
            <a:r>
              <a:rPr lang="en-GB" sz="2000" b="1" dirty="0">
                <a:solidFill>
                  <a:prstClr val="black"/>
                </a:solidFill>
                <a:latin typeface="Arial Black" panose="020B0A04020102020204" pitchFamily="34" charset="0"/>
              </a:rPr>
              <a:t>A person provides a debt management service if the person:</a:t>
            </a:r>
          </a:p>
          <a:p>
            <a:pPr defTabSz="129982">
              <a:lnSpc>
                <a:spcPct val="150000"/>
              </a:lnSpc>
            </a:pPr>
            <a:r>
              <a:rPr lang="en-GB" sz="2000" b="1" dirty="0">
                <a:solidFill>
                  <a:prstClr val="black"/>
                </a:solidFill>
                <a:latin typeface="Arial Black" panose="020B0A04020102020204" pitchFamily="34" charset="0"/>
              </a:rPr>
              <a:t>(a)	provides debt management assistance to a consumer; or</a:t>
            </a:r>
          </a:p>
          <a:p>
            <a:pPr marL="457200" indent="-457200" defTabSz="129982">
              <a:lnSpc>
                <a:spcPct val="150000"/>
              </a:lnSpc>
              <a:buAutoNum type="alphaLcParenBoth" startAt="2"/>
            </a:pPr>
            <a:r>
              <a:rPr lang="en-GB" sz="2000" b="1" dirty="0">
                <a:solidFill>
                  <a:prstClr val="black"/>
                </a:solidFill>
                <a:latin typeface="Arial Black" panose="020B0A04020102020204" pitchFamily="34" charset="0"/>
              </a:rPr>
              <a:t>provides credit reporting assistance to a consumer (regulation 4A(2)).</a:t>
            </a:r>
          </a:p>
          <a:p>
            <a:pPr defTabSz="129982">
              <a:lnSpc>
                <a:spcPct val="150000"/>
              </a:lnSpc>
            </a:pPr>
            <a:r>
              <a:rPr lang="en-GB" sz="2000" b="1" dirty="0">
                <a:solidFill>
                  <a:prstClr val="black"/>
                </a:solidFill>
                <a:latin typeface="Arial Black" panose="020B0A04020102020204" pitchFamily="34" charset="0"/>
              </a:rPr>
              <a:t>2. </a:t>
            </a:r>
            <a:r>
              <a:rPr lang="en-GB" sz="2000" b="1" u="sng" dirty="0">
                <a:solidFill>
                  <a:prstClr val="black"/>
                </a:solidFill>
                <a:latin typeface="Arial Black" panose="020B0A04020102020204" pitchFamily="34" charset="0"/>
              </a:rPr>
              <a:t>Debt management assistance </a:t>
            </a:r>
            <a:r>
              <a:rPr lang="en-GB" sz="2000" b="1" dirty="0">
                <a:solidFill>
                  <a:prstClr val="black"/>
                </a:solidFill>
                <a:latin typeface="Arial Black" panose="020B0A04020102020204" pitchFamily="34" charset="0"/>
              </a:rPr>
              <a:t>and credit reporting assistance are extensively defined in regulations 4B and 4C of the Regulations, respectively.</a:t>
            </a:r>
          </a:p>
          <a:p>
            <a:pPr defTabSz="129982">
              <a:lnSpc>
                <a:spcPct val="150000"/>
              </a:lnSpc>
            </a:pPr>
            <a:r>
              <a:rPr lang="en-GB" sz="2000" b="1" dirty="0">
                <a:solidFill>
                  <a:prstClr val="black"/>
                </a:solidFill>
                <a:latin typeface="Arial Black" panose="020B0A04020102020204" pitchFamily="34" charset="0"/>
              </a:rPr>
              <a:t>3. A </a:t>
            </a:r>
            <a:r>
              <a:rPr lang="en-GB" sz="2000" b="1" u="sng" dirty="0">
                <a:solidFill>
                  <a:prstClr val="black"/>
                </a:solidFill>
                <a:latin typeface="Arial Black" panose="020B0A04020102020204" pitchFamily="34" charset="0"/>
              </a:rPr>
              <a:t>general exemption </a:t>
            </a:r>
            <a:r>
              <a:rPr lang="en-GB" sz="2000" b="1" dirty="0">
                <a:solidFill>
                  <a:prstClr val="black"/>
                </a:solidFill>
                <a:latin typeface="Arial Black" panose="020B0A04020102020204" pitchFamily="34" charset="0"/>
              </a:rPr>
              <a:t>where the person engages in a credit activity while performing functions, or exercising powers, </a:t>
            </a:r>
            <a:r>
              <a:rPr lang="en-GB" sz="2000" b="1" u="sng" dirty="0">
                <a:solidFill>
                  <a:prstClr val="black"/>
                </a:solidFill>
                <a:latin typeface="Arial Black" panose="020B0A04020102020204" pitchFamily="34" charset="0"/>
              </a:rPr>
              <a:t>as a registered liquidator </a:t>
            </a:r>
            <a:r>
              <a:rPr lang="en-GB" sz="2000" b="1" dirty="0">
                <a:solidFill>
                  <a:prstClr val="black"/>
                </a:solidFill>
                <a:latin typeface="Arial Black" panose="020B0A04020102020204" pitchFamily="34" charset="0"/>
              </a:rPr>
              <a:t>within the meaning of the Corporations Act 2001 in the ordinary course of activities as a registered liquidator that is </a:t>
            </a:r>
            <a:r>
              <a:rPr lang="en-GB" sz="2000" b="1" u="sng" dirty="0">
                <a:solidFill>
                  <a:prstClr val="black"/>
                </a:solidFill>
                <a:latin typeface="Arial Black" panose="020B0A04020102020204" pitchFamily="34" charset="0"/>
              </a:rPr>
              <a:t>reasonably regarded as a necessary part of those activities.</a:t>
            </a:r>
          </a:p>
        </p:txBody>
      </p:sp>
    </p:spTree>
    <p:extLst>
      <p:ext uri="{BB962C8B-B14F-4D97-AF65-F5344CB8AC3E}">
        <p14:creationId xmlns:p14="http://schemas.microsoft.com/office/powerpoint/2010/main" val="795064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569975"/>
            <a:ext cx="1008070" cy="1064542"/>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27038" y="110413"/>
            <a:ext cx="12191999" cy="665695"/>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Accountants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8E5905A-99D1-4C9F-BC5B-96B8A895E945}"/>
              </a:ext>
            </a:extLst>
          </p:cNvPr>
          <p:cNvSpPr txBox="1"/>
          <p:nvPr/>
        </p:nvSpPr>
        <p:spPr>
          <a:xfrm>
            <a:off x="1" y="712603"/>
            <a:ext cx="12164962" cy="4475071"/>
          </a:xfrm>
          <a:prstGeom prst="rect">
            <a:avLst/>
          </a:prstGeom>
          <a:noFill/>
        </p:spPr>
        <p:txBody>
          <a:bodyPr wrap="square">
            <a:spAutoFit/>
          </a:bodyPr>
          <a:lstStyle/>
          <a:p>
            <a:pPr>
              <a:lnSpc>
                <a:spcPct val="107000"/>
              </a:lnSpc>
              <a:spcBef>
                <a:spcPts val="1200"/>
              </a:spcBef>
            </a:pPr>
            <a:r>
              <a:rPr lang="en-AU" sz="2000" b="1" u="sng" kern="0" dirty="0">
                <a:effectLst/>
                <a:latin typeface="Arial Black" panose="020B0A04020102020204" pitchFamily="34" charset="0"/>
                <a:ea typeface="Times New Roman" panose="02020603050405020304" pitchFamily="18" charset="0"/>
                <a:cs typeface="Times New Roman" panose="02020603050405020304" pitchFamily="18" charset="0"/>
              </a:rPr>
              <a:t>1. Illegal phoenix activity</a:t>
            </a:r>
          </a:p>
          <a:p>
            <a:pPr defTabSz="129982">
              <a:lnSpc>
                <a:spcPct val="150000"/>
              </a:lnSpc>
            </a:pPr>
            <a:r>
              <a:rPr lang="en-AU" sz="1200" b="1" dirty="0">
                <a:solidFill>
                  <a:prstClr val="black"/>
                </a:solidFill>
                <a:latin typeface="Arial Black" panose="020B0A04020102020204" pitchFamily="34" charset="0"/>
              </a:rPr>
              <a:t>ASIC; </a:t>
            </a:r>
            <a:r>
              <a:rPr lang="en-GB" sz="1200" dirty="0">
                <a:latin typeface="Arial Black" panose="020B0A04020102020204" pitchFamily="34" charset="0"/>
                <a:hlinkClick r:id="rId3"/>
              </a:rPr>
              <a:t>Illegal phoenix activity | ASIC - Australian Securities and Investments Commission</a:t>
            </a:r>
            <a:endParaRPr lang="en-AU" sz="1200" b="1" dirty="0">
              <a:solidFill>
                <a:prstClr val="black"/>
              </a:solidFill>
              <a:latin typeface="Arial Black" panose="020B0A04020102020204" pitchFamily="34" charset="0"/>
            </a:endParaRPr>
          </a:p>
          <a:p>
            <a:pPr defTabSz="129982">
              <a:lnSpc>
                <a:spcPct val="150000"/>
              </a:lnSpc>
            </a:pPr>
            <a:r>
              <a:rPr lang="en-GB" sz="2800" b="1" u="sng" dirty="0">
                <a:solidFill>
                  <a:prstClr val="black"/>
                </a:solidFill>
                <a:latin typeface="Arial Black" panose="020B0A04020102020204" pitchFamily="34" charset="0"/>
              </a:rPr>
              <a:t>What is illegal phoenix activity?</a:t>
            </a:r>
          </a:p>
          <a:p>
            <a:pPr defTabSz="129982">
              <a:lnSpc>
                <a:spcPct val="150000"/>
              </a:lnSpc>
            </a:pPr>
            <a:r>
              <a:rPr lang="en-GB" sz="2800" b="1" dirty="0">
                <a:solidFill>
                  <a:prstClr val="black"/>
                </a:solidFill>
                <a:latin typeface="Arial Black" panose="020B0A04020102020204" pitchFamily="34" charset="0"/>
              </a:rPr>
              <a:t>This illegal practice usually happens when company directors transfer the assets of an existing company to a new company </a:t>
            </a:r>
            <a:r>
              <a:rPr lang="en-GB" sz="2800" b="1" u="sng" dirty="0">
                <a:solidFill>
                  <a:prstClr val="black"/>
                </a:solidFill>
                <a:latin typeface="Arial Black" panose="020B0A04020102020204" pitchFamily="34" charset="0"/>
              </a:rPr>
              <a:t>without paying true or market value</a:t>
            </a:r>
            <a:r>
              <a:rPr lang="en-GB" sz="2800" b="1" dirty="0">
                <a:solidFill>
                  <a:prstClr val="black"/>
                </a:solidFill>
                <a:latin typeface="Arial Black" panose="020B0A04020102020204" pitchFamily="34" charset="0"/>
              </a:rPr>
              <a:t>, leaving debts with the old company. Once the assets have been transferred, the old company is placed in liquidation. </a:t>
            </a:r>
          </a:p>
        </p:txBody>
      </p:sp>
      <p:pic>
        <p:nvPicPr>
          <p:cNvPr id="1030" name="Picture 6">
            <a:extLst>
              <a:ext uri="{FF2B5EF4-FFF2-40B4-BE49-F238E27FC236}">
                <a16:creationId xmlns:a16="http://schemas.microsoft.com/office/drawing/2014/main" id="{06CDFCA3-923B-42C3-9C52-ACD186D488E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38066" y="5664384"/>
            <a:ext cx="3343275" cy="962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18961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4067396"/>
          </a:xfrm>
          <a:prstGeom prst="rect">
            <a:avLst/>
          </a:prstGeom>
          <a:noFill/>
        </p:spPr>
        <p:txBody>
          <a:bodyPr wrap="square" rtlCol="0">
            <a:spAutoFit/>
          </a:bodyPr>
          <a:lstStyle/>
          <a:p>
            <a:pPr lvl="0"/>
            <a:r>
              <a:rPr lang="en-AU" sz="2000" b="1" u="sng" dirty="0">
                <a:latin typeface="Arial Black" panose="020B0A04020102020204" pitchFamily="34" charset="0"/>
                <a:ea typeface="Calibri" panose="020F0502020204030204" pitchFamily="34" charset="0"/>
              </a:rPr>
              <a:t>4. </a:t>
            </a:r>
            <a:r>
              <a:rPr lang="en-AU" sz="2000" b="1" u="sng" dirty="0">
                <a:effectLst/>
                <a:latin typeface="Arial Black" panose="020B0A04020102020204" pitchFamily="34" charset="0"/>
                <a:ea typeface="Calibri" panose="020F0502020204030204" pitchFamily="34" charset="0"/>
              </a:rPr>
              <a:t>Other changes, proposals, trends and cases </a:t>
            </a:r>
            <a:endParaRPr lang="en-AU" sz="2000" u="sng" dirty="0">
              <a:effectLst/>
              <a:latin typeface="Arial Black" panose="020B0A04020102020204" pitchFamily="34" charset="0"/>
              <a:ea typeface="Calibri" panose="020F0502020204030204" pitchFamily="34" charset="0"/>
            </a:endParaRPr>
          </a:p>
          <a:p>
            <a:pPr>
              <a:lnSpc>
                <a:spcPct val="107000"/>
              </a:lnSpc>
              <a:spcAft>
                <a:spcPts val="800"/>
              </a:spcAft>
            </a:pPr>
            <a:r>
              <a:rPr lang="en-GB" sz="2000" u="sng" dirty="0">
                <a:effectLst/>
                <a:latin typeface="Arial Black" panose="020B0A04020102020204" pitchFamily="34" charset="0"/>
                <a:ea typeface="Calibri" panose="020F0502020204030204" pitchFamily="34" charset="0"/>
              </a:rPr>
              <a:t>National Consumer Credit Protection Act 2009 (</a:t>
            </a:r>
            <a:r>
              <a:rPr lang="en-GB" sz="2000" u="sng" dirty="0" err="1">
                <a:effectLst/>
                <a:latin typeface="Arial Black" panose="020B0A04020102020204" pitchFamily="34" charset="0"/>
                <a:ea typeface="Calibri" panose="020F0502020204030204" pitchFamily="34" charset="0"/>
              </a:rPr>
              <a:t>Cth</a:t>
            </a:r>
            <a:r>
              <a:rPr lang="en-GB" sz="2000" u="sng" dirty="0">
                <a:effectLst/>
                <a:latin typeface="Arial Black" panose="020B0A04020102020204" pitchFamily="34" charset="0"/>
                <a:ea typeface="Calibri" panose="020F0502020204030204" pitchFamily="34" charset="0"/>
              </a:rPr>
              <a:t>)</a:t>
            </a:r>
            <a:endParaRPr lang="en-AU" sz="2000" u="sng" dirty="0">
              <a:effectLst/>
              <a:latin typeface="Arial Black" panose="020B0A04020102020204" pitchFamily="34" charset="0"/>
              <a:ea typeface="Calibri" panose="020F0502020204030204" pitchFamily="34" charset="0"/>
            </a:endParaRPr>
          </a:p>
          <a:p>
            <a:pPr>
              <a:lnSpc>
                <a:spcPct val="107000"/>
              </a:lnSpc>
              <a:spcAft>
                <a:spcPts val="800"/>
              </a:spcAft>
            </a:pPr>
            <a:r>
              <a:rPr lang="en-AU" sz="2000" dirty="0">
                <a:effectLst/>
                <a:latin typeface="Arial Black" panose="020B0A04020102020204" pitchFamily="34" charset="0"/>
                <a:ea typeface="Calibri" panose="020F0502020204030204" pitchFamily="34" charset="0"/>
              </a:rPr>
              <a:t>Providers of “debt management services” to consumers must hold a credit licence.</a:t>
            </a:r>
          </a:p>
          <a:p>
            <a:pPr>
              <a:lnSpc>
                <a:spcPct val="107000"/>
              </a:lnSpc>
              <a:spcAft>
                <a:spcPts val="800"/>
              </a:spcAft>
            </a:pPr>
            <a:endParaRPr lang="en-AU" sz="2000" dirty="0">
              <a:latin typeface="Arial Black" panose="020B0A04020102020204" pitchFamily="34" charset="0"/>
              <a:ea typeface="Calibri" panose="020F0502020204030204" pitchFamily="34" charset="0"/>
            </a:endParaRPr>
          </a:p>
          <a:p>
            <a:pPr>
              <a:lnSpc>
                <a:spcPct val="107000"/>
              </a:lnSpc>
              <a:spcAft>
                <a:spcPts val="800"/>
              </a:spcAft>
            </a:pPr>
            <a:r>
              <a:rPr lang="en-AU" sz="2000" u="sng" dirty="0">
                <a:effectLst/>
                <a:latin typeface="Arial Black" panose="020B0A04020102020204" pitchFamily="34" charset="0"/>
                <a:ea typeface="Calibri" panose="020F0502020204030204" pitchFamily="34" charset="0"/>
              </a:rPr>
              <a:t>Query;</a:t>
            </a:r>
          </a:p>
          <a:p>
            <a:pPr>
              <a:lnSpc>
                <a:spcPct val="107000"/>
              </a:lnSpc>
              <a:spcAft>
                <a:spcPts val="800"/>
              </a:spcAft>
            </a:pPr>
            <a:r>
              <a:rPr lang="en-AU" sz="2000" dirty="0">
                <a:latin typeface="Arial Black" panose="020B0A04020102020204" pitchFamily="34" charset="0"/>
                <a:ea typeface="Calibri" panose="020F0502020204030204" pitchFamily="34" charset="0"/>
              </a:rPr>
              <a:t>Pre-appointment advice</a:t>
            </a:r>
          </a:p>
          <a:p>
            <a:pPr>
              <a:lnSpc>
                <a:spcPct val="107000"/>
              </a:lnSpc>
              <a:spcAft>
                <a:spcPts val="800"/>
              </a:spcAft>
            </a:pPr>
            <a:r>
              <a:rPr lang="en-AU" sz="2000" dirty="0">
                <a:effectLst/>
                <a:latin typeface="Arial Black" panose="020B0A04020102020204" pitchFamily="34" charset="0"/>
                <a:ea typeface="Calibri" panose="020F0502020204030204" pitchFamily="34" charset="0"/>
              </a:rPr>
              <a:t>Services by </a:t>
            </a:r>
            <a:r>
              <a:rPr lang="en-AU" sz="2000" dirty="0">
                <a:latin typeface="Arial Black" panose="020B0A04020102020204" pitchFamily="34" charset="0"/>
                <a:ea typeface="Calibri" panose="020F0502020204030204" pitchFamily="34" charset="0"/>
              </a:rPr>
              <a:t>B</a:t>
            </a:r>
            <a:r>
              <a:rPr lang="en-AU" sz="2000" dirty="0">
                <a:effectLst/>
                <a:latin typeface="Arial Black" panose="020B0A04020102020204" pitchFamily="34" charset="0"/>
                <a:ea typeface="Calibri" panose="020F0502020204030204" pitchFamily="34" charset="0"/>
              </a:rPr>
              <a:t>usiness </a:t>
            </a:r>
            <a:r>
              <a:rPr lang="en-AU" sz="2000" dirty="0">
                <a:latin typeface="Arial Black" panose="020B0A04020102020204" pitchFamily="34" charset="0"/>
                <a:ea typeface="Calibri" panose="020F0502020204030204" pitchFamily="34" charset="0"/>
              </a:rPr>
              <a:t>D</a:t>
            </a:r>
            <a:r>
              <a:rPr lang="en-AU" sz="2000" dirty="0">
                <a:effectLst/>
                <a:latin typeface="Arial Black" panose="020B0A04020102020204" pitchFamily="34" charset="0"/>
                <a:ea typeface="Calibri" panose="020F0502020204030204" pitchFamily="34" charset="0"/>
              </a:rPr>
              <a:t>evelopment M</a:t>
            </a:r>
            <a:r>
              <a:rPr lang="en-AU" sz="2000" dirty="0">
                <a:latin typeface="Arial Black" panose="020B0A04020102020204" pitchFamily="34" charset="0"/>
                <a:ea typeface="Calibri" panose="020F0502020204030204" pitchFamily="34" charset="0"/>
              </a:rPr>
              <a:t>anagers (not registered Liquidators)</a:t>
            </a:r>
          </a:p>
          <a:p>
            <a:pPr>
              <a:lnSpc>
                <a:spcPct val="107000"/>
              </a:lnSpc>
              <a:spcAft>
                <a:spcPts val="800"/>
              </a:spcAft>
            </a:pPr>
            <a:r>
              <a:rPr lang="en-AU" sz="2000" dirty="0">
                <a:effectLst/>
                <a:latin typeface="Arial Black" panose="020B0A04020102020204" pitchFamily="34" charset="0"/>
                <a:ea typeface="Calibri" panose="020F0502020204030204" pitchFamily="34" charset="0"/>
              </a:rPr>
              <a:t>Pre-insolvency advisors</a:t>
            </a:r>
          </a:p>
          <a:p>
            <a:pPr>
              <a:lnSpc>
                <a:spcPct val="107000"/>
              </a:lnSpc>
              <a:spcAft>
                <a:spcPts val="800"/>
              </a:spcAft>
            </a:pPr>
            <a:r>
              <a:rPr lang="en-GB" sz="2000" dirty="0">
                <a:effectLst/>
                <a:latin typeface="Arial Black" panose="020B0A04020102020204" pitchFamily="34" charset="0"/>
                <a:ea typeface="Calibri" panose="020F0502020204030204" pitchFamily="34" charset="0"/>
              </a:rPr>
              <a:t>Broad exemptions also exist for the providing of credit assistance by a lawyer (refer regulation 24).</a:t>
            </a:r>
            <a:endParaRPr lang="en-AU" sz="2000" dirty="0">
              <a:effectLst/>
              <a:latin typeface="Arial Black" panose="020B0A04020102020204" pitchFamily="34" charset="0"/>
              <a:ea typeface="Calibri" panose="020F0502020204030204" pitchFamily="34" charset="0"/>
            </a:endParaRPr>
          </a:p>
        </p:txBody>
      </p:sp>
    </p:spTree>
    <p:extLst>
      <p:ext uri="{BB962C8B-B14F-4D97-AF65-F5344CB8AC3E}">
        <p14:creationId xmlns:p14="http://schemas.microsoft.com/office/powerpoint/2010/main" val="36392784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753242"/>
          </a:xfrm>
          <a:prstGeom prst="rect">
            <a:avLst/>
          </a:prstGeom>
          <a:noFill/>
        </p:spPr>
        <p:txBody>
          <a:bodyPr wrap="square" rtlCol="0">
            <a:spAutoFit/>
          </a:bodyPr>
          <a:lstStyle/>
          <a:p>
            <a:pPr lvl="0"/>
            <a:r>
              <a:rPr lang="en-AU" sz="2000" b="1" dirty="0">
                <a:latin typeface="Arial Black" panose="020B0A04020102020204" pitchFamily="34" charset="0"/>
                <a:ea typeface="Calibri" panose="020F0502020204030204" pitchFamily="34" charset="0"/>
              </a:rPr>
              <a:t>4. </a:t>
            </a:r>
            <a:r>
              <a:rPr lang="en-AU" sz="2000" b="1" dirty="0">
                <a:effectLst/>
                <a:latin typeface="Arial Black" panose="020B0A04020102020204" pitchFamily="34" charset="0"/>
                <a:ea typeface="Calibri" panose="020F0502020204030204" pitchFamily="34" charset="0"/>
              </a:rPr>
              <a:t>Other changes, proposals, trends and cases </a:t>
            </a:r>
            <a:endParaRPr lang="en-AU" sz="2000" dirty="0">
              <a:effectLst/>
              <a:latin typeface="Arial Black" panose="020B0A04020102020204" pitchFamily="34" charset="0"/>
              <a:ea typeface="Calibri" panose="020F0502020204030204" pitchFamily="34" charset="0"/>
            </a:endParaRPr>
          </a:p>
          <a:p>
            <a:pPr>
              <a:lnSpc>
                <a:spcPct val="107000"/>
              </a:lnSpc>
              <a:spcAft>
                <a:spcPts val="800"/>
              </a:spcAft>
            </a:pPr>
            <a:r>
              <a:rPr lang="en-AU" sz="2000" b="1" dirty="0">
                <a:effectLst/>
                <a:latin typeface="Arial Black" panose="020B0A04020102020204" pitchFamily="34" charset="0"/>
                <a:ea typeface="Calibri" panose="020F0502020204030204" pitchFamily="34" charset="0"/>
                <a:cs typeface="Times New Roman" panose="02020603050405020304" pitchFamily="18" charset="0"/>
              </a:rPr>
              <a:t> </a:t>
            </a:r>
            <a:endParaRPr lang="en-AU" sz="2000" b="1"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dirty="0">
                <a:effectLst/>
                <a:latin typeface="Arial Black" panose="020B0A04020102020204" pitchFamily="34" charset="0"/>
                <a:ea typeface="Calibri" panose="020F0502020204030204" pitchFamily="34" charset="0"/>
              </a:rPr>
              <a:t>Bankruptcy Regulations 2021</a:t>
            </a:r>
          </a:p>
          <a:p>
            <a:pPr>
              <a:spcBef>
                <a:spcPts val="1400"/>
              </a:spcBef>
            </a:pPr>
            <a:r>
              <a:rPr lang="en-AU" sz="1800" b="1" dirty="0">
                <a:solidFill>
                  <a:srgbClr val="000000"/>
                </a:solidFill>
                <a:effectLst/>
                <a:latin typeface="Times New Roman" panose="02020603050405020304" pitchFamily="18" charset="0"/>
                <a:ea typeface="Times New Roman" panose="02020603050405020304" pitchFamily="18" charset="0"/>
              </a:rPr>
              <a:t>16.01  Service of documents</a:t>
            </a:r>
            <a:endParaRPr lang="en-AU" sz="1800" dirty="0">
              <a:effectLst/>
              <a:latin typeface="Times New Roman" panose="02020603050405020304" pitchFamily="18" charset="0"/>
              <a:ea typeface="Times New Roman" panose="02020603050405020304" pitchFamily="18" charset="0"/>
            </a:endParaRPr>
          </a:p>
          <a:p>
            <a:pPr>
              <a:spcBef>
                <a:spcPts val="900"/>
              </a:spcBef>
            </a:pPr>
            <a:r>
              <a:rPr lang="en-AU" sz="1800" dirty="0">
                <a:solidFill>
                  <a:srgbClr val="000000"/>
                </a:solidFill>
                <a:effectLst/>
                <a:latin typeface="Times New Roman" panose="02020603050405020304" pitchFamily="18" charset="0"/>
                <a:ea typeface="Times New Roman" panose="02020603050405020304" pitchFamily="18" charset="0"/>
              </a:rPr>
              <a:t>             (1)  Unless the contrary intention appears, where a document is required or permitted by the Act or these Regulations to be given or sent to, or served on, a person (other than a person mentioned in regulation 16.02), the document may be:</a:t>
            </a:r>
            <a:endParaRPr lang="en-AU" sz="1800" dirty="0">
              <a:effectLst/>
              <a:latin typeface="Times New Roman" panose="02020603050405020304" pitchFamily="18" charset="0"/>
              <a:ea typeface="Times New Roman" panose="02020603050405020304" pitchFamily="18" charset="0"/>
            </a:endParaRPr>
          </a:p>
          <a:p>
            <a:pPr marL="1043940" indent="-1043940">
              <a:spcBef>
                <a:spcPts val="200"/>
              </a:spcBef>
            </a:pPr>
            <a:r>
              <a:rPr lang="en-AU" sz="1800" dirty="0">
                <a:solidFill>
                  <a:srgbClr val="000000"/>
                </a:solidFill>
                <a:effectLst/>
                <a:latin typeface="Times New Roman" panose="02020603050405020304" pitchFamily="18" charset="0"/>
                <a:ea typeface="Times New Roman" panose="02020603050405020304" pitchFamily="18" charset="0"/>
              </a:rPr>
              <a:t>                     (a)  sent </a:t>
            </a:r>
            <a:r>
              <a:rPr lang="en-AU" sz="1800" strike="sngStrike" dirty="0">
                <a:solidFill>
                  <a:srgbClr val="000000"/>
                </a:solidFill>
                <a:effectLst/>
                <a:latin typeface="Times New Roman" panose="02020603050405020304" pitchFamily="18" charset="0"/>
                <a:ea typeface="Times New Roman" panose="02020603050405020304" pitchFamily="18" charset="0"/>
              </a:rPr>
              <a:t>by post, or</a:t>
            </a:r>
            <a:r>
              <a:rPr lang="en-AU" sz="1800" dirty="0">
                <a:solidFill>
                  <a:srgbClr val="000000"/>
                </a:solidFill>
                <a:effectLst/>
                <a:latin typeface="Times New Roman" panose="02020603050405020304" pitchFamily="18" charset="0"/>
                <a:ea typeface="Times New Roman" panose="02020603050405020304" pitchFamily="18" charset="0"/>
              </a:rPr>
              <a:t> by a courier service, to the person at his or her last‑known address; or</a:t>
            </a:r>
            <a:endParaRPr lang="en-AU" sz="1800" dirty="0">
              <a:effectLst/>
              <a:latin typeface="Times New Roman" panose="02020603050405020304" pitchFamily="18" charset="0"/>
              <a:ea typeface="Times New Roman" panose="02020603050405020304" pitchFamily="18" charset="0"/>
            </a:endParaRPr>
          </a:p>
          <a:p>
            <a:pPr marL="1043940" indent="-1043940">
              <a:spcBef>
                <a:spcPts val="200"/>
              </a:spcBef>
            </a:pPr>
            <a:r>
              <a:rPr lang="en-AU" sz="1800" dirty="0">
                <a:solidFill>
                  <a:srgbClr val="000000"/>
                </a:solidFill>
                <a:effectLst/>
                <a:latin typeface="Times New Roman" panose="02020603050405020304" pitchFamily="18" charset="0"/>
                <a:ea typeface="Times New Roman" panose="02020603050405020304" pitchFamily="18" charset="0"/>
              </a:rPr>
              <a:t>                     (b)  left, in an envelope or similar packaging marked with the person’s name and any relevant document exchange number, at a document exchange where the person maintains a document exchange facility; or</a:t>
            </a:r>
            <a:endParaRPr lang="en-AU" sz="1800" dirty="0">
              <a:effectLst/>
              <a:latin typeface="Times New Roman" panose="02020603050405020304" pitchFamily="18" charset="0"/>
              <a:ea typeface="Times New Roman" panose="02020603050405020304" pitchFamily="18" charset="0"/>
            </a:endParaRPr>
          </a:p>
          <a:p>
            <a:pPr marL="1043940" indent="-1043940">
              <a:spcBef>
                <a:spcPts val="200"/>
              </a:spcBef>
            </a:pPr>
            <a:r>
              <a:rPr lang="en-AU" sz="1800" dirty="0">
                <a:solidFill>
                  <a:srgbClr val="000000"/>
                </a:solidFill>
                <a:effectLst/>
                <a:latin typeface="Times New Roman" panose="02020603050405020304" pitchFamily="18" charset="0"/>
                <a:ea typeface="Times New Roman" panose="02020603050405020304" pitchFamily="18" charset="0"/>
              </a:rPr>
              <a:t>                     (c)  </a:t>
            </a:r>
            <a:r>
              <a:rPr lang="en-AU" sz="1800" strike="sngStrike" dirty="0">
                <a:solidFill>
                  <a:srgbClr val="000000"/>
                </a:solidFill>
                <a:effectLst/>
                <a:latin typeface="Times New Roman" panose="02020603050405020304" pitchFamily="18" charset="0"/>
                <a:ea typeface="Times New Roman" panose="02020603050405020304" pitchFamily="18" charset="0"/>
              </a:rPr>
              <a:t>left, in an envelope or similar packaging marked with the person’s name, at the last‑known address of the person; or</a:t>
            </a:r>
            <a:endParaRPr lang="en-AU" sz="1800" dirty="0">
              <a:effectLst/>
              <a:latin typeface="Times New Roman" panose="02020603050405020304" pitchFamily="18" charset="0"/>
              <a:ea typeface="Times New Roman" panose="02020603050405020304" pitchFamily="18" charset="0"/>
            </a:endParaRPr>
          </a:p>
          <a:p>
            <a:pPr marL="1043940" indent="-1043940">
              <a:spcBef>
                <a:spcPts val="200"/>
              </a:spcBef>
            </a:pPr>
            <a:r>
              <a:rPr lang="en-AU" sz="1800" strike="sngStrike" dirty="0">
                <a:solidFill>
                  <a:srgbClr val="000000"/>
                </a:solidFill>
                <a:effectLst/>
                <a:latin typeface="Times New Roman" panose="02020603050405020304" pitchFamily="18" charset="0"/>
                <a:ea typeface="Times New Roman" panose="02020603050405020304" pitchFamily="18" charset="0"/>
              </a:rPr>
              <a:t>                     (d)  personally delivered to the person; or</a:t>
            </a:r>
            <a:endParaRPr lang="en-AU" sz="1800" dirty="0">
              <a:effectLst/>
              <a:latin typeface="Times New Roman" panose="02020603050405020304" pitchFamily="18" charset="0"/>
              <a:ea typeface="Times New Roman" panose="02020603050405020304" pitchFamily="18" charset="0"/>
            </a:endParaRPr>
          </a:p>
          <a:p>
            <a:pPr marL="1043940" indent="-1043940">
              <a:spcBef>
                <a:spcPts val="200"/>
              </a:spcBef>
            </a:pPr>
            <a:r>
              <a:rPr lang="en-AU" sz="1800" strike="sngStrike" dirty="0">
                <a:solidFill>
                  <a:srgbClr val="000000"/>
                </a:solidFill>
                <a:effectLst/>
                <a:latin typeface="Times New Roman" panose="02020603050405020304" pitchFamily="18" charset="0"/>
                <a:ea typeface="Times New Roman" panose="02020603050405020304" pitchFamily="18" charset="0"/>
              </a:rPr>
              <a:t>                     (e)  sent by facsimile transmission or another mode of electronic transmission:</a:t>
            </a:r>
            <a:endParaRPr lang="en-AU" sz="1800" dirty="0">
              <a:effectLst/>
              <a:latin typeface="Times New Roman" panose="02020603050405020304" pitchFamily="18" charset="0"/>
              <a:ea typeface="Times New Roman" panose="02020603050405020304" pitchFamily="18" charset="0"/>
            </a:endParaRPr>
          </a:p>
          <a:p>
            <a:pPr marL="1332230" indent="-1332230">
              <a:spcBef>
                <a:spcPts val="200"/>
              </a:spcBef>
            </a:pPr>
            <a:r>
              <a:rPr lang="en-AU" sz="1800" strike="sngStrike" dirty="0">
                <a:solidFill>
                  <a:srgbClr val="000000"/>
                </a:solidFill>
                <a:effectLst/>
                <a:latin typeface="Times New Roman" panose="02020603050405020304" pitchFamily="18" charset="0"/>
                <a:ea typeface="Times New Roman" panose="02020603050405020304" pitchFamily="18" charset="0"/>
              </a:rPr>
              <a:t>                              (</a:t>
            </a:r>
            <a:r>
              <a:rPr lang="en-AU" sz="1800" strike="sngStrike" dirty="0" err="1">
                <a:solidFill>
                  <a:srgbClr val="000000"/>
                </a:solidFill>
                <a:effectLst/>
                <a:latin typeface="Times New Roman" panose="02020603050405020304" pitchFamily="18" charset="0"/>
                <a:ea typeface="Times New Roman" panose="02020603050405020304" pitchFamily="18" charset="0"/>
              </a:rPr>
              <a:t>i</a:t>
            </a:r>
            <a:r>
              <a:rPr lang="en-AU" sz="1800" strike="sngStrike" dirty="0">
                <a:solidFill>
                  <a:srgbClr val="000000"/>
                </a:solidFill>
                <a:effectLst/>
                <a:latin typeface="Times New Roman" panose="02020603050405020304" pitchFamily="18" charset="0"/>
                <a:ea typeface="Times New Roman" panose="02020603050405020304" pitchFamily="18" charset="0"/>
              </a:rPr>
              <a:t>)  to a facility maintained by the person for receipt of electronically transmitted documents; or</a:t>
            </a:r>
            <a:endParaRPr lang="en-AU" sz="1800" dirty="0">
              <a:effectLst/>
              <a:latin typeface="Times New Roman" panose="02020603050405020304" pitchFamily="18" charset="0"/>
              <a:ea typeface="Times New Roman" panose="02020603050405020304" pitchFamily="18" charset="0"/>
            </a:endParaRPr>
          </a:p>
          <a:p>
            <a:pPr marL="1332230" indent="-1332230">
              <a:spcBef>
                <a:spcPts val="200"/>
              </a:spcBef>
            </a:pPr>
            <a:r>
              <a:rPr lang="en-AU" sz="1800" strike="sngStrike" dirty="0">
                <a:solidFill>
                  <a:srgbClr val="000000"/>
                </a:solidFill>
                <a:effectLst/>
                <a:latin typeface="Times New Roman" panose="02020603050405020304" pitchFamily="18" charset="0"/>
                <a:ea typeface="Times New Roman" panose="02020603050405020304" pitchFamily="18" charset="0"/>
              </a:rPr>
              <a:t>                             (ii)  in such a manner (for example, by electronic mail) that the document should, in the ordinary course of events, be received by the person.</a:t>
            </a:r>
            <a:endParaRPr lang="en-AU" sz="1800" dirty="0">
              <a:effectLst/>
              <a:latin typeface="Times New Roman" panose="02020603050405020304" pitchFamily="18" charset="0"/>
              <a:ea typeface="Times New Roman" panose="02020603050405020304" pitchFamily="18" charset="0"/>
            </a:endParaRPr>
          </a:p>
          <a:p>
            <a:pPr defTabSz="129982">
              <a:lnSpc>
                <a:spcPct val="150000"/>
              </a:lnSpc>
            </a:pPr>
            <a:r>
              <a:rPr lang="en-GB" sz="2000" b="1" u="sng" dirty="0">
                <a:solidFill>
                  <a:prstClr val="black"/>
                </a:solidFill>
                <a:latin typeface="Arial Black" panose="020B0A04020102020204" pitchFamily="34" charset="0"/>
              </a:rPr>
              <a:t>Now Reg 102</a:t>
            </a:r>
          </a:p>
        </p:txBody>
      </p:sp>
    </p:spTree>
    <p:extLst>
      <p:ext uri="{BB962C8B-B14F-4D97-AF65-F5344CB8AC3E}">
        <p14:creationId xmlns:p14="http://schemas.microsoft.com/office/powerpoint/2010/main" val="18458690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4623445"/>
          </a:xfrm>
          <a:prstGeom prst="rect">
            <a:avLst/>
          </a:prstGeom>
          <a:noFill/>
        </p:spPr>
        <p:txBody>
          <a:bodyPr wrap="square" rtlCol="0">
            <a:spAutoFit/>
          </a:bodyPr>
          <a:lstStyle/>
          <a:p>
            <a:pPr lvl="0"/>
            <a:r>
              <a:rPr lang="en-AU" sz="2000" b="1" dirty="0">
                <a:latin typeface="Arial Black" panose="020B0A04020102020204" pitchFamily="34" charset="0"/>
                <a:ea typeface="Calibri" panose="020F0502020204030204" pitchFamily="34" charset="0"/>
              </a:rPr>
              <a:t>4. </a:t>
            </a:r>
            <a:r>
              <a:rPr lang="en-AU" sz="2000" b="1" dirty="0">
                <a:effectLst/>
                <a:latin typeface="Arial Black" panose="020B0A04020102020204" pitchFamily="34" charset="0"/>
                <a:ea typeface="Calibri" panose="020F0502020204030204" pitchFamily="34" charset="0"/>
              </a:rPr>
              <a:t>Other changes, proposals, trends and cases </a:t>
            </a:r>
            <a:endParaRPr lang="en-AU" sz="2000" dirty="0">
              <a:effectLst/>
              <a:latin typeface="Arial Black" panose="020B0A04020102020204" pitchFamily="34" charset="0"/>
              <a:ea typeface="Calibri" panose="020F0502020204030204" pitchFamily="34" charset="0"/>
            </a:endParaRPr>
          </a:p>
          <a:p>
            <a:pPr>
              <a:lnSpc>
                <a:spcPct val="107000"/>
              </a:lnSpc>
              <a:spcAft>
                <a:spcPts val="800"/>
              </a:spcAft>
            </a:pPr>
            <a:r>
              <a:rPr lang="en-AU" sz="2000" b="1" dirty="0">
                <a:effectLst/>
                <a:latin typeface="Arial Black" panose="020B0A0402010202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2000" b="1" dirty="0">
                <a:latin typeface="Arial Black" panose="020B0A04020102020204" pitchFamily="34" charset="0"/>
                <a:ea typeface="Calibri" panose="020F0502020204030204" pitchFamily="34" charset="0"/>
                <a:cs typeface="Times New Roman" panose="02020603050405020304" pitchFamily="18" charset="0"/>
              </a:rPr>
              <a:t>ACTS INTERPRETATION ACT 1901 - SECT 28A</a:t>
            </a:r>
          </a:p>
          <a:p>
            <a:pPr>
              <a:lnSpc>
                <a:spcPct val="107000"/>
              </a:lnSpc>
              <a:spcAft>
                <a:spcPts val="800"/>
              </a:spcAft>
            </a:pPr>
            <a:r>
              <a:rPr lang="en-GB" sz="2000" b="1" dirty="0">
                <a:latin typeface="Arial Black" panose="020B0A04020102020204" pitchFamily="34" charset="0"/>
                <a:ea typeface="Calibri" panose="020F0502020204030204" pitchFamily="34" charset="0"/>
                <a:cs typeface="Times New Roman" panose="02020603050405020304" pitchFamily="18" charset="0"/>
              </a:rPr>
              <a:t>Service of documents</a:t>
            </a:r>
          </a:p>
          <a:p>
            <a:pPr>
              <a:lnSpc>
                <a:spcPct val="107000"/>
              </a:lnSpc>
              <a:spcAft>
                <a:spcPts val="800"/>
              </a:spcAft>
            </a:pPr>
            <a:r>
              <a:rPr lang="en-GB" sz="2000" b="1" dirty="0">
                <a:latin typeface="Arial Black" panose="020B0A04020102020204" pitchFamily="34" charset="0"/>
                <a:ea typeface="Calibri" panose="020F0502020204030204" pitchFamily="34" charset="0"/>
                <a:cs typeface="Times New Roman" panose="02020603050405020304" pitchFamily="18" charset="0"/>
              </a:rPr>
              <a:t>             (1)  For the purposes of any Act that requires or permits a document to be served on a person, whether the expression "serve", "give" or "send" or any other expression is used, then the document may be served:</a:t>
            </a:r>
          </a:p>
          <a:p>
            <a:pPr>
              <a:lnSpc>
                <a:spcPct val="107000"/>
              </a:lnSpc>
              <a:spcAft>
                <a:spcPts val="800"/>
              </a:spcAft>
            </a:pPr>
            <a:r>
              <a:rPr lang="en-GB" sz="2000" b="1" dirty="0">
                <a:latin typeface="Arial Black" panose="020B0A04020102020204" pitchFamily="34" charset="0"/>
                <a:ea typeface="Calibri" panose="020F0502020204030204" pitchFamily="34" charset="0"/>
                <a:cs typeface="Times New Roman" panose="02020603050405020304" pitchFamily="18" charset="0"/>
              </a:rPr>
              <a:t>                     (a)  on a natural person:</a:t>
            </a:r>
          </a:p>
          <a:p>
            <a:pPr>
              <a:lnSpc>
                <a:spcPct val="107000"/>
              </a:lnSpc>
              <a:spcAft>
                <a:spcPts val="800"/>
              </a:spcAft>
            </a:pPr>
            <a:r>
              <a:rPr lang="en-GB" sz="2000" b="1" dirty="0">
                <a:latin typeface="Arial Black" panose="020B0A04020102020204" pitchFamily="34" charset="0"/>
                <a:ea typeface="Calibri" panose="020F0502020204030204" pitchFamily="34" charset="0"/>
                <a:cs typeface="Times New Roman" panose="02020603050405020304" pitchFamily="18" charset="0"/>
              </a:rPr>
              <a:t>                              (</a:t>
            </a:r>
            <a:r>
              <a:rPr lang="en-GB" sz="2000" b="1" dirty="0" err="1">
                <a:latin typeface="Arial Black" panose="020B0A04020102020204" pitchFamily="34" charset="0"/>
                <a:ea typeface="Calibri" panose="020F0502020204030204" pitchFamily="34" charset="0"/>
                <a:cs typeface="Times New Roman" panose="02020603050405020304" pitchFamily="18" charset="0"/>
              </a:rPr>
              <a:t>i</a:t>
            </a:r>
            <a:r>
              <a:rPr lang="en-GB" sz="2000" b="1" dirty="0">
                <a:latin typeface="Arial Black" panose="020B0A04020102020204" pitchFamily="34" charset="0"/>
                <a:ea typeface="Calibri" panose="020F0502020204030204" pitchFamily="34" charset="0"/>
                <a:cs typeface="Times New Roman" panose="02020603050405020304" pitchFamily="18" charset="0"/>
              </a:rPr>
              <a:t>)  by delivering it to the person personally; or</a:t>
            </a:r>
          </a:p>
          <a:p>
            <a:pPr>
              <a:lnSpc>
                <a:spcPct val="107000"/>
              </a:lnSpc>
              <a:spcAft>
                <a:spcPts val="800"/>
              </a:spcAft>
            </a:pPr>
            <a:r>
              <a:rPr lang="en-GB" sz="2000" b="1" dirty="0">
                <a:latin typeface="Arial Black" panose="020B0A04020102020204" pitchFamily="34" charset="0"/>
                <a:ea typeface="Calibri" panose="020F0502020204030204" pitchFamily="34" charset="0"/>
                <a:cs typeface="Times New Roman" panose="02020603050405020304" pitchFamily="18" charset="0"/>
              </a:rPr>
              <a:t>                             (ii)  by leaving it at, or by sending it by pre-paid post to, the address of the place of residence or business of the person last known to the person serving the document</a:t>
            </a:r>
          </a:p>
        </p:txBody>
      </p:sp>
    </p:spTree>
    <p:extLst>
      <p:ext uri="{BB962C8B-B14F-4D97-AF65-F5344CB8AC3E}">
        <p14:creationId xmlns:p14="http://schemas.microsoft.com/office/powerpoint/2010/main" val="34191685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3797899"/>
          </a:xfrm>
          <a:prstGeom prst="rect">
            <a:avLst/>
          </a:prstGeom>
          <a:noFill/>
        </p:spPr>
        <p:txBody>
          <a:bodyPr wrap="square" rtlCol="0">
            <a:spAutoFit/>
          </a:bodyPr>
          <a:lstStyle/>
          <a:p>
            <a:pPr lvl="0"/>
            <a:r>
              <a:rPr lang="en-AU" sz="2000" b="1" dirty="0">
                <a:latin typeface="Arial Black" panose="020B0A04020102020204" pitchFamily="34" charset="0"/>
                <a:ea typeface="Calibri" panose="020F0502020204030204" pitchFamily="34" charset="0"/>
              </a:rPr>
              <a:t>4. </a:t>
            </a:r>
            <a:r>
              <a:rPr lang="en-AU" sz="2000" b="1" dirty="0">
                <a:effectLst/>
                <a:latin typeface="Arial Black" panose="020B0A04020102020204" pitchFamily="34" charset="0"/>
                <a:ea typeface="Calibri" panose="020F0502020204030204" pitchFamily="34" charset="0"/>
              </a:rPr>
              <a:t>Other changes, proposals, trends and cases </a:t>
            </a:r>
            <a:endParaRPr lang="en-AU" sz="2000" dirty="0">
              <a:effectLst/>
              <a:latin typeface="Arial Black" panose="020B0A04020102020204" pitchFamily="34" charset="0"/>
              <a:ea typeface="Calibri" panose="020F0502020204030204" pitchFamily="34" charset="0"/>
            </a:endParaRPr>
          </a:p>
          <a:p>
            <a:pPr>
              <a:lnSpc>
                <a:spcPct val="107000"/>
              </a:lnSpc>
              <a:spcAft>
                <a:spcPts val="800"/>
              </a:spcAft>
            </a:pPr>
            <a:r>
              <a:rPr lang="en-AU" sz="2000" b="1" dirty="0">
                <a:effectLst/>
                <a:latin typeface="Arial Black" panose="020B0A04020102020204" pitchFamily="34" charset="0"/>
                <a:ea typeface="Calibri" panose="020F0502020204030204" pitchFamily="34" charset="0"/>
                <a:cs typeface="Times New Roman" panose="02020603050405020304" pitchFamily="18" charset="0"/>
              </a:rPr>
              <a:t> </a:t>
            </a:r>
            <a:endParaRPr lang="en-AU" sz="2000" b="1" dirty="0">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AU" sz="2000" dirty="0">
                <a:effectLst/>
                <a:latin typeface="Arial Black" panose="020B0A04020102020204" pitchFamily="34" charset="0"/>
                <a:ea typeface="Calibri" panose="020F0502020204030204" pitchFamily="34" charset="0"/>
              </a:rPr>
              <a:t>Bankruptcy Regulations 2021</a:t>
            </a:r>
          </a:p>
          <a:p>
            <a:pPr>
              <a:lnSpc>
                <a:spcPct val="107000"/>
              </a:lnSpc>
              <a:spcAft>
                <a:spcPts val="800"/>
              </a:spcAft>
            </a:pPr>
            <a:r>
              <a:rPr lang="en-GB" sz="2000" dirty="0">
                <a:solidFill>
                  <a:srgbClr val="353535"/>
                </a:solidFill>
                <a:effectLst/>
                <a:latin typeface="Arial Black" panose="020B0A04020102020204" pitchFamily="34" charset="0"/>
                <a:ea typeface="Calibri" panose="020F0502020204030204" pitchFamily="34" charset="0"/>
                <a:cs typeface="Times New Roman" panose="02020603050405020304" pitchFamily="18" charset="0"/>
              </a:rPr>
              <a:t>31  </a:t>
            </a:r>
            <a:r>
              <a:rPr lang="en-GB" sz="2000" u="sng" dirty="0">
                <a:solidFill>
                  <a:srgbClr val="353535"/>
                </a:solidFill>
                <a:effectLst/>
                <a:latin typeface="Arial Black" panose="020B0A04020102020204" pitchFamily="34" charset="0"/>
                <a:ea typeface="Calibri" panose="020F0502020204030204" pitchFamily="34" charset="0"/>
                <a:cs typeface="Times New Roman" panose="02020603050405020304" pitchFamily="18" charset="0"/>
              </a:rPr>
              <a:t>Transfers exempt from being void </a:t>
            </a:r>
            <a:r>
              <a:rPr lang="en-GB" sz="2000" dirty="0">
                <a:solidFill>
                  <a:srgbClr val="353535"/>
                </a:solidFill>
                <a:effectLst/>
                <a:latin typeface="Arial Black" panose="020B0A04020102020204" pitchFamily="34" charset="0"/>
                <a:ea typeface="Calibri" panose="020F0502020204030204" pitchFamily="34" charset="0"/>
                <a:cs typeface="Times New Roman" panose="02020603050405020304" pitchFamily="18" charset="0"/>
              </a:rPr>
              <a:t>against trustee</a:t>
            </a:r>
          </a:p>
          <a:p>
            <a:pPr>
              <a:lnSpc>
                <a:spcPct val="107000"/>
              </a:lnSpc>
              <a:spcAft>
                <a:spcPts val="800"/>
              </a:spcAft>
            </a:pPr>
            <a:r>
              <a:rPr lang="en-GB" sz="2000" dirty="0">
                <a:solidFill>
                  <a:srgbClr val="353535"/>
                </a:solidFill>
                <a:effectLst/>
                <a:latin typeface="Arial Black" panose="020B0A04020102020204" pitchFamily="34" charset="0"/>
                <a:ea typeface="Calibri" panose="020F0502020204030204" pitchFamily="34" charset="0"/>
                <a:cs typeface="Times New Roman" panose="02020603050405020304" pitchFamily="18" charset="0"/>
              </a:rPr>
              <a:t>For the purposes of paragraph 120(2)(d) of the Act, a transfer is of a kind to which subsection 120(1) of the Act does not apply if </a:t>
            </a:r>
            <a:r>
              <a:rPr lang="en-GB" sz="2000" u="sng" dirty="0">
                <a:solidFill>
                  <a:srgbClr val="353535"/>
                </a:solidFill>
                <a:effectLst/>
                <a:latin typeface="Arial Black" panose="020B0A04020102020204" pitchFamily="34" charset="0"/>
                <a:ea typeface="Calibri" panose="020F0502020204030204" pitchFamily="34" charset="0"/>
                <a:cs typeface="Times New Roman" panose="02020603050405020304" pitchFamily="18" charset="0"/>
              </a:rPr>
              <a:t>the costs of recovering the transferred property would, in the opinion of the trustee in the transferor’s bankruptcy, be likely to exceed the value of the property to the transferor’s creditors</a:t>
            </a:r>
            <a:r>
              <a:rPr lang="en-GB" sz="1800" dirty="0">
                <a:solidFill>
                  <a:srgbClr val="353535"/>
                </a:solidFill>
                <a:effectLst/>
                <a:latin typeface="Arial" panose="020B0604020202020204" pitchFamily="34" charset="0"/>
                <a:ea typeface="Calibri" panose="020F0502020204030204" pitchFamily="34" charset="0"/>
                <a:cs typeface="Times New Roman" panose="02020603050405020304" pitchFamily="18" charset="0"/>
              </a:rPr>
              <a:t>.</a:t>
            </a:r>
          </a:p>
          <a:p>
            <a:pPr>
              <a:lnSpc>
                <a:spcPct val="107000"/>
              </a:lnSpc>
              <a:spcAft>
                <a:spcPts val="800"/>
              </a:spcAft>
            </a:pPr>
            <a:endParaRPr lang="en-GB" dirty="0">
              <a:solidFill>
                <a:srgbClr val="353535"/>
              </a:solidFill>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476115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842946"/>
          </a:xfrm>
          <a:prstGeom prst="rect">
            <a:avLst/>
          </a:prstGeom>
          <a:noFill/>
        </p:spPr>
        <p:txBody>
          <a:bodyPr wrap="square" rtlCol="0">
            <a:spAutoFit/>
          </a:bodyPr>
          <a:lstStyle/>
          <a:p>
            <a:pPr lvl="0"/>
            <a:r>
              <a:rPr lang="en-AU" sz="2000" b="1" dirty="0">
                <a:latin typeface="Arial Black" panose="020B0A04020102020204" pitchFamily="34" charset="0"/>
                <a:ea typeface="Calibri" panose="020F0502020204030204" pitchFamily="34" charset="0"/>
              </a:rPr>
              <a:t>4. </a:t>
            </a:r>
            <a:r>
              <a:rPr lang="en-AU" sz="2000" b="1" dirty="0">
                <a:effectLst/>
                <a:latin typeface="Arial Black" panose="020B0A04020102020204" pitchFamily="34" charset="0"/>
                <a:ea typeface="Calibri" panose="020F0502020204030204" pitchFamily="34" charset="0"/>
              </a:rPr>
              <a:t>Other changes, proposals, trends and cases </a:t>
            </a:r>
            <a:endParaRPr lang="en-AU" sz="2000" dirty="0">
              <a:effectLst/>
              <a:latin typeface="Arial Black" panose="020B0A04020102020204" pitchFamily="34" charset="0"/>
              <a:ea typeface="Calibri" panose="020F0502020204030204" pitchFamily="34" charset="0"/>
            </a:endParaRPr>
          </a:p>
          <a:p>
            <a:pPr>
              <a:lnSpc>
                <a:spcPct val="107000"/>
              </a:lnSpc>
              <a:spcAft>
                <a:spcPts val="800"/>
              </a:spcAft>
            </a:pPr>
            <a:r>
              <a:rPr lang="en-AU" sz="2000" dirty="0">
                <a:effectLst/>
                <a:latin typeface="Arial Black" panose="020B0A04020102020204" pitchFamily="34" charset="0"/>
                <a:ea typeface="Calibri" panose="020F0502020204030204" pitchFamily="34" charset="0"/>
              </a:rPr>
              <a:t>Bankruptcy Regulations 2021</a:t>
            </a:r>
            <a:r>
              <a:rPr lang="en-GB" sz="1600" b="0" i="0" dirty="0">
                <a:solidFill>
                  <a:srgbClr val="000000"/>
                </a:solidFill>
                <a:effectLst/>
                <a:latin typeface="Arial Black" panose="020B0A04020102020204" pitchFamily="34" charset="0"/>
              </a:rPr>
              <a:t> </a:t>
            </a:r>
          </a:p>
          <a:p>
            <a:pPr>
              <a:lnSpc>
                <a:spcPct val="107000"/>
              </a:lnSpc>
              <a:spcAft>
                <a:spcPts val="800"/>
              </a:spcAft>
            </a:pPr>
            <a:r>
              <a:rPr lang="en-GB" sz="1600" b="0" i="0" u="sng" dirty="0">
                <a:solidFill>
                  <a:srgbClr val="000000"/>
                </a:solidFill>
                <a:effectLst/>
                <a:latin typeface="Arial Black" panose="020B0A04020102020204" pitchFamily="34" charset="0"/>
              </a:rPr>
              <a:t>27  Household property that is not available for payment of debts </a:t>
            </a:r>
          </a:p>
          <a:p>
            <a:pPr algn="l">
              <a:spcBef>
                <a:spcPts val="900"/>
              </a:spcBef>
              <a:spcAft>
                <a:spcPts val="0"/>
              </a:spcAft>
            </a:pPr>
            <a:r>
              <a:rPr lang="en-GB" sz="1400" b="0" i="0" dirty="0">
                <a:solidFill>
                  <a:srgbClr val="000000"/>
                </a:solidFill>
                <a:effectLst/>
                <a:latin typeface="Arial Black" panose="020B0A04020102020204" pitchFamily="34" charset="0"/>
              </a:rPr>
              <a:t>(2)  This subsection covers the following:</a:t>
            </a:r>
          </a:p>
          <a:p>
            <a:pPr marL="1043940" indent="-1043940" algn="l">
              <a:spcBef>
                <a:spcPts val="200"/>
              </a:spcBef>
              <a:spcAft>
                <a:spcPts val="0"/>
              </a:spcAft>
            </a:pPr>
            <a:r>
              <a:rPr lang="en-GB" sz="1400" b="0" i="0" dirty="0">
                <a:solidFill>
                  <a:srgbClr val="000000"/>
                </a:solidFill>
                <a:effectLst/>
                <a:latin typeface="Arial Black" panose="020B0A04020102020204" pitchFamily="34" charset="0"/>
              </a:rPr>
              <a:t>                     (a)  sufficient household furniture for the members of the household;</a:t>
            </a:r>
          </a:p>
          <a:p>
            <a:pPr marL="1043940" indent="-1043940" algn="l">
              <a:spcBef>
                <a:spcPts val="200"/>
              </a:spcBef>
              <a:spcAft>
                <a:spcPts val="0"/>
              </a:spcAft>
            </a:pPr>
            <a:r>
              <a:rPr lang="en-GB" sz="1400" b="0" i="0" dirty="0">
                <a:solidFill>
                  <a:srgbClr val="000000"/>
                </a:solidFill>
                <a:effectLst/>
                <a:latin typeface="Arial Black" panose="020B0A04020102020204" pitchFamily="34" charset="0"/>
              </a:rPr>
              <a:t>                     (b)  sufficient beds for the members of the household;</a:t>
            </a:r>
          </a:p>
          <a:p>
            <a:pPr marL="1043940" indent="-1043940" algn="l">
              <a:spcBef>
                <a:spcPts val="200"/>
              </a:spcBef>
              <a:spcAft>
                <a:spcPts val="0"/>
              </a:spcAft>
            </a:pPr>
            <a:r>
              <a:rPr lang="en-GB" sz="1400" b="0" i="0" dirty="0">
                <a:solidFill>
                  <a:srgbClr val="000000"/>
                </a:solidFill>
                <a:effectLst/>
                <a:latin typeface="Arial Black" panose="020B0A04020102020204" pitchFamily="34" charset="0"/>
              </a:rPr>
              <a:t>                     (c)  educational, sporting or recreational items (including books) that are wholly or mainly for the use of children or students in the household;</a:t>
            </a:r>
          </a:p>
          <a:p>
            <a:pPr marL="1043940" indent="-1043940" algn="l">
              <a:spcBef>
                <a:spcPts val="200"/>
              </a:spcBef>
              <a:spcAft>
                <a:spcPts val="0"/>
              </a:spcAft>
            </a:pPr>
            <a:r>
              <a:rPr lang="en-GB" sz="1400" b="0" i="0" dirty="0">
                <a:solidFill>
                  <a:srgbClr val="000000"/>
                </a:solidFill>
                <a:effectLst/>
                <a:latin typeface="Arial Black" panose="020B0A04020102020204" pitchFamily="34" charset="0"/>
              </a:rPr>
              <a:t>                     (d)  one television set;</a:t>
            </a:r>
          </a:p>
          <a:p>
            <a:pPr marL="1043940" indent="-1043940" algn="l">
              <a:spcBef>
                <a:spcPts val="200"/>
              </a:spcBef>
              <a:spcAft>
                <a:spcPts val="0"/>
              </a:spcAft>
            </a:pPr>
            <a:r>
              <a:rPr lang="en-GB" sz="1400" b="0" i="0" dirty="0">
                <a:solidFill>
                  <a:srgbClr val="000000"/>
                </a:solidFill>
                <a:effectLst/>
                <a:latin typeface="Arial Black" panose="020B0A04020102020204" pitchFamily="34" charset="0"/>
              </a:rPr>
              <a:t>                     (e)  one set of stereo equipment;</a:t>
            </a:r>
          </a:p>
          <a:p>
            <a:pPr marL="1043940" indent="-1043940" algn="l">
              <a:spcBef>
                <a:spcPts val="200"/>
              </a:spcBef>
              <a:spcAft>
                <a:spcPts val="0"/>
              </a:spcAft>
            </a:pPr>
            <a:r>
              <a:rPr lang="en-GB" sz="1400" b="0" i="0" dirty="0">
                <a:solidFill>
                  <a:srgbClr val="000000"/>
                </a:solidFill>
                <a:effectLst/>
                <a:latin typeface="Arial Black" panose="020B0A04020102020204" pitchFamily="34" charset="0"/>
              </a:rPr>
              <a:t>                      (f)  one radio;</a:t>
            </a:r>
          </a:p>
          <a:p>
            <a:pPr marL="1043940" indent="-1043940" algn="l">
              <a:spcBef>
                <a:spcPts val="200"/>
              </a:spcBef>
              <a:spcAft>
                <a:spcPts val="0"/>
              </a:spcAft>
            </a:pPr>
            <a:r>
              <a:rPr lang="en-GB" sz="1400" b="0" i="0" dirty="0">
                <a:solidFill>
                  <a:srgbClr val="000000"/>
                </a:solidFill>
                <a:effectLst/>
                <a:latin typeface="Arial Black" panose="020B0A04020102020204" pitchFamily="34" charset="0"/>
              </a:rPr>
              <a:t>                     (g)  either:</a:t>
            </a:r>
          </a:p>
          <a:p>
            <a:pPr marL="1332230" indent="-1332230" algn="l">
              <a:spcBef>
                <a:spcPts val="200"/>
              </a:spcBef>
              <a:spcAft>
                <a:spcPts val="0"/>
              </a:spcAft>
            </a:pPr>
            <a:r>
              <a:rPr lang="en-GB" sz="1400" b="0" i="0" dirty="0">
                <a:solidFill>
                  <a:srgbClr val="000000"/>
                </a:solidFill>
                <a:effectLst/>
                <a:latin typeface="Arial Black" panose="020B0A04020102020204" pitchFamily="34" charset="0"/>
              </a:rPr>
              <a:t>                              (</a:t>
            </a:r>
            <a:r>
              <a:rPr lang="en-GB" sz="1400" b="0" i="0" dirty="0" err="1">
                <a:solidFill>
                  <a:srgbClr val="000000"/>
                </a:solidFill>
                <a:effectLst/>
                <a:latin typeface="Arial Black" panose="020B0A04020102020204" pitchFamily="34" charset="0"/>
              </a:rPr>
              <a:t>i</a:t>
            </a:r>
            <a:r>
              <a:rPr lang="en-GB" sz="1400" b="0" i="0" dirty="0">
                <a:solidFill>
                  <a:srgbClr val="000000"/>
                </a:solidFill>
                <a:effectLst/>
                <a:latin typeface="Arial Black" panose="020B0A04020102020204" pitchFamily="34" charset="0"/>
              </a:rPr>
              <a:t>)  one washing machine and one clothes drier; or</a:t>
            </a:r>
          </a:p>
          <a:p>
            <a:pPr marL="1332230" indent="-1332230" algn="l">
              <a:spcBef>
                <a:spcPts val="200"/>
              </a:spcBef>
              <a:spcAft>
                <a:spcPts val="0"/>
              </a:spcAft>
            </a:pPr>
            <a:r>
              <a:rPr lang="en-GB" sz="1400" b="0" i="0" dirty="0">
                <a:solidFill>
                  <a:srgbClr val="000000"/>
                </a:solidFill>
                <a:effectLst/>
                <a:latin typeface="Arial Black" panose="020B0A04020102020204" pitchFamily="34" charset="0"/>
              </a:rPr>
              <a:t>                             (ii)  one combined washing machine and clothes drier;</a:t>
            </a:r>
          </a:p>
          <a:p>
            <a:pPr marL="1043940" indent="-1043940" algn="l">
              <a:spcBef>
                <a:spcPts val="200"/>
              </a:spcBef>
              <a:spcAft>
                <a:spcPts val="0"/>
              </a:spcAft>
            </a:pPr>
            <a:r>
              <a:rPr lang="en-GB" sz="1400" b="0" i="0" dirty="0">
                <a:solidFill>
                  <a:srgbClr val="000000"/>
                </a:solidFill>
                <a:effectLst/>
                <a:latin typeface="Arial Black" panose="020B0A04020102020204" pitchFamily="34" charset="0"/>
              </a:rPr>
              <a:t>                     (h)  either:</a:t>
            </a:r>
          </a:p>
          <a:p>
            <a:pPr marL="1332230" indent="-1332230" algn="l">
              <a:spcBef>
                <a:spcPts val="200"/>
              </a:spcBef>
              <a:spcAft>
                <a:spcPts val="0"/>
              </a:spcAft>
            </a:pPr>
            <a:r>
              <a:rPr lang="en-GB" sz="1400" b="0" i="0" dirty="0">
                <a:solidFill>
                  <a:srgbClr val="000000"/>
                </a:solidFill>
                <a:effectLst/>
                <a:latin typeface="Arial Black" panose="020B0A04020102020204" pitchFamily="34" charset="0"/>
              </a:rPr>
              <a:t>                              (</a:t>
            </a:r>
            <a:r>
              <a:rPr lang="en-GB" sz="1400" b="0" i="0" dirty="0" err="1">
                <a:solidFill>
                  <a:srgbClr val="000000"/>
                </a:solidFill>
                <a:effectLst/>
                <a:latin typeface="Arial Black" panose="020B0A04020102020204" pitchFamily="34" charset="0"/>
              </a:rPr>
              <a:t>i</a:t>
            </a:r>
            <a:r>
              <a:rPr lang="en-GB" sz="1400" b="0" i="0" dirty="0">
                <a:solidFill>
                  <a:srgbClr val="000000"/>
                </a:solidFill>
                <a:effectLst/>
                <a:latin typeface="Arial Black" panose="020B0A04020102020204" pitchFamily="34" charset="0"/>
              </a:rPr>
              <a:t>)  one refrigerator and one freezer; or</a:t>
            </a:r>
          </a:p>
          <a:p>
            <a:pPr marL="1332230" indent="-1332230" algn="l">
              <a:spcBef>
                <a:spcPts val="200"/>
              </a:spcBef>
              <a:spcAft>
                <a:spcPts val="0"/>
              </a:spcAft>
            </a:pPr>
            <a:r>
              <a:rPr lang="en-GB" sz="1400" b="0" i="0" dirty="0">
                <a:solidFill>
                  <a:srgbClr val="000000"/>
                </a:solidFill>
                <a:effectLst/>
                <a:latin typeface="Arial Black" panose="020B0A04020102020204" pitchFamily="34" charset="0"/>
              </a:rPr>
              <a:t>                             (ii)  one combined refrigerator and freezer;</a:t>
            </a:r>
          </a:p>
          <a:p>
            <a:pPr marL="1043940" indent="-1043940" algn="l">
              <a:spcBef>
                <a:spcPts val="200"/>
              </a:spcBef>
              <a:spcAft>
                <a:spcPts val="0"/>
              </a:spcAft>
            </a:pPr>
            <a:r>
              <a:rPr lang="en-GB" sz="1400" b="0" i="0" dirty="0">
                <a:solidFill>
                  <a:srgbClr val="000000"/>
                </a:solidFill>
                <a:effectLst/>
                <a:latin typeface="Arial Black" panose="020B0A04020102020204" pitchFamily="34" charset="0"/>
              </a:rPr>
              <a:t>                      (</a:t>
            </a:r>
            <a:r>
              <a:rPr lang="en-GB" sz="1400" b="0" i="0" dirty="0" err="1">
                <a:solidFill>
                  <a:srgbClr val="000000"/>
                </a:solidFill>
                <a:effectLst/>
                <a:latin typeface="Arial Black" panose="020B0A04020102020204" pitchFamily="34" charset="0"/>
              </a:rPr>
              <a:t>i</a:t>
            </a:r>
            <a:r>
              <a:rPr lang="en-GB" sz="1400" b="0" i="0" dirty="0">
                <a:solidFill>
                  <a:srgbClr val="000000"/>
                </a:solidFill>
                <a:effectLst/>
                <a:latin typeface="Arial Black" panose="020B0A04020102020204" pitchFamily="34" charset="0"/>
              </a:rPr>
              <a:t>)  one generator, if relied on to supply electrical power to the household;</a:t>
            </a:r>
          </a:p>
          <a:p>
            <a:pPr marL="1043940" indent="-1043940" algn="l">
              <a:spcBef>
                <a:spcPts val="200"/>
              </a:spcBef>
              <a:spcAft>
                <a:spcPts val="0"/>
              </a:spcAft>
            </a:pPr>
            <a:r>
              <a:rPr lang="en-GB" sz="1400" b="0" i="0" dirty="0">
                <a:solidFill>
                  <a:srgbClr val="000000"/>
                </a:solidFill>
                <a:effectLst/>
                <a:latin typeface="Arial Black" panose="020B0A04020102020204" pitchFamily="34" charset="0"/>
              </a:rPr>
              <a:t>                      (j)  one telephone;</a:t>
            </a:r>
          </a:p>
          <a:p>
            <a:pPr marL="1043940" indent="-1043940" algn="l">
              <a:spcBef>
                <a:spcPts val="200"/>
              </a:spcBef>
              <a:spcAft>
                <a:spcPts val="0"/>
              </a:spcAft>
            </a:pPr>
            <a:r>
              <a:rPr lang="en-GB" sz="1400" b="0" i="0" dirty="0">
                <a:solidFill>
                  <a:srgbClr val="000000"/>
                </a:solidFill>
                <a:effectLst/>
                <a:latin typeface="Arial Black" panose="020B0A04020102020204" pitchFamily="34" charset="0"/>
              </a:rPr>
              <a:t>                     (k)  one appliance or console used for home entertainment;</a:t>
            </a:r>
          </a:p>
          <a:p>
            <a:pPr marL="1043940" indent="-1043940" algn="l">
              <a:spcBef>
                <a:spcPts val="200"/>
              </a:spcBef>
              <a:spcAft>
                <a:spcPts val="0"/>
              </a:spcAft>
            </a:pPr>
            <a:r>
              <a:rPr lang="en-GB" sz="1400" b="0" i="0" dirty="0">
                <a:solidFill>
                  <a:srgbClr val="000000"/>
                </a:solidFill>
                <a:effectLst/>
                <a:latin typeface="Arial Black" panose="020B0A04020102020204" pitchFamily="34" charset="0"/>
              </a:rPr>
              <a:t>                      (l)  one personal computer;</a:t>
            </a:r>
          </a:p>
          <a:p>
            <a:pPr marL="1043940" indent="-1043940" algn="l">
              <a:spcBef>
                <a:spcPts val="200"/>
              </a:spcBef>
              <a:spcAft>
                <a:spcPts val="0"/>
              </a:spcAft>
            </a:pPr>
            <a:r>
              <a:rPr lang="en-GB" sz="1400" b="0" i="0" dirty="0">
                <a:solidFill>
                  <a:srgbClr val="000000"/>
                </a:solidFill>
                <a:effectLst/>
                <a:latin typeface="Arial Black" panose="020B0A04020102020204" pitchFamily="34" charset="0"/>
              </a:rPr>
              <a:t>                    (m)  one set of equipment providing internet access to the members of the household.</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547038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6114815"/>
          </a:xfrm>
          <a:prstGeom prst="rect">
            <a:avLst/>
          </a:prstGeom>
          <a:noFill/>
        </p:spPr>
        <p:txBody>
          <a:bodyPr wrap="square" rtlCol="0">
            <a:spAutoFit/>
          </a:bodyPr>
          <a:lstStyle/>
          <a:p>
            <a:pPr lvl="0"/>
            <a:r>
              <a:rPr lang="en-AU" sz="2000" b="1" dirty="0">
                <a:latin typeface="Arial Black" panose="020B0A04020102020204" pitchFamily="34" charset="0"/>
                <a:ea typeface="Calibri" panose="020F0502020204030204" pitchFamily="34" charset="0"/>
              </a:rPr>
              <a:t>4. </a:t>
            </a:r>
            <a:r>
              <a:rPr lang="en-AU" sz="2000" b="1" dirty="0">
                <a:effectLst/>
                <a:latin typeface="Arial Black" panose="020B0A04020102020204" pitchFamily="34" charset="0"/>
                <a:ea typeface="Calibri" panose="020F0502020204030204" pitchFamily="34" charset="0"/>
              </a:rPr>
              <a:t>Other changes, proposals, trends and cases </a:t>
            </a:r>
            <a:endParaRPr lang="en-AU" sz="2000" dirty="0">
              <a:effectLst/>
              <a:latin typeface="Arial Black" panose="020B0A04020102020204" pitchFamily="34" charset="0"/>
              <a:ea typeface="Calibri" panose="020F0502020204030204" pitchFamily="34" charset="0"/>
            </a:endParaRPr>
          </a:p>
          <a:p>
            <a:pPr>
              <a:lnSpc>
                <a:spcPct val="107000"/>
              </a:lnSpc>
              <a:spcAft>
                <a:spcPts val="800"/>
              </a:spcAft>
            </a:pPr>
            <a:r>
              <a:rPr lang="en-AU" sz="2000" dirty="0">
                <a:effectLst/>
                <a:latin typeface="Arial Black" panose="020B0A04020102020204" pitchFamily="34" charset="0"/>
                <a:ea typeface="Calibri" panose="020F0502020204030204" pitchFamily="34" charset="0"/>
              </a:rPr>
              <a:t>Bankruptcy Regulations 2021</a:t>
            </a:r>
            <a:r>
              <a:rPr lang="en-GB" sz="1600" b="0" i="0" dirty="0">
                <a:solidFill>
                  <a:srgbClr val="000000"/>
                </a:solidFill>
                <a:effectLst/>
                <a:latin typeface="Arial Black" panose="020B0A04020102020204" pitchFamily="34" charset="0"/>
              </a:rPr>
              <a:t> </a:t>
            </a:r>
          </a:p>
          <a:p>
            <a:pPr>
              <a:lnSpc>
                <a:spcPct val="107000"/>
              </a:lnSpc>
              <a:spcAft>
                <a:spcPts val="800"/>
              </a:spcAft>
            </a:pPr>
            <a:r>
              <a:rPr lang="en-GB" sz="1600" b="0" i="0" u="sng" dirty="0">
                <a:solidFill>
                  <a:srgbClr val="000000"/>
                </a:solidFill>
                <a:effectLst/>
                <a:latin typeface="Arial Black" panose="020B0A04020102020204" pitchFamily="34" charset="0"/>
              </a:rPr>
              <a:t>27  Household property that is not available for payment of debts </a:t>
            </a:r>
          </a:p>
          <a:p>
            <a:pPr algn="l">
              <a:spcBef>
                <a:spcPts val="900"/>
              </a:spcBef>
              <a:spcAft>
                <a:spcPts val="0"/>
              </a:spcAft>
            </a:pPr>
            <a:r>
              <a:rPr lang="en-AU" b="1" dirty="0">
                <a:latin typeface="Arial Black" panose="020B0A04020102020204" pitchFamily="34" charset="0"/>
                <a:ea typeface="Calibri" panose="020F0502020204030204" pitchFamily="34" charset="0"/>
                <a:cs typeface="Times New Roman" panose="02020603050405020304" pitchFamily="18" charset="0"/>
              </a:rPr>
              <a:t>(3) </a:t>
            </a:r>
            <a:r>
              <a:rPr lang="en-AU" sz="1800" b="1" dirty="0">
                <a:effectLst/>
                <a:latin typeface="Arial Black" panose="020B0A04020102020204" pitchFamily="34" charset="0"/>
                <a:ea typeface="Calibri" panose="020F0502020204030204" pitchFamily="34" charset="0"/>
                <a:cs typeface="Times New Roman" panose="02020603050405020304" pitchFamily="18" charset="0"/>
              </a:rPr>
              <a:t>kitchen equipment; cutlery; crockery; foodstuffs; heating equipment; cooling equipment; telephone equipment; fire detectors and extinguishers;  anti‑burglar devices; bedding;  linen; towels; other household effects.</a:t>
            </a:r>
          </a:p>
          <a:p>
            <a:pPr algn="l">
              <a:spcBef>
                <a:spcPts val="900"/>
              </a:spcBef>
              <a:spcAft>
                <a:spcPts val="0"/>
              </a:spcAft>
            </a:pPr>
            <a:r>
              <a:rPr lang="en-GB" b="1" dirty="0">
                <a:latin typeface="Arial Black" panose="020B0A04020102020204" pitchFamily="34" charset="0"/>
                <a:ea typeface="Calibri" panose="020F0502020204030204" pitchFamily="34" charset="0"/>
                <a:cs typeface="Times New Roman" panose="02020603050405020304" pitchFamily="18" charset="0"/>
              </a:rPr>
              <a:t> (4) (a)  the number and ages of members of the household;</a:t>
            </a:r>
          </a:p>
          <a:p>
            <a:pPr algn="l">
              <a:spcBef>
                <a:spcPts val="900"/>
              </a:spcBef>
              <a:spcAft>
                <a:spcPts val="0"/>
              </a:spcAft>
            </a:pPr>
            <a:r>
              <a:rPr lang="en-GB" b="1" dirty="0">
                <a:latin typeface="Arial Black" panose="020B0A04020102020204" pitchFamily="34" charset="0"/>
                <a:ea typeface="Calibri" panose="020F0502020204030204" pitchFamily="34" charset="0"/>
                <a:cs typeface="Times New Roman" panose="02020603050405020304" pitchFamily="18" charset="0"/>
              </a:rPr>
              <a:t>      (b)  any special health or medical needs of any of those members;</a:t>
            </a:r>
          </a:p>
          <a:p>
            <a:pPr algn="l">
              <a:spcBef>
                <a:spcPts val="900"/>
              </a:spcBef>
              <a:spcAft>
                <a:spcPts val="0"/>
              </a:spcAft>
            </a:pPr>
            <a:r>
              <a:rPr lang="en-GB" b="1" dirty="0">
                <a:latin typeface="Arial Black" panose="020B0A04020102020204" pitchFamily="34" charset="0"/>
                <a:ea typeface="Calibri" panose="020F0502020204030204" pitchFamily="34" charset="0"/>
                <a:cs typeface="Times New Roman" panose="02020603050405020304" pitchFamily="18" charset="0"/>
              </a:rPr>
              <a:t>      (c)  any special climatic or other factors (including geographical isolation) of the place where the household residence is located;</a:t>
            </a:r>
          </a:p>
          <a:p>
            <a:pPr algn="l">
              <a:spcBef>
                <a:spcPts val="900"/>
              </a:spcBef>
              <a:spcAft>
                <a:spcPts val="0"/>
              </a:spcAft>
            </a:pPr>
            <a:r>
              <a:rPr lang="en-GB" b="1" dirty="0">
                <a:latin typeface="Arial Black" panose="020B0A04020102020204" pitchFamily="34" charset="0"/>
                <a:ea typeface="Calibri" panose="020F0502020204030204" pitchFamily="34" charset="0"/>
                <a:cs typeface="Times New Roman" panose="02020603050405020304" pitchFamily="18" charset="0"/>
              </a:rPr>
              <a:t>      (d)  whether the property is reasonably necessary for the functioning or servicing of the household as a viable and properly‑run household;</a:t>
            </a:r>
          </a:p>
          <a:p>
            <a:pPr algn="l">
              <a:spcBef>
                <a:spcPts val="900"/>
              </a:spcBef>
              <a:spcAft>
                <a:spcPts val="0"/>
              </a:spcAft>
            </a:pPr>
            <a:r>
              <a:rPr lang="en-GB" b="1" dirty="0">
                <a:latin typeface="Arial Black" panose="020B0A04020102020204" pitchFamily="34" charset="0"/>
                <a:ea typeface="Calibri" panose="020F0502020204030204" pitchFamily="34" charset="0"/>
                <a:cs typeface="Times New Roman" panose="02020603050405020304" pitchFamily="18" charset="0"/>
              </a:rPr>
              <a:t>      (e)  whether the costs of seizure, storage and sale of the property would be likely to exceed the sale price of the property;</a:t>
            </a:r>
          </a:p>
          <a:p>
            <a:pPr algn="l">
              <a:spcBef>
                <a:spcPts val="900"/>
              </a:spcBef>
              <a:spcAft>
                <a:spcPts val="0"/>
              </a:spcAft>
            </a:pPr>
            <a:r>
              <a:rPr lang="en-GB" b="1" dirty="0">
                <a:latin typeface="Arial Black" panose="020B0A04020102020204" pitchFamily="34" charset="0"/>
                <a:ea typeface="Calibri" panose="020F0502020204030204" pitchFamily="34" charset="0"/>
                <a:cs typeface="Times New Roman" panose="02020603050405020304" pitchFamily="18" charset="0"/>
              </a:rPr>
              <a:t>      (f)  if paragraph (e) does not apply—whether for any other reason (for example,</a:t>
            </a:r>
          </a:p>
          <a:p>
            <a:pPr algn="l">
              <a:spcBef>
                <a:spcPts val="900"/>
              </a:spcBef>
              <a:spcAft>
                <a:spcPts val="0"/>
              </a:spcAft>
            </a:pPr>
            <a:r>
              <a:rPr lang="en-GB" b="1" dirty="0">
                <a:latin typeface="Arial Black" panose="020B0A04020102020204" pitchFamily="34" charset="0"/>
                <a:ea typeface="Calibri" panose="020F0502020204030204" pitchFamily="34" charset="0"/>
                <a:cs typeface="Times New Roman" panose="02020603050405020304" pitchFamily="18" charset="0"/>
              </a:rPr>
              <a:t>costs of transport) the sale of the property would be likely to be uneconomical.</a:t>
            </a:r>
          </a:p>
          <a:p>
            <a:pPr marL="342900" indent="-342900" algn="l">
              <a:spcBef>
                <a:spcPts val="900"/>
              </a:spcBef>
              <a:spcAft>
                <a:spcPts val="0"/>
              </a:spcAft>
              <a:buAutoNum type="arabicParenBoth" startAt="5"/>
            </a:pPr>
            <a:r>
              <a:rPr lang="en-GB" b="1" dirty="0">
                <a:highlight>
                  <a:srgbClr val="FFFF00"/>
                </a:highlight>
                <a:latin typeface="Arial Black" panose="020B0A04020102020204" pitchFamily="34" charset="0"/>
                <a:ea typeface="Calibri" panose="020F0502020204030204" pitchFamily="34" charset="0"/>
                <a:cs typeface="Times New Roman" panose="02020603050405020304" pitchFamily="18" charset="0"/>
              </a:rPr>
              <a:t>Nothing …prevents </a:t>
            </a:r>
            <a:r>
              <a:rPr lang="en-GB" b="1" dirty="0">
                <a:latin typeface="Arial Black" panose="020B0A04020102020204" pitchFamily="34" charset="0"/>
                <a:ea typeface="Calibri" panose="020F0502020204030204" pitchFamily="34" charset="0"/>
                <a:cs typeface="Times New Roman" panose="02020603050405020304" pitchFamily="18" charset="0"/>
              </a:rPr>
              <a:t>subsection 116(1) .. From extending to </a:t>
            </a:r>
            <a:r>
              <a:rPr lang="en-GB" b="1" dirty="0">
                <a:highlight>
                  <a:srgbClr val="FFFF00"/>
                </a:highlight>
                <a:latin typeface="Arial Black" panose="020B0A04020102020204" pitchFamily="34" charset="0"/>
                <a:ea typeface="Calibri" panose="020F0502020204030204" pitchFamily="34" charset="0"/>
                <a:cs typeface="Times New Roman" panose="02020603050405020304" pitchFamily="18" charset="0"/>
              </a:rPr>
              <a:t>antique items</a:t>
            </a:r>
            <a:r>
              <a:rPr lang="en-GB" b="1" dirty="0">
                <a:latin typeface="Arial Black" panose="020B0A04020102020204" pitchFamily="34" charset="0"/>
                <a:ea typeface="Calibri" panose="020F0502020204030204" pitchFamily="34" charset="0"/>
                <a:cs typeface="Times New Roman" panose="02020603050405020304" pitchFamily="18" charset="0"/>
              </a:rPr>
              <a:t>.</a:t>
            </a:r>
            <a:endParaRPr lang="en-AU" sz="1800" b="1"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3686820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103238" y="82519"/>
            <a:ext cx="12191999" cy="665695"/>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68826" y="612973"/>
            <a:ext cx="12192001" cy="5924058"/>
          </a:xfrm>
          <a:prstGeom prst="rect">
            <a:avLst/>
          </a:prstGeom>
          <a:noFill/>
        </p:spPr>
        <p:txBody>
          <a:bodyPr wrap="square" rtlCol="0">
            <a:spAutoFit/>
          </a:bodyPr>
          <a:lstStyle/>
          <a:p>
            <a:pPr lvl="0"/>
            <a:r>
              <a:rPr lang="en-AU" sz="2400" b="1" dirty="0">
                <a:latin typeface="Arial Black" panose="020B0A04020102020204" pitchFamily="34" charset="0"/>
                <a:ea typeface="Calibri" panose="020F0502020204030204" pitchFamily="34" charset="0"/>
              </a:rPr>
              <a:t>4. </a:t>
            </a:r>
            <a:r>
              <a:rPr lang="en-AU" sz="2400" b="1" dirty="0">
                <a:effectLst/>
                <a:latin typeface="Arial Black" panose="020B0A04020102020204" pitchFamily="34" charset="0"/>
                <a:ea typeface="Calibri" panose="020F0502020204030204" pitchFamily="34" charset="0"/>
              </a:rPr>
              <a:t>Other changes, proposals, trends and cases </a:t>
            </a:r>
            <a:endParaRPr lang="en-AU" sz="2400" dirty="0">
              <a:effectLst/>
              <a:latin typeface="Arial Black" panose="020B0A04020102020204" pitchFamily="34" charset="0"/>
              <a:ea typeface="Calibri" panose="020F0502020204030204" pitchFamily="34" charset="0"/>
            </a:endParaRPr>
          </a:p>
          <a:p>
            <a:pPr>
              <a:lnSpc>
                <a:spcPct val="107000"/>
              </a:lnSpc>
              <a:spcAft>
                <a:spcPts val="800"/>
              </a:spcAft>
            </a:pPr>
            <a:r>
              <a:rPr lang="en-GB" sz="2000" b="1" u="sng" dirty="0">
                <a:solidFill>
                  <a:prstClr val="black"/>
                </a:solidFill>
                <a:latin typeface="Arial Black" panose="020B0A04020102020204" pitchFamily="34" charset="0"/>
              </a:rPr>
              <a:t>“12 Month Bankruptcy”</a:t>
            </a:r>
          </a:p>
          <a:p>
            <a:pPr defTabSz="129982">
              <a:lnSpc>
                <a:spcPct val="150000"/>
              </a:lnSpc>
            </a:pPr>
            <a:r>
              <a:rPr lang="en-GB" sz="2000" b="1" u="sng" dirty="0">
                <a:solidFill>
                  <a:prstClr val="black"/>
                </a:solidFill>
                <a:latin typeface="Arial Black" panose="020B0A04020102020204" pitchFamily="34" charset="0"/>
              </a:rPr>
              <a:t>On 30 November 2017</a:t>
            </a:r>
            <a:r>
              <a:rPr lang="en-GB" sz="2000" b="1" dirty="0">
                <a:solidFill>
                  <a:prstClr val="black"/>
                </a:solidFill>
                <a:latin typeface="Arial Black" panose="020B0A04020102020204" pitchFamily="34" charset="0"/>
              </a:rPr>
              <a:t>, the Senate referred the provisions of the Bankruptcy Amendment (Enterprise Incentives) Bill 2017 (BAEI bill) to the Senate Legal and Constitutional Affairs Legislation Committee (the committee). </a:t>
            </a:r>
          </a:p>
          <a:p>
            <a:pPr defTabSz="129982">
              <a:lnSpc>
                <a:spcPct val="150000"/>
              </a:lnSpc>
            </a:pPr>
            <a:r>
              <a:rPr lang="en-AU" sz="2000" b="1" dirty="0">
                <a:solidFill>
                  <a:prstClr val="black"/>
                </a:solidFill>
                <a:latin typeface="Arial Black" panose="020B0A04020102020204" pitchFamily="34" charset="0"/>
              </a:rPr>
              <a:t>The purpose of the Bill is </a:t>
            </a:r>
            <a:r>
              <a:rPr lang="en-AU" sz="2000" b="1" u="sng" dirty="0">
                <a:solidFill>
                  <a:prstClr val="black"/>
                </a:solidFill>
                <a:latin typeface="Arial Black" panose="020B0A04020102020204" pitchFamily="34" charset="0"/>
              </a:rPr>
              <a:t>reduce the default period of bankruptcy from three years to one year</a:t>
            </a:r>
            <a:r>
              <a:rPr lang="en-AU" sz="2000" b="1" dirty="0">
                <a:solidFill>
                  <a:prstClr val="black"/>
                </a:solidFill>
                <a:latin typeface="Arial Black" panose="020B0A04020102020204" pitchFamily="34" charset="0"/>
              </a:rPr>
              <a:t>, including measures to extend the income contribution obligations of discharged bankrupts for a minimum period of two years following discharge or, if extended due to non-compliance, for five to eight years.</a:t>
            </a:r>
          </a:p>
          <a:p>
            <a:pPr defTabSz="129982">
              <a:lnSpc>
                <a:spcPct val="150000"/>
              </a:lnSpc>
            </a:pPr>
            <a:r>
              <a:rPr lang="en-GB" sz="2000" b="1" u="sng" dirty="0">
                <a:solidFill>
                  <a:prstClr val="black"/>
                </a:solidFill>
                <a:latin typeface="Arial Black" panose="020B0A04020102020204" pitchFamily="34" charset="0"/>
              </a:rPr>
              <a:t>On 13 January 2021</a:t>
            </a:r>
            <a:r>
              <a:rPr lang="en-GB" sz="2000" b="1" dirty="0">
                <a:solidFill>
                  <a:prstClr val="black"/>
                </a:solidFill>
                <a:latin typeface="Arial Black" panose="020B0A04020102020204" pitchFamily="34" charset="0"/>
              </a:rPr>
              <a:t>, it was announced that the Australian Government is seeking stakeholder submissions on </a:t>
            </a:r>
            <a:r>
              <a:rPr lang="en-GB" sz="2000" b="1" u="sng" dirty="0">
                <a:solidFill>
                  <a:prstClr val="black"/>
                </a:solidFill>
                <a:latin typeface="Arial Black" panose="020B0A04020102020204" pitchFamily="34" charset="0"/>
              </a:rPr>
              <a:t>possible changes to the bankruptcy system </a:t>
            </a:r>
            <a:r>
              <a:rPr lang="en-GB" sz="2000" b="1" dirty="0">
                <a:solidFill>
                  <a:prstClr val="black"/>
                </a:solidFill>
                <a:latin typeface="Arial Black" panose="020B0A04020102020204" pitchFamily="34" charset="0"/>
              </a:rPr>
              <a:t>to inform the Government’s ongoing response to coronavirus (COVID-19), including;</a:t>
            </a:r>
          </a:p>
          <a:p>
            <a:pPr defTabSz="129982">
              <a:lnSpc>
                <a:spcPct val="150000"/>
              </a:lnSpc>
            </a:pPr>
            <a:r>
              <a:rPr lang="en-GB" sz="2000" b="1" u="sng" dirty="0">
                <a:solidFill>
                  <a:prstClr val="black"/>
                </a:solidFill>
                <a:latin typeface="Arial Black" panose="020B0A04020102020204" pitchFamily="34" charset="0"/>
              </a:rPr>
              <a:t>Reducing the default period of bankruptcy to 1 year</a:t>
            </a:r>
            <a:endParaRPr lang="en-GB" sz="2000" b="1"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5533351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10714"/>
            <a:ext cx="12191999" cy="6138475"/>
          </a:xfrm>
          <a:prstGeom prst="rect">
            <a:avLst/>
          </a:prstGeom>
          <a:noFill/>
        </p:spPr>
        <p:txBody>
          <a:bodyPr wrap="square" rtlCol="0">
            <a:spAutoFit/>
          </a:bodyPr>
          <a:lstStyle/>
          <a:p>
            <a:pPr defTabSz="129982">
              <a:lnSpc>
                <a:spcPct val="150000"/>
              </a:lnSpc>
            </a:pPr>
            <a:r>
              <a:rPr lang="en-AU" sz="2400" b="1" u="sng" dirty="0">
                <a:solidFill>
                  <a:prstClr val="black"/>
                </a:solidFill>
                <a:latin typeface="Arial Black" panose="020B0A04020102020204" pitchFamily="34" charset="0"/>
              </a:rPr>
              <a:t>ID Numbers</a:t>
            </a:r>
          </a:p>
          <a:p>
            <a:pPr defTabSz="129982">
              <a:lnSpc>
                <a:spcPct val="150000"/>
              </a:lnSpc>
            </a:pPr>
            <a:r>
              <a:rPr lang="en-GB" sz="2000" b="1" i="0" dirty="0">
                <a:solidFill>
                  <a:srgbClr val="313131"/>
                </a:solidFill>
                <a:effectLst/>
                <a:latin typeface="Arial Black" panose="020B0A04020102020204" pitchFamily="34" charset="0"/>
              </a:rPr>
              <a:t>As part of the </a:t>
            </a:r>
            <a:r>
              <a:rPr lang="en-GB" sz="2000" b="1" i="0" u="sng" dirty="0">
                <a:solidFill>
                  <a:srgbClr val="313131"/>
                </a:solidFill>
                <a:effectLst/>
                <a:latin typeface="Arial Black" panose="020B0A04020102020204" pitchFamily="34" charset="0"/>
              </a:rPr>
              <a:t>2020 Budget Digital Business Plan</a:t>
            </a:r>
            <a:r>
              <a:rPr lang="en-GB" sz="2000" b="1" i="0" dirty="0">
                <a:solidFill>
                  <a:srgbClr val="313131"/>
                </a:solidFill>
                <a:effectLst/>
                <a:latin typeface="Arial Black" panose="020B0A04020102020204" pitchFamily="34" charset="0"/>
              </a:rPr>
              <a:t>, the government announced funding to enable the full implementation of the </a:t>
            </a:r>
            <a:r>
              <a:rPr lang="en-GB" sz="2000" b="1" i="0" u="sng" dirty="0">
                <a:solidFill>
                  <a:srgbClr val="313131"/>
                </a:solidFill>
                <a:effectLst/>
                <a:latin typeface="Arial Black" panose="020B0A04020102020204" pitchFamily="34" charset="0"/>
              </a:rPr>
              <a:t>Modernising Business Registers (MBR) program</a:t>
            </a:r>
            <a:r>
              <a:rPr lang="en-GB" sz="2000" b="1" i="0" dirty="0">
                <a:solidFill>
                  <a:srgbClr val="313131"/>
                </a:solidFill>
                <a:effectLst/>
                <a:latin typeface="Arial Black" panose="020B0A04020102020204" pitchFamily="34" charset="0"/>
              </a:rPr>
              <a:t>.</a:t>
            </a:r>
            <a:endParaRPr lang="en-AU" sz="2000" b="1" dirty="0">
              <a:solidFill>
                <a:prstClr val="black"/>
              </a:solidFill>
              <a:latin typeface="Arial Black" panose="020B0A04020102020204" pitchFamily="34" charset="0"/>
            </a:endParaRPr>
          </a:p>
          <a:p>
            <a:pPr defTabSz="129982">
              <a:lnSpc>
                <a:spcPct val="150000"/>
              </a:lnSpc>
            </a:pPr>
            <a:r>
              <a:rPr lang="en-AU" sz="2000" b="1" dirty="0">
                <a:solidFill>
                  <a:prstClr val="black"/>
                </a:solidFill>
                <a:latin typeface="Arial Black" panose="020B0A04020102020204" pitchFamily="34" charset="0"/>
                <a:hlinkClick r:id="" action="ppaction://noaction"/>
              </a:rPr>
              <a:t>https://www.abr.gov.au/</a:t>
            </a:r>
            <a:r>
              <a:rPr lang="en-AU" sz="2000" b="1" dirty="0">
                <a:solidFill>
                  <a:prstClr val="black"/>
                </a:solidFill>
                <a:latin typeface="Arial Black" panose="020B0A04020102020204" pitchFamily="34" charset="0"/>
              </a:rPr>
              <a:t> (“Australian Business Register”)</a:t>
            </a:r>
          </a:p>
          <a:p>
            <a:pPr defTabSz="129982">
              <a:lnSpc>
                <a:spcPct val="150000"/>
              </a:lnSpc>
            </a:pPr>
            <a:endParaRPr lang="en-GB" sz="2000" b="1" i="0" dirty="0">
              <a:solidFill>
                <a:srgbClr val="313131"/>
              </a:solidFill>
              <a:effectLst/>
              <a:latin typeface="Arial Black" panose="020B0A04020102020204" pitchFamily="34" charset="0"/>
            </a:endParaRPr>
          </a:p>
          <a:p>
            <a:pPr defTabSz="129982">
              <a:lnSpc>
                <a:spcPct val="150000"/>
              </a:lnSpc>
            </a:pPr>
            <a:r>
              <a:rPr lang="en-GB" sz="2000" b="1" i="0" dirty="0">
                <a:solidFill>
                  <a:srgbClr val="313131"/>
                </a:solidFill>
                <a:effectLst/>
                <a:latin typeface="Arial Black" panose="020B0A04020102020204" pitchFamily="34" charset="0"/>
              </a:rPr>
              <a:t>The MBR Program will be administered over the </a:t>
            </a:r>
            <a:r>
              <a:rPr lang="en-GB" sz="2000" b="1" i="0" u="sng" dirty="0">
                <a:solidFill>
                  <a:srgbClr val="313131"/>
                </a:solidFill>
                <a:effectLst/>
                <a:latin typeface="Arial Black" panose="020B0A04020102020204" pitchFamily="34" charset="0"/>
              </a:rPr>
              <a:t>next four years</a:t>
            </a:r>
            <a:r>
              <a:rPr lang="en-GB" sz="2000" b="1" i="0" dirty="0">
                <a:solidFill>
                  <a:srgbClr val="313131"/>
                </a:solidFill>
                <a:effectLst/>
                <a:latin typeface="Arial Black" panose="020B0A04020102020204" pitchFamily="34" charset="0"/>
              </a:rPr>
              <a:t>. While there is no action required yet, </a:t>
            </a:r>
            <a:r>
              <a:rPr lang="en-GB" sz="2000" b="1" i="0" u="sng" dirty="0">
                <a:solidFill>
                  <a:srgbClr val="313131"/>
                </a:solidFill>
                <a:effectLst/>
                <a:latin typeface="Arial Black" panose="020B0A04020102020204" pitchFamily="34" charset="0"/>
              </a:rPr>
              <a:t>we will regularly update you on our journey </a:t>
            </a:r>
            <a:r>
              <a:rPr lang="en-GB" sz="2000" b="1" i="0" dirty="0">
                <a:solidFill>
                  <a:srgbClr val="313131"/>
                </a:solidFill>
                <a:effectLst/>
                <a:latin typeface="Arial Black" panose="020B0A04020102020204" pitchFamily="34" charset="0"/>
              </a:rPr>
              <a:t>and communicate widely when action is required.</a:t>
            </a:r>
            <a:r>
              <a:rPr lang="en-AU" sz="2000" b="1" i="0" dirty="0">
                <a:solidFill>
                  <a:prstClr val="black"/>
                </a:solidFill>
                <a:effectLst/>
                <a:latin typeface="Arial Black" panose="020B0A04020102020204" pitchFamily="34" charset="0"/>
              </a:rPr>
              <a:t> (</a:t>
            </a:r>
            <a:r>
              <a:rPr lang="en-GB" sz="2000" b="1" i="0" u="sng" dirty="0">
                <a:solidFill>
                  <a:prstClr val="black"/>
                </a:solidFill>
                <a:effectLst/>
                <a:latin typeface="Arial Black" panose="020B0A04020102020204" pitchFamily="34" charset="0"/>
              </a:rPr>
              <a:t>Last modified 19 Oct 2020</a:t>
            </a:r>
            <a:r>
              <a:rPr lang="en-GB" sz="2000" b="1" i="0" dirty="0">
                <a:solidFill>
                  <a:prstClr val="black"/>
                </a:solidFill>
                <a:effectLst/>
                <a:latin typeface="Arial Black" panose="020B0A04020102020204" pitchFamily="34" charset="0"/>
              </a:rPr>
              <a:t>)</a:t>
            </a:r>
          </a:p>
          <a:p>
            <a:pPr defTabSz="129982">
              <a:lnSpc>
                <a:spcPct val="150000"/>
              </a:lnSpc>
            </a:pPr>
            <a:endParaRPr lang="en-GB" sz="2000" b="1" i="0" dirty="0">
              <a:solidFill>
                <a:srgbClr val="454545"/>
              </a:solidFill>
              <a:effectLst/>
              <a:latin typeface="Arial Black" panose="020B0A04020102020204" pitchFamily="34" charset="0"/>
            </a:endParaRPr>
          </a:p>
          <a:p>
            <a:pPr defTabSz="129982">
              <a:lnSpc>
                <a:spcPct val="150000"/>
              </a:lnSpc>
            </a:pPr>
            <a:r>
              <a:rPr lang="en-GB" sz="2000" b="1" i="0" dirty="0">
                <a:solidFill>
                  <a:srgbClr val="454545"/>
                </a:solidFill>
                <a:effectLst/>
                <a:latin typeface="Arial Black" panose="020B0A04020102020204" pitchFamily="34" charset="0"/>
              </a:rPr>
              <a:t>As at 23 November 2020, the Application Day is presently unspecified; however, </a:t>
            </a:r>
          </a:p>
          <a:p>
            <a:pPr defTabSz="129982">
              <a:lnSpc>
                <a:spcPct val="150000"/>
              </a:lnSpc>
            </a:pPr>
            <a:r>
              <a:rPr lang="en-GB" sz="2000" b="1" i="0" dirty="0">
                <a:solidFill>
                  <a:srgbClr val="454545"/>
                </a:solidFill>
                <a:effectLst/>
                <a:latin typeface="Arial Black" panose="020B0A04020102020204" pitchFamily="34" charset="0"/>
              </a:rPr>
              <a:t>unless an earlier date is fixed by Proclamation, </a:t>
            </a:r>
          </a:p>
          <a:p>
            <a:pPr defTabSz="129982">
              <a:lnSpc>
                <a:spcPct val="150000"/>
              </a:lnSpc>
            </a:pPr>
            <a:r>
              <a:rPr lang="en-GB" sz="2000" b="1" i="0" u="sng" dirty="0">
                <a:solidFill>
                  <a:srgbClr val="454545"/>
                </a:solidFill>
                <a:effectLst/>
                <a:latin typeface="Arial Black" panose="020B0A04020102020204" pitchFamily="34" charset="0"/>
              </a:rPr>
              <a:t>the new DIN regime will commence on 22 June 2022</a:t>
            </a:r>
            <a:r>
              <a:rPr lang="en-GB" sz="2000" b="1" i="0" dirty="0">
                <a:solidFill>
                  <a:srgbClr val="454545"/>
                </a:solidFill>
                <a:effectLst/>
                <a:latin typeface="Arial Black" panose="020B0A04020102020204" pitchFamily="34" charset="0"/>
              </a:rPr>
              <a:t>.</a:t>
            </a:r>
            <a:endParaRPr lang="en-AU" sz="2000" b="1"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181962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5615255"/>
          </a:xfrm>
          <a:prstGeom prst="rect">
            <a:avLst/>
          </a:prstGeom>
          <a:noFill/>
        </p:spPr>
        <p:txBody>
          <a:bodyPr wrap="square" rtlCol="0">
            <a:spAutoFit/>
          </a:bodyPr>
          <a:lstStyle/>
          <a:p>
            <a:pPr lvl="0"/>
            <a:r>
              <a:rPr lang="en-AU" sz="2000" b="1" dirty="0">
                <a:latin typeface="Arial Black" panose="020B0A04020102020204" pitchFamily="34" charset="0"/>
                <a:ea typeface="Calibri" panose="020F0502020204030204" pitchFamily="34" charset="0"/>
              </a:rPr>
              <a:t>4. </a:t>
            </a:r>
            <a:r>
              <a:rPr lang="en-AU" sz="2000" b="1" dirty="0">
                <a:effectLst/>
                <a:latin typeface="Arial Black" panose="020B0A04020102020204" pitchFamily="34" charset="0"/>
                <a:ea typeface="Calibri" panose="020F0502020204030204" pitchFamily="34" charset="0"/>
              </a:rPr>
              <a:t>Other changes, proposals, trends and cases </a:t>
            </a:r>
            <a:endParaRPr lang="en-AU" sz="2000" dirty="0">
              <a:effectLst/>
              <a:latin typeface="Arial Black" panose="020B0A04020102020204" pitchFamily="34" charset="0"/>
              <a:ea typeface="Calibri" panose="020F0502020204030204" pitchFamily="34" charset="0"/>
            </a:endParaRPr>
          </a:p>
          <a:p>
            <a:pPr>
              <a:lnSpc>
                <a:spcPct val="107000"/>
              </a:lnSpc>
              <a:spcAft>
                <a:spcPts val="800"/>
              </a:spcAft>
            </a:pPr>
            <a:r>
              <a:rPr lang="en-AU" sz="2000" b="1" dirty="0">
                <a:effectLst/>
                <a:latin typeface="Arial Black" panose="020B0A04020102020204" pitchFamily="34" charset="0"/>
                <a:ea typeface="Calibri" panose="020F0502020204030204" pitchFamily="34" charset="0"/>
                <a:cs typeface="Times New Roman" panose="02020603050405020304" pitchFamily="18" charset="0"/>
              </a:rPr>
              <a:t> </a:t>
            </a:r>
            <a:endParaRPr lang="en-AU" sz="2000" dirty="0">
              <a:effectLst/>
              <a:latin typeface="Arial Black" panose="020B0A04020102020204" pitchFamily="34" charset="0"/>
              <a:ea typeface="Calibri" panose="020F0502020204030204" pitchFamily="34" charset="0"/>
            </a:endParaRPr>
          </a:p>
          <a:p>
            <a:pPr lvl="0"/>
            <a:r>
              <a:rPr lang="en-AU" sz="2000" dirty="0">
                <a:effectLst/>
                <a:latin typeface="Arial Black" panose="020B0A04020102020204" pitchFamily="34" charset="0"/>
                <a:ea typeface="Calibri" panose="020F0502020204030204" pitchFamily="34" charset="0"/>
              </a:rPr>
              <a:t>The Treasury Laws Amendment (Corporate Insolvency Reforms </a:t>
            </a:r>
            <a:r>
              <a:rPr lang="en-AU" sz="2000" dirty="0" err="1">
                <a:effectLst/>
                <a:latin typeface="Arial Black" panose="020B0A04020102020204" pitchFamily="34" charset="0"/>
                <a:ea typeface="Calibri" panose="020F0502020204030204" pitchFamily="34" charset="0"/>
              </a:rPr>
              <a:t>Consequentials</a:t>
            </a:r>
            <a:r>
              <a:rPr lang="en-AU" sz="2000" dirty="0">
                <a:effectLst/>
                <a:latin typeface="Arial Black" panose="020B0A04020102020204" pitchFamily="34" charset="0"/>
                <a:ea typeface="Calibri" panose="020F0502020204030204" pitchFamily="34" charset="0"/>
              </a:rPr>
              <a:t>) Bill 2021</a:t>
            </a:r>
          </a:p>
          <a:p>
            <a:pPr defTabSz="129982">
              <a:lnSpc>
                <a:spcPct val="150000"/>
              </a:lnSpc>
            </a:pPr>
            <a:r>
              <a:rPr lang="en-GB" sz="1400" b="1" dirty="0">
                <a:solidFill>
                  <a:prstClr val="black"/>
                </a:solidFill>
                <a:latin typeface="Arial Black" panose="020B0A04020102020204" pitchFamily="34" charset="0"/>
              </a:rPr>
              <a:t>•	ensure that employees can access the Fair Entitlements Guarantee (FEG) scheme where a company has been under small business restructuring prior to a simplified liquidation;</a:t>
            </a:r>
          </a:p>
          <a:p>
            <a:pPr defTabSz="129982">
              <a:lnSpc>
                <a:spcPct val="150000"/>
              </a:lnSpc>
            </a:pPr>
            <a:r>
              <a:rPr lang="en-GB" sz="1400" b="1" dirty="0">
                <a:solidFill>
                  <a:prstClr val="black"/>
                </a:solidFill>
                <a:latin typeface="Arial Black" panose="020B0A04020102020204" pitchFamily="34" charset="0"/>
              </a:rPr>
              <a:t>•	clarify that entities subject to regulation by the Australian Prudential Regulation Authority (APRA) are ineligible for small business restructuring or simplified liquidation;</a:t>
            </a:r>
          </a:p>
          <a:p>
            <a:pPr defTabSz="129982">
              <a:lnSpc>
                <a:spcPct val="150000"/>
              </a:lnSpc>
            </a:pPr>
            <a:r>
              <a:rPr lang="en-GB" sz="1400" b="1" dirty="0">
                <a:solidFill>
                  <a:prstClr val="black"/>
                </a:solidFill>
                <a:latin typeface="Arial Black" panose="020B0A04020102020204" pitchFamily="34" charset="0"/>
              </a:rPr>
              <a:t>•	clarify the role of the restructuring practitioner, including when they are required to make a declaration of independence, relevant relationships and indemnities (DIRRI), confirm they have qualified privilege, and apply section 128 and 129 of the Corporations Act 2001 to a company under small business restructuring;</a:t>
            </a:r>
          </a:p>
          <a:p>
            <a:pPr defTabSz="129982">
              <a:lnSpc>
                <a:spcPct val="150000"/>
              </a:lnSpc>
            </a:pPr>
            <a:r>
              <a:rPr lang="en-GB" sz="1400" b="1" dirty="0">
                <a:solidFill>
                  <a:prstClr val="black"/>
                </a:solidFill>
                <a:latin typeface="Arial Black" panose="020B0A04020102020204" pitchFamily="34" charset="0"/>
              </a:rPr>
              <a:t>•	amend the superannuation and corporations laws to recognise a company under small business restructuring is insolvent;</a:t>
            </a:r>
          </a:p>
          <a:p>
            <a:pPr defTabSz="129982">
              <a:lnSpc>
                <a:spcPct val="150000"/>
              </a:lnSpc>
            </a:pPr>
            <a:r>
              <a:rPr lang="en-GB" sz="1400" b="1" dirty="0">
                <a:solidFill>
                  <a:prstClr val="black"/>
                </a:solidFill>
                <a:latin typeface="Arial Black" panose="020B0A04020102020204" pitchFamily="34" charset="0"/>
              </a:rPr>
              <a:t>•	clarify that the Australian Securities and Investments Commission (ASIC) may investigate offences a liquidator reports in a simplified liquidation;</a:t>
            </a:r>
          </a:p>
          <a:p>
            <a:pPr defTabSz="129982">
              <a:lnSpc>
                <a:spcPct val="150000"/>
              </a:lnSpc>
            </a:pPr>
            <a:r>
              <a:rPr lang="en-GB" sz="1400" b="1" dirty="0">
                <a:solidFill>
                  <a:prstClr val="black"/>
                </a:solidFill>
                <a:latin typeface="Arial Black" panose="020B0A04020102020204" pitchFamily="34" charset="0"/>
              </a:rPr>
              <a:t>•	allow creditors to approve a compromise of a debt in excess of $100,000 by way of a proposal without a meeting;</a:t>
            </a:r>
          </a:p>
          <a:p>
            <a:pPr defTabSz="129982">
              <a:lnSpc>
                <a:spcPct val="150000"/>
              </a:lnSpc>
            </a:pPr>
            <a:r>
              <a:rPr lang="en-GB" sz="1400" b="1" dirty="0">
                <a:solidFill>
                  <a:prstClr val="black"/>
                </a:solidFill>
                <a:latin typeface="Arial Black" panose="020B0A04020102020204" pitchFamily="34" charset="0"/>
              </a:rPr>
              <a:t>•	allow Aboriginal and Torres Strait Islander corporations to access small business restructuring and simplified liquidation.</a:t>
            </a:r>
          </a:p>
        </p:txBody>
      </p:sp>
    </p:spTree>
    <p:extLst>
      <p:ext uri="{BB962C8B-B14F-4D97-AF65-F5344CB8AC3E}">
        <p14:creationId xmlns:p14="http://schemas.microsoft.com/office/powerpoint/2010/main" val="362443729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3643"/>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82396"/>
            <a:ext cx="12192001" cy="6353919"/>
          </a:xfrm>
          <a:prstGeom prst="rect">
            <a:avLst/>
          </a:prstGeom>
          <a:noFill/>
        </p:spPr>
        <p:txBody>
          <a:bodyPr wrap="square" rtlCol="0">
            <a:spAutoFit/>
          </a:bodyPr>
          <a:lstStyle/>
          <a:p>
            <a:pPr lvl="0"/>
            <a:r>
              <a:rPr lang="en-AU" sz="2000" b="1" dirty="0">
                <a:latin typeface="Arial Black" panose="020B0A04020102020204" pitchFamily="34" charset="0"/>
                <a:ea typeface="Calibri" panose="020F0502020204030204" pitchFamily="34" charset="0"/>
              </a:rPr>
              <a:t>4. </a:t>
            </a:r>
            <a:r>
              <a:rPr lang="en-AU" sz="2000" b="1" dirty="0">
                <a:effectLst/>
                <a:latin typeface="Arial Black" panose="020B0A04020102020204" pitchFamily="34" charset="0"/>
                <a:ea typeface="Calibri" panose="020F0502020204030204" pitchFamily="34" charset="0"/>
              </a:rPr>
              <a:t>Other changes, proposals, trends and cases </a:t>
            </a:r>
            <a:endParaRPr lang="en-AU" sz="2000" dirty="0">
              <a:effectLst/>
              <a:latin typeface="Arial Black" panose="020B0A04020102020204" pitchFamily="34" charset="0"/>
              <a:ea typeface="Calibri" panose="020F0502020204030204" pitchFamily="34" charset="0"/>
            </a:endParaRPr>
          </a:p>
          <a:p>
            <a:pPr defTabSz="129982">
              <a:lnSpc>
                <a:spcPct val="150000"/>
              </a:lnSpc>
            </a:pPr>
            <a:endParaRPr lang="en-GB" sz="2000" b="1" u="sng" dirty="0">
              <a:solidFill>
                <a:prstClr val="black"/>
              </a:solidFill>
              <a:latin typeface="Arial Black" panose="020B0A04020102020204" pitchFamily="34" charset="0"/>
            </a:endParaRPr>
          </a:p>
          <a:p>
            <a:pPr defTabSz="129982">
              <a:lnSpc>
                <a:spcPct val="150000"/>
              </a:lnSpc>
            </a:pPr>
            <a:r>
              <a:rPr lang="en-GB" sz="2000" b="1" dirty="0">
                <a:solidFill>
                  <a:prstClr val="black"/>
                </a:solidFill>
                <a:latin typeface="Arial Black" panose="020B0A04020102020204" pitchFamily="34" charset="0"/>
              </a:rPr>
              <a:t>As part of the 2021-22 Budget, the Morrison Government will allow </a:t>
            </a:r>
            <a:r>
              <a:rPr lang="en-GB" sz="2000" b="1" u="sng" dirty="0">
                <a:solidFill>
                  <a:prstClr val="black"/>
                </a:solidFill>
                <a:latin typeface="Arial Black" panose="020B0A04020102020204" pitchFamily="34" charset="0"/>
              </a:rPr>
              <a:t>small businesses to apply to the Administrative Appeals Tribunal (AAT) to pause or modify ATO debt recovery actions where the debt is being disputed in the AAT.</a:t>
            </a:r>
          </a:p>
          <a:p>
            <a:pPr defTabSz="129982">
              <a:lnSpc>
                <a:spcPct val="150000"/>
              </a:lnSpc>
            </a:pPr>
            <a:endParaRPr lang="en-GB" sz="2000" b="1" dirty="0">
              <a:solidFill>
                <a:prstClr val="black"/>
              </a:solidFill>
              <a:latin typeface="Arial Black" panose="020B0A04020102020204" pitchFamily="34" charset="0"/>
            </a:endParaRPr>
          </a:p>
          <a:p>
            <a:pPr defTabSz="129982">
              <a:lnSpc>
                <a:spcPct val="150000"/>
              </a:lnSpc>
            </a:pPr>
            <a:r>
              <a:rPr lang="en-GB" sz="2000" b="1" dirty="0">
                <a:solidFill>
                  <a:prstClr val="black"/>
                </a:solidFill>
                <a:latin typeface="Arial Black" panose="020B0A04020102020204" pitchFamily="34" charset="0"/>
              </a:rPr>
              <a:t>Specifically, the changes will allow the Small Business Taxation Division of the AAT to pause or modify any ATO debt recovery actions, such as garnishee notices and the recovery of General Interest Charge or related penalties until the underlying dispute is resolved by the AAT.</a:t>
            </a:r>
          </a:p>
          <a:p>
            <a:pPr defTabSz="129982">
              <a:lnSpc>
                <a:spcPct val="150000"/>
              </a:lnSpc>
            </a:pPr>
            <a:endParaRPr lang="en-AU" sz="2000" dirty="0">
              <a:effectLst/>
              <a:latin typeface="Arial Black" panose="020B0A04020102020204" pitchFamily="34" charset="0"/>
              <a:ea typeface="Calibri" panose="020F0502020204030204" pitchFamily="34" charset="0"/>
              <a:cs typeface="Times New Roman" panose="02020603050405020304" pitchFamily="18" charset="0"/>
            </a:endParaRPr>
          </a:p>
          <a:p>
            <a:pPr defTabSz="129982">
              <a:lnSpc>
                <a:spcPct val="150000"/>
              </a:lnSpc>
            </a:pPr>
            <a:r>
              <a:rPr lang="en-AU" sz="2000" dirty="0">
                <a:effectLst/>
                <a:latin typeface="Arial Black" panose="020B0A04020102020204" pitchFamily="34" charset="0"/>
                <a:ea typeface="Calibri" panose="020F0502020204030204" pitchFamily="34" charset="0"/>
                <a:cs typeface="Times New Roman" panose="02020603050405020304" pitchFamily="18" charset="0"/>
              </a:rPr>
              <a:t>While the change is expected to result in a small decrease in payments to the government, the budget papers say this figure can’t be quantified.</a:t>
            </a:r>
          </a:p>
          <a:p>
            <a:pPr defTabSz="129982">
              <a:lnSpc>
                <a:spcPct val="150000"/>
              </a:lnSpc>
            </a:pPr>
            <a:endParaRPr lang="en-GB" sz="2000" b="1"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2963504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569975"/>
            <a:ext cx="1008070" cy="1064542"/>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27038" y="110413"/>
            <a:ext cx="12191999" cy="665695"/>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Accountants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8E5905A-99D1-4C9F-BC5B-96B8A895E945}"/>
              </a:ext>
            </a:extLst>
          </p:cNvPr>
          <p:cNvSpPr txBox="1"/>
          <p:nvPr/>
        </p:nvSpPr>
        <p:spPr>
          <a:xfrm>
            <a:off x="1" y="712603"/>
            <a:ext cx="12164962" cy="5121530"/>
          </a:xfrm>
          <a:prstGeom prst="rect">
            <a:avLst/>
          </a:prstGeom>
          <a:noFill/>
        </p:spPr>
        <p:txBody>
          <a:bodyPr wrap="square">
            <a:spAutoFit/>
          </a:bodyPr>
          <a:lstStyle/>
          <a:p>
            <a:pPr>
              <a:lnSpc>
                <a:spcPct val="107000"/>
              </a:lnSpc>
              <a:spcBef>
                <a:spcPts val="1200"/>
              </a:spcBef>
            </a:pPr>
            <a:r>
              <a:rPr lang="en-AU" sz="2000" b="1" u="sng" kern="0" dirty="0">
                <a:effectLst/>
                <a:latin typeface="Arial Black" panose="020B0A04020102020204" pitchFamily="34" charset="0"/>
                <a:ea typeface="Times New Roman" panose="02020603050405020304" pitchFamily="18" charset="0"/>
                <a:cs typeface="Times New Roman" panose="02020603050405020304" pitchFamily="18" charset="0"/>
              </a:rPr>
              <a:t>1. Illegal phoenix activity</a:t>
            </a:r>
          </a:p>
          <a:p>
            <a:pPr defTabSz="129982">
              <a:lnSpc>
                <a:spcPct val="150000"/>
              </a:lnSpc>
            </a:pPr>
            <a:r>
              <a:rPr lang="en-AU" sz="1200" b="1" dirty="0">
                <a:solidFill>
                  <a:prstClr val="black"/>
                </a:solidFill>
                <a:latin typeface="Arial Black" panose="020B0A04020102020204" pitchFamily="34" charset="0"/>
              </a:rPr>
              <a:t>ASIC; </a:t>
            </a:r>
            <a:r>
              <a:rPr lang="en-GB" sz="1200" dirty="0">
                <a:latin typeface="Arial Black" panose="020B0A04020102020204" pitchFamily="34" charset="0"/>
                <a:hlinkClick r:id="rId3"/>
              </a:rPr>
              <a:t>Illegal phoenix activity | ASIC - Australian Securities and Investments Commission</a:t>
            </a:r>
            <a:endParaRPr lang="en-AU" sz="1200" b="1" dirty="0">
              <a:solidFill>
                <a:prstClr val="black"/>
              </a:solidFill>
              <a:latin typeface="Arial Black" panose="020B0A04020102020204" pitchFamily="34" charset="0"/>
            </a:endParaRPr>
          </a:p>
          <a:p>
            <a:pPr defTabSz="129982">
              <a:lnSpc>
                <a:spcPct val="150000"/>
              </a:lnSpc>
            </a:pPr>
            <a:r>
              <a:rPr lang="en-GB" sz="2800" b="1" u="sng" dirty="0">
                <a:solidFill>
                  <a:prstClr val="black"/>
                </a:solidFill>
                <a:latin typeface="Arial Black" panose="020B0A04020102020204" pitchFamily="34" charset="0"/>
              </a:rPr>
              <a:t>Difference between illegal phoenix activity and a legal phoenix company;</a:t>
            </a:r>
          </a:p>
          <a:p>
            <a:pPr defTabSz="129982">
              <a:lnSpc>
                <a:spcPct val="150000"/>
              </a:lnSpc>
            </a:pPr>
            <a:r>
              <a:rPr lang="en-GB" sz="2800" b="1" dirty="0">
                <a:solidFill>
                  <a:prstClr val="black"/>
                </a:solidFill>
                <a:latin typeface="Arial Black" panose="020B0A04020102020204" pitchFamily="34" charset="0"/>
              </a:rPr>
              <a:t>When a company restructure involves transferring assets to a new company, acting responsibly could mean </a:t>
            </a:r>
            <a:r>
              <a:rPr lang="en-GB" sz="2800" b="1" u="sng" dirty="0">
                <a:solidFill>
                  <a:prstClr val="black"/>
                </a:solidFill>
                <a:latin typeface="Arial Black" panose="020B0A04020102020204" pitchFamily="34" charset="0"/>
              </a:rPr>
              <a:t>having the assets independently valued to determine their true market value</a:t>
            </a:r>
            <a:r>
              <a:rPr lang="en-GB" sz="2800" b="1" dirty="0">
                <a:solidFill>
                  <a:prstClr val="black"/>
                </a:solidFill>
                <a:latin typeface="Arial Black" panose="020B0A04020102020204" pitchFamily="34" charset="0"/>
              </a:rPr>
              <a:t>. …creditors would not be disadvantaged because they would still have access to the assets. </a:t>
            </a:r>
            <a:endParaRPr lang="en-AU" sz="2800" dirty="0">
              <a:solidFill>
                <a:schemeClr val="bg1"/>
              </a:solidFill>
              <a:effectLst/>
              <a:latin typeface="Calibri" panose="020F0502020204030204" pitchFamily="34" charset="0"/>
              <a:ea typeface="Calibri" panose="020F0502020204030204" pitchFamily="34" charset="0"/>
            </a:endParaRPr>
          </a:p>
        </p:txBody>
      </p:sp>
      <p:pic>
        <p:nvPicPr>
          <p:cNvPr id="1030" name="Picture 6">
            <a:extLst>
              <a:ext uri="{FF2B5EF4-FFF2-40B4-BE49-F238E27FC236}">
                <a16:creationId xmlns:a16="http://schemas.microsoft.com/office/drawing/2014/main" id="{06CDFCA3-923B-42C3-9C52-ACD186D488E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38066" y="5664384"/>
            <a:ext cx="3343275" cy="962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074592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2" y="746647"/>
            <a:ext cx="12192001" cy="6033831"/>
          </a:xfrm>
          <a:prstGeom prst="rect">
            <a:avLst/>
          </a:prstGeom>
          <a:noFill/>
        </p:spPr>
        <p:txBody>
          <a:bodyPr wrap="square" rtlCol="0">
            <a:spAutoFit/>
          </a:bodyPr>
          <a:lstStyle/>
          <a:p>
            <a:pPr defTabSz="129982">
              <a:lnSpc>
                <a:spcPct val="150000"/>
              </a:lnSpc>
            </a:pPr>
            <a:r>
              <a:rPr lang="en-AU" sz="2000" b="1" dirty="0">
                <a:latin typeface="Arial Black" panose="020B0A04020102020204" pitchFamily="34" charset="0"/>
                <a:ea typeface="Calibri" panose="020F0502020204030204" pitchFamily="34" charset="0"/>
              </a:rPr>
              <a:t>4. </a:t>
            </a:r>
            <a:r>
              <a:rPr lang="en-AU" sz="2000" b="1" dirty="0">
                <a:effectLst/>
                <a:latin typeface="Arial Black" panose="020B0A04020102020204" pitchFamily="34" charset="0"/>
                <a:ea typeface="Calibri" panose="020F0502020204030204" pitchFamily="34" charset="0"/>
              </a:rPr>
              <a:t>Other changes, proposals, trends and cases </a:t>
            </a:r>
            <a:endParaRPr lang="en-AU" sz="2000" dirty="0">
              <a:effectLst/>
              <a:latin typeface="Arial Black" panose="020B0A04020102020204" pitchFamily="34" charset="0"/>
              <a:ea typeface="Calibri" panose="020F0502020204030204" pitchFamily="34" charset="0"/>
            </a:endParaRPr>
          </a:p>
          <a:p>
            <a:pPr defTabSz="129982">
              <a:lnSpc>
                <a:spcPct val="150000"/>
              </a:lnSpc>
            </a:pPr>
            <a:r>
              <a:rPr lang="en-GB" sz="2000" b="1" u="sng" dirty="0">
                <a:solidFill>
                  <a:prstClr val="black"/>
                </a:solidFill>
                <a:latin typeface="Arial Black" panose="020B0A04020102020204" pitchFamily="34" charset="0"/>
              </a:rPr>
              <a:t>In the matter of IW4U Pty Limited (in </a:t>
            </a:r>
            <a:r>
              <a:rPr lang="en-GB" sz="2000" b="1" u="sng" dirty="0" err="1">
                <a:solidFill>
                  <a:prstClr val="black"/>
                </a:solidFill>
                <a:latin typeface="Arial Black" panose="020B0A04020102020204" pitchFamily="34" charset="0"/>
              </a:rPr>
              <a:t>liq</a:t>
            </a:r>
            <a:r>
              <a:rPr lang="en-GB" sz="2000" b="1" u="sng" dirty="0">
                <a:solidFill>
                  <a:prstClr val="black"/>
                </a:solidFill>
                <a:latin typeface="Arial Black" panose="020B0A04020102020204" pitchFamily="34" charset="0"/>
              </a:rPr>
              <a:t>) [2021] NSWSC 40</a:t>
            </a:r>
          </a:p>
          <a:p>
            <a:pPr defTabSz="129982">
              <a:lnSpc>
                <a:spcPct val="150000"/>
              </a:lnSpc>
            </a:pPr>
            <a:r>
              <a:rPr lang="en-GB" sz="2000" b="1" i="1" dirty="0">
                <a:solidFill>
                  <a:prstClr val="black"/>
                </a:solidFill>
                <a:latin typeface="Arial Black" panose="020B0A04020102020204" pitchFamily="34" charset="0"/>
              </a:rPr>
              <a:t>34. .. A director will be acting in breach of duty if he or she </a:t>
            </a:r>
            <a:r>
              <a:rPr lang="en-GB" sz="2000" b="1" i="1" u="sng" dirty="0">
                <a:solidFill>
                  <a:prstClr val="black"/>
                </a:solidFill>
                <a:latin typeface="Arial Black" panose="020B0A04020102020204" pitchFamily="34" charset="0"/>
              </a:rPr>
              <a:t>incorporates a new entity for the purpose of continuing to trade the business of the company without the new entity acquiring the business of the first company in an arm’s length transaction for value</a:t>
            </a:r>
            <a:r>
              <a:rPr lang="en-GB" sz="2000" b="1" i="1" dirty="0">
                <a:solidFill>
                  <a:prstClr val="black"/>
                </a:solidFill>
                <a:latin typeface="Arial Black" panose="020B0A04020102020204" pitchFamily="34" charset="0"/>
              </a:rPr>
              <a:t>: see, for example, the remarks of the Supreme Court of New Zealand in Madsen-</a:t>
            </a:r>
            <a:r>
              <a:rPr lang="en-GB" sz="2000" b="1" i="1" dirty="0" err="1">
                <a:solidFill>
                  <a:prstClr val="black"/>
                </a:solidFill>
                <a:latin typeface="Arial Black" panose="020B0A04020102020204" pitchFamily="34" charset="0"/>
              </a:rPr>
              <a:t>Ries</a:t>
            </a:r>
            <a:r>
              <a:rPr lang="en-GB" sz="2000" b="1" i="1" dirty="0">
                <a:solidFill>
                  <a:prstClr val="black"/>
                </a:solidFill>
                <a:latin typeface="Arial Black" panose="020B0A04020102020204" pitchFamily="34" charset="0"/>
              </a:rPr>
              <a:t> and Levin as Liquidators of Debut Homes Limited (in liquidation) v Cooper [2020] NZSC 100 at [174]- [188]. </a:t>
            </a:r>
            <a:r>
              <a:rPr lang="en-GB" sz="2000" b="1" i="1" u="sng" dirty="0">
                <a:solidFill>
                  <a:prstClr val="black"/>
                </a:solidFill>
                <a:latin typeface="Arial Black" panose="020B0A04020102020204" pitchFamily="34" charset="0"/>
              </a:rPr>
              <a:t>Honest or altruistic behaviour by directors will not prevent a finding of improper conduct </a:t>
            </a:r>
            <a:r>
              <a:rPr lang="en-GB" sz="2000" b="1" i="1" dirty="0">
                <a:solidFill>
                  <a:prstClr val="black"/>
                </a:solidFill>
                <a:latin typeface="Arial Black" panose="020B0A04020102020204" pitchFamily="34" charset="0"/>
              </a:rPr>
              <a:t>on their part if that conduct was carried out for an improper or collateral purpose: Permanent Building Society Pty Ltd (in </a:t>
            </a:r>
            <a:r>
              <a:rPr lang="en-GB" sz="2000" b="1" i="1" dirty="0" err="1">
                <a:solidFill>
                  <a:prstClr val="black"/>
                </a:solidFill>
                <a:latin typeface="Arial Black" panose="020B0A04020102020204" pitchFamily="34" charset="0"/>
              </a:rPr>
              <a:t>liq</a:t>
            </a:r>
            <a:r>
              <a:rPr lang="en-GB" sz="2000" b="1" i="1" dirty="0">
                <a:solidFill>
                  <a:prstClr val="black"/>
                </a:solidFill>
                <a:latin typeface="Arial Black" panose="020B0A04020102020204" pitchFamily="34" charset="0"/>
              </a:rPr>
              <a:t>) v Wheeler (1994) 11 WAR 187 at 218; (1994) 14 ACSR 109 at 137 (</a:t>
            </a:r>
            <a:r>
              <a:rPr lang="en-GB" sz="2000" b="1" i="1" dirty="0" err="1">
                <a:solidFill>
                  <a:prstClr val="black"/>
                </a:solidFill>
                <a:latin typeface="Arial Black" panose="020B0A04020102020204" pitchFamily="34" charset="0"/>
              </a:rPr>
              <a:t>Ipp</a:t>
            </a:r>
            <a:r>
              <a:rPr lang="en-GB" sz="2000" b="1" i="1" dirty="0">
                <a:solidFill>
                  <a:prstClr val="black"/>
                </a:solidFill>
                <a:latin typeface="Arial Black" panose="020B0A04020102020204" pitchFamily="34" charset="0"/>
              </a:rPr>
              <a:t> J, Malcolm CJ and Seaman J agreeing).</a:t>
            </a:r>
          </a:p>
          <a:p>
            <a:pPr defTabSz="129982">
              <a:lnSpc>
                <a:spcPct val="150000"/>
              </a:lnSpc>
            </a:pPr>
            <a:endParaRPr lang="en-GB" sz="2000" b="1" i="1" dirty="0">
              <a:solidFill>
                <a:prstClr val="black"/>
              </a:solidFill>
              <a:latin typeface="Century Gothic" panose="020B0502020202020204" pitchFamily="34" charset="0"/>
            </a:endParaRPr>
          </a:p>
        </p:txBody>
      </p:sp>
    </p:spTree>
    <p:extLst>
      <p:ext uri="{BB962C8B-B14F-4D97-AF65-F5344CB8AC3E}">
        <p14:creationId xmlns:p14="http://schemas.microsoft.com/office/powerpoint/2010/main" val="114502457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2" y="746647"/>
            <a:ext cx="12192001" cy="3737818"/>
          </a:xfrm>
          <a:prstGeom prst="rect">
            <a:avLst/>
          </a:prstGeom>
          <a:noFill/>
        </p:spPr>
        <p:txBody>
          <a:bodyPr wrap="square" rtlCol="0">
            <a:spAutoFit/>
          </a:bodyPr>
          <a:lstStyle/>
          <a:p>
            <a:pPr defTabSz="129982">
              <a:lnSpc>
                <a:spcPct val="150000"/>
              </a:lnSpc>
            </a:pPr>
            <a:r>
              <a:rPr lang="en-AU" sz="2000" b="1" dirty="0">
                <a:latin typeface="Arial Black" panose="020B0A04020102020204" pitchFamily="34" charset="0"/>
                <a:ea typeface="Calibri" panose="020F0502020204030204" pitchFamily="34" charset="0"/>
              </a:rPr>
              <a:t>4. </a:t>
            </a:r>
            <a:r>
              <a:rPr lang="en-AU" sz="2000" b="1" dirty="0">
                <a:effectLst/>
                <a:latin typeface="Arial Black" panose="020B0A04020102020204" pitchFamily="34" charset="0"/>
                <a:ea typeface="Calibri" panose="020F0502020204030204" pitchFamily="34" charset="0"/>
              </a:rPr>
              <a:t>Other changes, proposals, trends and cases </a:t>
            </a:r>
            <a:endParaRPr lang="en-AU" sz="2000" dirty="0">
              <a:effectLst/>
              <a:latin typeface="Arial Black" panose="020B0A04020102020204" pitchFamily="34" charset="0"/>
              <a:ea typeface="Calibri" panose="020F0502020204030204" pitchFamily="34" charset="0"/>
            </a:endParaRPr>
          </a:p>
          <a:p>
            <a:pPr defTabSz="129982">
              <a:lnSpc>
                <a:spcPct val="150000"/>
              </a:lnSpc>
            </a:pPr>
            <a:r>
              <a:rPr lang="en-GB" sz="2000" b="1" u="sng" dirty="0">
                <a:solidFill>
                  <a:prstClr val="black"/>
                </a:solidFill>
                <a:latin typeface="Arial Black" panose="020B0A04020102020204" pitchFamily="34" charset="0"/>
              </a:rPr>
              <a:t>In the matter of IW4U Pty Limited (in </a:t>
            </a:r>
            <a:r>
              <a:rPr lang="en-GB" sz="2000" b="1" u="sng" dirty="0" err="1">
                <a:solidFill>
                  <a:prstClr val="black"/>
                </a:solidFill>
                <a:latin typeface="Arial Black" panose="020B0A04020102020204" pitchFamily="34" charset="0"/>
              </a:rPr>
              <a:t>liq</a:t>
            </a:r>
            <a:r>
              <a:rPr lang="en-GB" sz="2000" b="1" u="sng" dirty="0">
                <a:solidFill>
                  <a:prstClr val="black"/>
                </a:solidFill>
                <a:latin typeface="Arial Black" panose="020B0A04020102020204" pitchFamily="34" charset="0"/>
              </a:rPr>
              <a:t>) [2021] NSWSC 40</a:t>
            </a:r>
          </a:p>
          <a:p>
            <a:pPr defTabSz="129982">
              <a:lnSpc>
                <a:spcPct val="150000"/>
              </a:lnSpc>
            </a:pPr>
            <a:r>
              <a:rPr lang="en-GB" sz="2000" b="1" i="1" dirty="0">
                <a:solidFill>
                  <a:prstClr val="black"/>
                </a:solidFill>
                <a:latin typeface="Arial Black" panose="020B0A04020102020204" pitchFamily="34" charset="0"/>
              </a:rPr>
              <a:t>37… the standard of conduct that would be expected of a person in Mr </a:t>
            </a:r>
            <a:r>
              <a:rPr lang="en-GB" sz="2000" b="1" i="1" dirty="0" err="1">
                <a:solidFill>
                  <a:prstClr val="black"/>
                </a:solidFill>
                <a:latin typeface="Arial Black" panose="020B0A04020102020204" pitchFamily="34" charset="0"/>
              </a:rPr>
              <a:t>Ngaue’s</a:t>
            </a:r>
            <a:r>
              <a:rPr lang="en-GB" sz="2000" b="1" i="1" dirty="0">
                <a:solidFill>
                  <a:prstClr val="black"/>
                </a:solidFill>
                <a:latin typeface="Arial Black" panose="020B0A04020102020204" pitchFamily="34" charset="0"/>
              </a:rPr>
              <a:t> position is to have </a:t>
            </a:r>
            <a:r>
              <a:rPr lang="en-GB" sz="2000" b="1" i="1" u="sng" dirty="0">
                <a:solidFill>
                  <a:prstClr val="black"/>
                </a:solidFill>
                <a:latin typeface="Arial Black" panose="020B0A04020102020204" pitchFamily="34" charset="0"/>
              </a:rPr>
              <a:t>placed the company into external administration. Mr </a:t>
            </a:r>
            <a:r>
              <a:rPr lang="en-GB" sz="2000" b="1" i="1" u="sng" dirty="0" err="1">
                <a:solidFill>
                  <a:prstClr val="black"/>
                </a:solidFill>
                <a:latin typeface="Arial Black" panose="020B0A04020102020204" pitchFamily="34" charset="0"/>
              </a:rPr>
              <a:t>Ngaue</a:t>
            </a:r>
            <a:r>
              <a:rPr lang="en-GB" sz="2000" b="1" i="1" u="sng" dirty="0">
                <a:solidFill>
                  <a:prstClr val="black"/>
                </a:solidFill>
                <a:latin typeface="Arial Black" panose="020B0A04020102020204" pitchFamily="34" charset="0"/>
              </a:rPr>
              <a:t> did not do so</a:t>
            </a:r>
            <a:r>
              <a:rPr lang="en-GB" sz="2000" b="1" i="1" dirty="0">
                <a:solidFill>
                  <a:prstClr val="black"/>
                </a:solidFill>
                <a:latin typeface="Arial Black" panose="020B0A04020102020204" pitchFamily="34" charset="0"/>
              </a:rPr>
              <a:t>. Instead, he preferred his personal interests to those of the company </a:t>
            </a:r>
            <a:r>
              <a:rPr lang="en-GB" sz="2000" b="1" i="1" u="sng" dirty="0">
                <a:solidFill>
                  <a:prstClr val="black"/>
                </a:solidFill>
                <a:latin typeface="Arial Black" panose="020B0A04020102020204" pitchFamily="34" charset="0"/>
              </a:rPr>
              <a:t>by allowing Employment Services to take over the business of IW4U</a:t>
            </a:r>
            <a:r>
              <a:rPr lang="en-GB" sz="2000" b="1" i="1" dirty="0">
                <a:solidFill>
                  <a:prstClr val="black"/>
                </a:solidFill>
                <a:latin typeface="Arial Black" panose="020B0A04020102020204" pitchFamily="34" charset="0"/>
              </a:rPr>
              <a:t>, leaving behind the unpaid debts of IW4U. </a:t>
            </a:r>
          </a:p>
          <a:p>
            <a:pPr defTabSz="129982">
              <a:lnSpc>
                <a:spcPct val="150000"/>
              </a:lnSpc>
            </a:pPr>
            <a:endParaRPr lang="en-GB" sz="2000" b="1" i="1"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259847964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39327" y="515589"/>
            <a:ext cx="12192001" cy="5584477"/>
          </a:xfrm>
          <a:prstGeom prst="rect">
            <a:avLst/>
          </a:prstGeom>
          <a:noFill/>
        </p:spPr>
        <p:txBody>
          <a:bodyPr wrap="square" rtlCol="0">
            <a:spAutoFit/>
          </a:bodyPr>
          <a:lstStyle/>
          <a:p>
            <a:pPr defTabSz="129982">
              <a:lnSpc>
                <a:spcPct val="150000"/>
              </a:lnSpc>
            </a:pPr>
            <a:r>
              <a:rPr lang="en-AU" sz="2000" b="1" dirty="0">
                <a:latin typeface="Arial Black" panose="020B0A04020102020204" pitchFamily="34" charset="0"/>
                <a:ea typeface="Calibri" panose="020F0502020204030204" pitchFamily="34" charset="0"/>
              </a:rPr>
              <a:t>4. </a:t>
            </a:r>
            <a:r>
              <a:rPr lang="en-AU" sz="2000" b="1" dirty="0">
                <a:effectLst/>
                <a:latin typeface="Arial Black" panose="020B0A04020102020204" pitchFamily="34" charset="0"/>
                <a:ea typeface="Calibri" panose="020F0502020204030204" pitchFamily="34" charset="0"/>
              </a:rPr>
              <a:t>Other changes, proposals, trends and cases </a:t>
            </a:r>
            <a:endParaRPr lang="en-AU" sz="2000" dirty="0">
              <a:effectLst/>
              <a:latin typeface="Arial Black" panose="020B0A04020102020204" pitchFamily="34" charset="0"/>
              <a:ea typeface="Calibri" panose="020F0502020204030204" pitchFamily="34" charset="0"/>
            </a:endParaRPr>
          </a:p>
          <a:p>
            <a:pPr defTabSz="129982">
              <a:lnSpc>
                <a:spcPct val="150000"/>
              </a:lnSpc>
            </a:pPr>
            <a:r>
              <a:rPr lang="en-GB" sz="2000" b="1" u="sng" dirty="0">
                <a:solidFill>
                  <a:prstClr val="black"/>
                </a:solidFill>
                <a:latin typeface="Arial Black" panose="020B0A04020102020204" pitchFamily="34" charset="0"/>
              </a:rPr>
              <a:t>In the matter of IW4U Pty Limited (in </a:t>
            </a:r>
            <a:r>
              <a:rPr lang="en-GB" sz="2000" b="1" u="sng" dirty="0" err="1">
                <a:solidFill>
                  <a:prstClr val="black"/>
                </a:solidFill>
                <a:latin typeface="Arial Black" panose="020B0A04020102020204" pitchFamily="34" charset="0"/>
              </a:rPr>
              <a:t>liq</a:t>
            </a:r>
            <a:r>
              <a:rPr lang="en-GB" sz="2000" b="1" u="sng" dirty="0">
                <a:solidFill>
                  <a:prstClr val="black"/>
                </a:solidFill>
                <a:latin typeface="Arial Black" panose="020B0A04020102020204" pitchFamily="34" charset="0"/>
              </a:rPr>
              <a:t>) [2021] NSWSC 40</a:t>
            </a:r>
          </a:p>
          <a:p>
            <a:pPr defTabSz="129982">
              <a:lnSpc>
                <a:spcPct val="150000"/>
              </a:lnSpc>
            </a:pPr>
            <a:endParaRPr lang="en-GB" sz="2000" b="1" i="1" dirty="0">
              <a:solidFill>
                <a:prstClr val="black"/>
              </a:solidFill>
              <a:latin typeface="Arial Black" panose="020B0A04020102020204" pitchFamily="34" charset="0"/>
            </a:endParaRPr>
          </a:p>
          <a:p>
            <a:pPr defTabSz="129982">
              <a:lnSpc>
                <a:spcPct val="150000"/>
              </a:lnSpc>
            </a:pPr>
            <a:r>
              <a:rPr lang="en-GB" sz="2000" b="1" i="1" dirty="0">
                <a:solidFill>
                  <a:prstClr val="black"/>
                </a:solidFill>
                <a:latin typeface="Arial Black" panose="020B0A04020102020204" pitchFamily="34" charset="0"/>
              </a:rPr>
              <a:t>71. Further, it is </a:t>
            </a:r>
            <a:r>
              <a:rPr lang="en-GB" sz="2000" b="1" i="1" u="sng" dirty="0">
                <a:solidFill>
                  <a:prstClr val="black"/>
                </a:solidFill>
                <a:latin typeface="Arial Black" panose="020B0A04020102020204" pitchFamily="34" charset="0"/>
              </a:rPr>
              <a:t>entirely unrealistic to suggest</a:t>
            </a:r>
            <a:r>
              <a:rPr lang="en-GB" sz="2000" b="1" i="1" dirty="0">
                <a:solidFill>
                  <a:prstClr val="black"/>
                </a:solidFill>
                <a:latin typeface="Arial Black" panose="020B0A04020102020204" pitchFamily="34" charset="0"/>
              </a:rPr>
              <a:t>, as the liquidators do relying on Mr Haley’s report that </a:t>
            </a:r>
            <a:r>
              <a:rPr lang="en-GB" sz="2000" b="1" i="1" u="sng" dirty="0">
                <a:solidFill>
                  <a:prstClr val="black"/>
                </a:solidFill>
                <a:latin typeface="Arial Black" panose="020B0A04020102020204" pitchFamily="34" charset="0"/>
              </a:rPr>
              <a:t>a “knowledgeable, willing but not anxious buyer”</a:t>
            </a:r>
            <a:r>
              <a:rPr lang="en-GB" sz="2000" b="1" i="1" dirty="0">
                <a:solidFill>
                  <a:prstClr val="black"/>
                </a:solidFill>
                <a:latin typeface="Arial Black" panose="020B0A04020102020204" pitchFamily="34" charset="0"/>
              </a:rPr>
              <a:t> of the business would have </a:t>
            </a:r>
            <a:r>
              <a:rPr lang="en-GB" sz="2000" b="1" i="1" u="sng" dirty="0">
                <a:solidFill>
                  <a:prstClr val="black"/>
                </a:solidFill>
                <a:latin typeface="Arial Black" panose="020B0A04020102020204" pitchFamily="34" charset="0"/>
              </a:rPr>
              <a:t>paid a substantial amount, if any, </a:t>
            </a:r>
            <a:r>
              <a:rPr lang="en-GB" sz="2000" b="1" i="1" dirty="0">
                <a:solidFill>
                  <a:prstClr val="black"/>
                </a:solidFill>
                <a:latin typeface="Arial Black" panose="020B0A04020102020204" pitchFamily="34" charset="0"/>
              </a:rPr>
              <a:t>to acquire the benefit of IW4U’s </a:t>
            </a:r>
            <a:r>
              <a:rPr lang="en-GB" sz="2000" b="1" i="1" u="sng" dirty="0">
                <a:solidFill>
                  <a:prstClr val="black"/>
                </a:solidFill>
                <a:latin typeface="Arial Black" panose="020B0A04020102020204" pitchFamily="34" charset="0"/>
              </a:rPr>
              <a:t>informal contracts which were based on handshake arrangements with no certainty of continued operation for any period of time.</a:t>
            </a:r>
            <a:r>
              <a:rPr lang="en-GB" sz="2000" b="1" i="1" dirty="0">
                <a:solidFill>
                  <a:prstClr val="black"/>
                </a:solidFill>
                <a:latin typeface="Arial Black" panose="020B0A04020102020204" pitchFamily="34" charset="0"/>
              </a:rPr>
              <a:t> It was not submitted by the liquidators that Mr </a:t>
            </a:r>
            <a:r>
              <a:rPr lang="en-GB" sz="2000" b="1" i="1" dirty="0" err="1">
                <a:solidFill>
                  <a:prstClr val="black"/>
                </a:solidFill>
                <a:latin typeface="Arial Black" panose="020B0A04020102020204" pitchFamily="34" charset="0"/>
              </a:rPr>
              <a:t>Ngaue</a:t>
            </a:r>
            <a:r>
              <a:rPr lang="en-GB" sz="2000" b="1" i="1" dirty="0">
                <a:solidFill>
                  <a:prstClr val="black"/>
                </a:solidFill>
                <a:latin typeface="Arial Black" panose="020B0A04020102020204" pitchFamily="34" charset="0"/>
              </a:rPr>
              <a:t> himself would likely have been a purchaser of the business of IW4U. Obviously he did not need to do so. </a:t>
            </a:r>
            <a:r>
              <a:rPr lang="en-GB" sz="2000" b="1" i="1" u="sng" dirty="0">
                <a:solidFill>
                  <a:prstClr val="black"/>
                </a:solidFill>
                <a:latin typeface="Arial Black" panose="020B0A04020102020204" pitchFamily="34" charset="0"/>
              </a:rPr>
              <a:t>He personally had the relevant customer connections with the clients of the business and was not subject to any restraints against competition if IW4U sold its business to a third party.</a:t>
            </a:r>
          </a:p>
        </p:txBody>
      </p:sp>
    </p:spTree>
    <p:extLst>
      <p:ext uri="{BB962C8B-B14F-4D97-AF65-F5344CB8AC3E}">
        <p14:creationId xmlns:p14="http://schemas.microsoft.com/office/powerpoint/2010/main" val="49545348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39327" y="515589"/>
            <a:ext cx="12192001" cy="2352824"/>
          </a:xfrm>
          <a:prstGeom prst="rect">
            <a:avLst/>
          </a:prstGeom>
          <a:noFill/>
        </p:spPr>
        <p:txBody>
          <a:bodyPr wrap="square" rtlCol="0">
            <a:spAutoFit/>
          </a:bodyPr>
          <a:lstStyle/>
          <a:p>
            <a:pPr defTabSz="129982">
              <a:lnSpc>
                <a:spcPct val="150000"/>
              </a:lnSpc>
            </a:pPr>
            <a:r>
              <a:rPr lang="en-AU" sz="2000" b="1" dirty="0">
                <a:latin typeface="Arial Black" panose="020B0A04020102020204" pitchFamily="34" charset="0"/>
                <a:ea typeface="Calibri" panose="020F0502020204030204" pitchFamily="34" charset="0"/>
              </a:rPr>
              <a:t>4. </a:t>
            </a:r>
            <a:r>
              <a:rPr lang="en-AU" sz="2000" b="1" dirty="0">
                <a:effectLst/>
                <a:latin typeface="Arial Black" panose="020B0A04020102020204" pitchFamily="34" charset="0"/>
                <a:ea typeface="Calibri" panose="020F0502020204030204" pitchFamily="34" charset="0"/>
              </a:rPr>
              <a:t>Other changes, proposals, trends and cases </a:t>
            </a:r>
            <a:endParaRPr lang="en-AU" sz="2000" dirty="0">
              <a:effectLst/>
              <a:latin typeface="Arial Black" panose="020B0A04020102020204" pitchFamily="34" charset="0"/>
              <a:ea typeface="Calibri" panose="020F0502020204030204" pitchFamily="34" charset="0"/>
            </a:endParaRPr>
          </a:p>
          <a:p>
            <a:pPr defTabSz="129982">
              <a:lnSpc>
                <a:spcPct val="150000"/>
              </a:lnSpc>
            </a:pPr>
            <a:r>
              <a:rPr lang="en-GB" sz="2000" b="1" u="sng" dirty="0">
                <a:solidFill>
                  <a:prstClr val="black"/>
                </a:solidFill>
                <a:latin typeface="Arial Black" panose="020B0A04020102020204" pitchFamily="34" charset="0"/>
              </a:rPr>
              <a:t>In the matter of IW4U Pty Limited (in </a:t>
            </a:r>
            <a:r>
              <a:rPr lang="en-GB" sz="2000" b="1" u="sng" dirty="0" err="1">
                <a:solidFill>
                  <a:prstClr val="black"/>
                </a:solidFill>
                <a:latin typeface="Arial Black" panose="020B0A04020102020204" pitchFamily="34" charset="0"/>
              </a:rPr>
              <a:t>liq</a:t>
            </a:r>
            <a:r>
              <a:rPr lang="en-GB" sz="2000" b="1" u="sng" dirty="0">
                <a:solidFill>
                  <a:prstClr val="black"/>
                </a:solidFill>
                <a:latin typeface="Arial Black" panose="020B0A04020102020204" pitchFamily="34" charset="0"/>
              </a:rPr>
              <a:t>) [2021] NSWSC 40</a:t>
            </a:r>
          </a:p>
          <a:p>
            <a:pPr defTabSz="129982">
              <a:lnSpc>
                <a:spcPct val="150000"/>
              </a:lnSpc>
            </a:pPr>
            <a:endParaRPr lang="en-GB" sz="2000" b="1" i="1" dirty="0">
              <a:solidFill>
                <a:prstClr val="black"/>
              </a:solidFill>
              <a:latin typeface="Arial Black" panose="020B0A04020102020204" pitchFamily="34" charset="0"/>
            </a:endParaRPr>
          </a:p>
          <a:p>
            <a:pPr defTabSz="129982">
              <a:lnSpc>
                <a:spcPct val="150000"/>
              </a:lnSpc>
            </a:pPr>
            <a:r>
              <a:rPr lang="en-GB" sz="2000" b="1" i="1" dirty="0">
                <a:solidFill>
                  <a:prstClr val="black"/>
                </a:solidFill>
                <a:latin typeface="Arial Black" panose="020B0A04020102020204" pitchFamily="34" charset="0"/>
              </a:rPr>
              <a:t>72… In my view, </a:t>
            </a:r>
            <a:r>
              <a:rPr lang="en-GB" sz="2000" b="1" i="1" u="sng" dirty="0">
                <a:solidFill>
                  <a:prstClr val="black"/>
                </a:solidFill>
                <a:latin typeface="Arial Black" panose="020B0A04020102020204" pitchFamily="34" charset="0"/>
              </a:rPr>
              <a:t>no weight can be given to Mr Haley’s opinion </a:t>
            </a:r>
            <a:r>
              <a:rPr lang="en-GB" sz="2000" b="1" i="1" dirty="0">
                <a:solidFill>
                  <a:prstClr val="black"/>
                </a:solidFill>
                <a:latin typeface="Arial Black" panose="020B0A04020102020204" pitchFamily="34" charset="0"/>
              </a:rPr>
              <a:t>as evidence of</a:t>
            </a:r>
          </a:p>
          <a:p>
            <a:pPr defTabSz="129982">
              <a:lnSpc>
                <a:spcPct val="150000"/>
              </a:lnSpc>
            </a:pPr>
            <a:r>
              <a:rPr lang="en-GB" sz="2000" b="1" i="1" dirty="0">
                <a:solidFill>
                  <a:prstClr val="black"/>
                </a:solidFill>
                <a:latin typeface="Arial Black" panose="020B0A04020102020204" pitchFamily="34" charset="0"/>
              </a:rPr>
              <a:t>the damage suffered by IW4U. </a:t>
            </a:r>
            <a:r>
              <a:rPr lang="en-GB" sz="2000" b="1" i="1" u="sng" dirty="0">
                <a:solidFill>
                  <a:prstClr val="black"/>
                </a:solidFill>
                <a:latin typeface="Arial Black" panose="020B0A04020102020204" pitchFamily="34" charset="0"/>
              </a:rPr>
              <a:t>No alternative submission was advanced.</a:t>
            </a:r>
            <a:endParaRPr lang="en-GB" sz="2000" b="1" i="1"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111034082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2" y="746647"/>
            <a:ext cx="12192001" cy="5122813"/>
          </a:xfrm>
          <a:prstGeom prst="rect">
            <a:avLst/>
          </a:prstGeom>
          <a:noFill/>
        </p:spPr>
        <p:txBody>
          <a:bodyPr wrap="square" rtlCol="0">
            <a:spAutoFit/>
          </a:bodyPr>
          <a:lstStyle/>
          <a:p>
            <a:pPr defTabSz="129982">
              <a:lnSpc>
                <a:spcPct val="150000"/>
              </a:lnSpc>
            </a:pPr>
            <a:r>
              <a:rPr lang="en-AU" sz="2000" b="1" dirty="0">
                <a:latin typeface="Arial Black" panose="020B0A04020102020204" pitchFamily="34" charset="0"/>
                <a:ea typeface="Calibri" panose="020F0502020204030204" pitchFamily="34" charset="0"/>
              </a:rPr>
              <a:t>4. </a:t>
            </a:r>
            <a:r>
              <a:rPr lang="en-AU" sz="2000" b="1" dirty="0">
                <a:effectLst/>
                <a:latin typeface="Arial Black" panose="020B0A04020102020204" pitchFamily="34" charset="0"/>
                <a:ea typeface="Calibri" panose="020F0502020204030204" pitchFamily="34" charset="0"/>
              </a:rPr>
              <a:t>Other changes, proposals, trends and cases </a:t>
            </a:r>
            <a:endParaRPr lang="en-AU" sz="2000" dirty="0">
              <a:effectLst/>
              <a:latin typeface="Arial Black" panose="020B0A04020102020204" pitchFamily="34" charset="0"/>
              <a:ea typeface="Calibri" panose="020F0502020204030204" pitchFamily="34" charset="0"/>
            </a:endParaRPr>
          </a:p>
          <a:p>
            <a:pPr defTabSz="129982">
              <a:lnSpc>
                <a:spcPct val="150000"/>
              </a:lnSpc>
            </a:pPr>
            <a:r>
              <a:rPr lang="en-GB" sz="2000" b="1" u="sng" dirty="0">
                <a:solidFill>
                  <a:prstClr val="black"/>
                </a:solidFill>
                <a:latin typeface="Arial Black" panose="020B0A04020102020204" pitchFamily="34" charset="0"/>
              </a:rPr>
              <a:t>In the matter of Australian Worldwide Pty Ltd [2019] NSWSC 1475 (29 October 2019)</a:t>
            </a:r>
          </a:p>
          <a:p>
            <a:pPr defTabSz="129982">
              <a:lnSpc>
                <a:spcPct val="150000"/>
              </a:lnSpc>
            </a:pPr>
            <a:endParaRPr lang="en-GB" sz="2000" b="1" i="1" dirty="0">
              <a:solidFill>
                <a:prstClr val="black"/>
              </a:solidFill>
              <a:latin typeface="Arial Black" panose="020B0A04020102020204" pitchFamily="34" charset="0"/>
            </a:endParaRPr>
          </a:p>
          <a:p>
            <a:pPr defTabSz="129982">
              <a:lnSpc>
                <a:spcPct val="150000"/>
              </a:lnSpc>
            </a:pPr>
            <a:r>
              <a:rPr lang="en-GB" sz="2000" b="1" i="1" dirty="0">
                <a:solidFill>
                  <a:prstClr val="black"/>
                </a:solidFill>
                <a:latin typeface="Arial Black" panose="020B0A04020102020204" pitchFamily="34" charset="0"/>
              </a:rPr>
              <a:t>139. The Plaintiffs sought (FASC [135]), as against Mr Jones, declarations and orders that he account and/or disgorge any benefits received by either him, AW Exports, Messrs </a:t>
            </a:r>
            <a:r>
              <a:rPr lang="en-GB" sz="2000" b="1" i="1" dirty="0" err="1">
                <a:solidFill>
                  <a:prstClr val="black"/>
                </a:solidFill>
                <a:latin typeface="Arial Black" panose="020B0A04020102020204" pitchFamily="34" charset="0"/>
              </a:rPr>
              <a:t>Bhojani</a:t>
            </a:r>
            <a:r>
              <a:rPr lang="en-GB" sz="2000" b="1" i="1" dirty="0">
                <a:solidFill>
                  <a:prstClr val="black"/>
                </a:solidFill>
                <a:latin typeface="Arial Black" panose="020B0A04020102020204" pitchFamily="34" charset="0"/>
              </a:rPr>
              <a:t>, </a:t>
            </a:r>
            <a:r>
              <a:rPr lang="en-GB" sz="2000" b="1" i="1" dirty="0" err="1">
                <a:solidFill>
                  <a:prstClr val="black"/>
                </a:solidFill>
                <a:latin typeface="Arial Black" panose="020B0A04020102020204" pitchFamily="34" charset="0"/>
              </a:rPr>
              <a:t>Broxom</a:t>
            </a:r>
            <a:r>
              <a:rPr lang="en-GB" sz="2000" b="1" i="1" dirty="0">
                <a:solidFill>
                  <a:prstClr val="black"/>
                </a:solidFill>
                <a:latin typeface="Arial Black" panose="020B0A04020102020204" pitchFamily="34" charset="0"/>
              </a:rPr>
              <a:t> and/or Kaufman; and further or alternatively, an order for equitable compensation to AWW or AWE, or both. </a:t>
            </a:r>
            <a:r>
              <a:rPr lang="en-GB" sz="2000" b="1" i="1" u="sng" dirty="0">
                <a:solidFill>
                  <a:prstClr val="black"/>
                </a:solidFill>
                <a:latin typeface="Arial Black" panose="020B0A04020102020204" pitchFamily="34" charset="0"/>
              </a:rPr>
              <a:t>That claim must fail</a:t>
            </a:r>
            <a:r>
              <a:rPr lang="en-GB" sz="2000" b="1" i="1" dirty="0">
                <a:solidFill>
                  <a:prstClr val="black"/>
                </a:solidFill>
                <a:latin typeface="Arial Black" panose="020B0A04020102020204" pitchFamily="34" charset="0"/>
              </a:rPr>
              <a:t>, even apart from his bankruptcy, </a:t>
            </a:r>
            <a:r>
              <a:rPr lang="en-GB" sz="2000" b="1" i="1" u="sng" dirty="0">
                <a:solidFill>
                  <a:prstClr val="black"/>
                </a:solidFill>
                <a:latin typeface="Arial Black" panose="020B0A04020102020204" pitchFamily="34" charset="0"/>
              </a:rPr>
              <a:t>because the Plaintiffs did not establish the amount of any benefits obtained by AW Exports; did not seek to establish the amount of any benefits obtained </a:t>
            </a:r>
            <a:r>
              <a:rPr lang="en-GB" sz="2000" b="1" i="1" dirty="0">
                <a:solidFill>
                  <a:prstClr val="black"/>
                </a:solidFill>
                <a:latin typeface="Arial Black" panose="020B0A04020102020204" pitchFamily="34" charset="0"/>
              </a:rPr>
              <a:t>by Messrs </a:t>
            </a:r>
            <a:r>
              <a:rPr lang="en-GB" sz="2000" b="1" i="1" dirty="0" err="1">
                <a:solidFill>
                  <a:prstClr val="black"/>
                </a:solidFill>
                <a:latin typeface="Arial Black" panose="020B0A04020102020204" pitchFamily="34" charset="0"/>
              </a:rPr>
              <a:t>Bhojani</a:t>
            </a:r>
            <a:r>
              <a:rPr lang="en-GB" sz="2000" b="1" i="1" dirty="0">
                <a:solidFill>
                  <a:prstClr val="black"/>
                </a:solidFill>
                <a:latin typeface="Arial Black" panose="020B0A04020102020204" pitchFamily="34" charset="0"/>
              </a:rPr>
              <a:t>, </a:t>
            </a:r>
            <a:r>
              <a:rPr lang="en-GB" sz="2000" b="1" i="1" dirty="0" err="1">
                <a:solidFill>
                  <a:prstClr val="black"/>
                </a:solidFill>
                <a:latin typeface="Arial Black" panose="020B0A04020102020204" pitchFamily="34" charset="0"/>
              </a:rPr>
              <a:t>Broxom</a:t>
            </a:r>
            <a:r>
              <a:rPr lang="en-GB" sz="2000" b="1" i="1" dirty="0">
                <a:solidFill>
                  <a:prstClr val="black"/>
                </a:solidFill>
                <a:latin typeface="Arial Black" panose="020B0A04020102020204" pitchFamily="34" charset="0"/>
              </a:rPr>
              <a:t> and/or Kaufman; </a:t>
            </a:r>
            <a:r>
              <a:rPr lang="en-GB" sz="2000" b="1" i="1" u="sng" dirty="0">
                <a:solidFill>
                  <a:prstClr val="black"/>
                </a:solidFill>
                <a:latin typeface="Arial Black" panose="020B0A04020102020204" pitchFamily="34" charset="0"/>
              </a:rPr>
              <a:t>and also did not establish the amount of any loss suffered</a:t>
            </a:r>
            <a:r>
              <a:rPr lang="en-GB" sz="2000" b="1" i="1" dirty="0">
                <a:solidFill>
                  <a:prstClr val="black"/>
                </a:solidFill>
                <a:latin typeface="Arial Black" panose="020B0A04020102020204" pitchFamily="34" charset="0"/>
              </a:rPr>
              <a:t> by AWW or AWE. </a:t>
            </a:r>
          </a:p>
        </p:txBody>
      </p:sp>
    </p:spTree>
    <p:extLst>
      <p:ext uri="{BB962C8B-B14F-4D97-AF65-F5344CB8AC3E}">
        <p14:creationId xmlns:p14="http://schemas.microsoft.com/office/powerpoint/2010/main" val="233079903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2" y="746647"/>
            <a:ext cx="12192001" cy="5584477"/>
          </a:xfrm>
          <a:prstGeom prst="rect">
            <a:avLst/>
          </a:prstGeom>
          <a:noFill/>
        </p:spPr>
        <p:txBody>
          <a:bodyPr wrap="square" rtlCol="0">
            <a:spAutoFit/>
          </a:bodyPr>
          <a:lstStyle/>
          <a:p>
            <a:pPr defTabSz="129982">
              <a:lnSpc>
                <a:spcPct val="150000"/>
              </a:lnSpc>
            </a:pPr>
            <a:r>
              <a:rPr lang="en-AU" sz="2000" b="1" dirty="0">
                <a:latin typeface="Arial Black" panose="020B0A04020102020204" pitchFamily="34" charset="0"/>
                <a:ea typeface="Calibri" panose="020F0502020204030204" pitchFamily="34" charset="0"/>
              </a:rPr>
              <a:t>4. </a:t>
            </a:r>
            <a:r>
              <a:rPr lang="en-AU" sz="2000" b="1" dirty="0">
                <a:effectLst/>
                <a:latin typeface="Arial Black" panose="020B0A04020102020204" pitchFamily="34" charset="0"/>
                <a:ea typeface="Calibri" panose="020F0502020204030204" pitchFamily="34" charset="0"/>
              </a:rPr>
              <a:t>Other changes, proposals, trends and cases </a:t>
            </a:r>
            <a:endParaRPr lang="en-AU" sz="2000" dirty="0">
              <a:effectLst/>
              <a:latin typeface="Arial Black" panose="020B0A04020102020204" pitchFamily="34" charset="0"/>
              <a:ea typeface="Calibri" panose="020F0502020204030204" pitchFamily="34" charset="0"/>
            </a:endParaRPr>
          </a:p>
          <a:p>
            <a:pPr defTabSz="129982">
              <a:lnSpc>
                <a:spcPct val="150000"/>
              </a:lnSpc>
            </a:pPr>
            <a:r>
              <a:rPr lang="en-GB" sz="2000" b="1" u="sng" dirty="0">
                <a:solidFill>
                  <a:prstClr val="black"/>
                </a:solidFill>
                <a:latin typeface="Arial Black" panose="020B0A04020102020204" pitchFamily="34" charset="0"/>
              </a:rPr>
              <a:t>In the matter of Australian Worldwide Pty Ltd [2019] NSWSC 1475 (29 October 2019)</a:t>
            </a:r>
          </a:p>
          <a:p>
            <a:pPr defTabSz="129982">
              <a:lnSpc>
                <a:spcPct val="150000"/>
              </a:lnSpc>
            </a:pPr>
            <a:endParaRPr lang="en-GB" sz="2000" b="1" i="1" dirty="0">
              <a:solidFill>
                <a:prstClr val="black"/>
              </a:solidFill>
              <a:latin typeface="Arial Black" panose="020B0A04020102020204" pitchFamily="34" charset="0"/>
            </a:endParaRPr>
          </a:p>
          <a:p>
            <a:pPr defTabSz="129982">
              <a:lnSpc>
                <a:spcPct val="150000"/>
              </a:lnSpc>
            </a:pPr>
            <a:r>
              <a:rPr lang="en-GB" sz="2000" b="1" i="1" dirty="0">
                <a:solidFill>
                  <a:prstClr val="black"/>
                </a:solidFill>
                <a:latin typeface="Arial Black" panose="020B0A04020102020204" pitchFamily="34" charset="0"/>
              </a:rPr>
              <a:t>125. First, the loss suffered by the Plaintiffs must </a:t>
            </a:r>
            <a:r>
              <a:rPr lang="en-GB" sz="2000" b="1" i="1" u="sng" dirty="0">
                <a:solidFill>
                  <a:prstClr val="black"/>
                </a:solidFill>
                <a:latin typeface="Arial Black" panose="020B0A04020102020204" pitchFamily="34" charset="0"/>
              </a:rPr>
              <a:t>have regard to </a:t>
            </a:r>
            <a:r>
              <a:rPr lang="en-GB" sz="2000" b="1" i="1" dirty="0">
                <a:solidFill>
                  <a:prstClr val="black"/>
                </a:solidFill>
                <a:latin typeface="Arial Black" panose="020B0A04020102020204" pitchFamily="34" charset="0"/>
              </a:rPr>
              <a:t>the value of the Master Supply Agreement, at a point </a:t>
            </a:r>
            <a:r>
              <a:rPr lang="en-GB" sz="2000" b="1" i="1" u="sng" dirty="0">
                <a:solidFill>
                  <a:prstClr val="black"/>
                </a:solidFill>
                <a:latin typeface="Arial Black" panose="020B0A04020102020204" pitchFamily="34" charset="0"/>
              </a:rPr>
              <a:t>they were insolvent, the receivers had not continued the conduct of their business, and it was very likely that E would terminate the MSA in the ordinary course</a:t>
            </a:r>
            <a:r>
              <a:rPr lang="en-GB" sz="2000" b="1" i="1" dirty="0">
                <a:solidFill>
                  <a:prstClr val="black"/>
                </a:solidFill>
                <a:latin typeface="Arial Black" panose="020B0A04020102020204" pitchFamily="34" charset="0"/>
              </a:rPr>
              <a:t>, particularly after the Plaintiffs had failed to deliver the January shipment. Second, the benefit gained by the Defendants and the loss suffered by the Plaintiffs would not be the same, even if their respective incomes would have been the same, if their cost structures differed. </a:t>
            </a:r>
            <a:r>
              <a:rPr lang="en-GB" sz="2000" b="1" i="1" u="sng" dirty="0">
                <a:solidFill>
                  <a:prstClr val="black"/>
                </a:solidFill>
                <a:latin typeface="Arial Black" panose="020B0A04020102020204" pitchFamily="34" charset="0"/>
              </a:rPr>
              <a:t>That erroneous approach had the consequence that there was no expert evidence of substance led by the Plaintiffs as to the extent of any loss they had suffered.</a:t>
            </a:r>
          </a:p>
        </p:txBody>
      </p:sp>
    </p:spTree>
    <p:extLst>
      <p:ext uri="{BB962C8B-B14F-4D97-AF65-F5344CB8AC3E}">
        <p14:creationId xmlns:p14="http://schemas.microsoft.com/office/powerpoint/2010/main" val="313856245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Legal Practitioners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2" y="746647"/>
            <a:ext cx="12192001" cy="6046142"/>
          </a:xfrm>
          <a:prstGeom prst="rect">
            <a:avLst/>
          </a:prstGeom>
          <a:noFill/>
        </p:spPr>
        <p:txBody>
          <a:bodyPr wrap="square" rtlCol="0">
            <a:spAutoFit/>
          </a:bodyPr>
          <a:lstStyle/>
          <a:p>
            <a:pPr defTabSz="129982">
              <a:lnSpc>
                <a:spcPct val="150000"/>
              </a:lnSpc>
            </a:pPr>
            <a:r>
              <a:rPr lang="en-AU" sz="2000" b="1" dirty="0">
                <a:latin typeface="Arial Black" panose="020B0A04020102020204" pitchFamily="34" charset="0"/>
                <a:ea typeface="Calibri" panose="020F0502020204030204" pitchFamily="34" charset="0"/>
              </a:rPr>
              <a:t>4. </a:t>
            </a:r>
            <a:r>
              <a:rPr lang="en-AU" sz="2000" b="1" dirty="0">
                <a:effectLst/>
                <a:latin typeface="Arial Black" panose="020B0A04020102020204" pitchFamily="34" charset="0"/>
                <a:ea typeface="Calibri" panose="020F0502020204030204" pitchFamily="34" charset="0"/>
              </a:rPr>
              <a:t>Other changes, proposals, trends and cases </a:t>
            </a:r>
          </a:p>
          <a:p>
            <a:pPr defTabSz="129982">
              <a:lnSpc>
                <a:spcPct val="150000"/>
              </a:lnSpc>
            </a:pPr>
            <a:r>
              <a:rPr lang="en-GB" sz="2000" u="sng" dirty="0">
                <a:effectLst/>
                <a:latin typeface="Arial Black" panose="020B0A04020102020204" pitchFamily="34" charset="0"/>
                <a:ea typeface="Calibri" panose="020F0502020204030204" pitchFamily="34" charset="0"/>
              </a:rPr>
              <a:t>LCM Operations Pty Ltd, in matter of 316 Group P/L (In Liquidation) [2021] FCA 324</a:t>
            </a:r>
          </a:p>
          <a:p>
            <a:pPr defTabSz="129982">
              <a:lnSpc>
                <a:spcPct val="150000"/>
              </a:lnSpc>
            </a:pPr>
            <a:r>
              <a:rPr lang="en-GB" sz="2000" b="1" i="1" dirty="0">
                <a:latin typeface="Arial Black" panose="020B0A04020102020204" pitchFamily="34" charset="0"/>
                <a:ea typeface="Calibri" panose="020F0502020204030204" pitchFamily="34" charset="0"/>
              </a:rPr>
              <a:t>20.. a </a:t>
            </a:r>
            <a:r>
              <a:rPr lang="en-GB" sz="2000" b="1" i="1" u="sng" dirty="0">
                <a:latin typeface="Arial Black" panose="020B0A04020102020204" pitchFamily="34" charset="0"/>
                <a:ea typeface="Calibri" panose="020F0502020204030204" pitchFamily="34" charset="0"/>
              </a:rPr>
              <a:t>liquidator is entitled to use information </a:t>
            </a:r>
            <a:r>
              <a:rPr lang="en-GB" sz="2000" b="1" i="1" dirty="0">
                <a:latin typeface="Arial Black" panose="020B0A04020102020204" pitchFamily="34" charset="0"/>
                <a:ea typeface="Calibri" panose="020F0502020204030204" pitchFamily="34" charset="0"/>
              </a:rPr>
              <a:t>or documents produced in an examination </a:t>
            </a:r>
            <a:r>
              <a:rPr lang="en-GB" sz="2000" b="1" i="1" u="sng" dirty="0">
                <a:latin typeface="Arial Black" panose="020B0A04020102020204" pitchFamily="34" charset="0"/>
                <a:ea typeface="Calibri" panose="020F0502020204030204" pitchFamily="34" charset="0"/>
              </a:rPr>
              <a:t>for the purpose of subsequent proceedings </a:t>
            </a:r>
            <a:r>
              <a:rPr lang="en-GB" sz="2000" b="1" i="1" dirty="0">
                <a:latin typeface="Arial Black" panose="020B0A04020102020204" pitchFamily="34" charset="0"/>
                <a:ea typeface="Calibri" panose="020F0502020204030204" pitchFamily="34" charset="0"/>
              </a:rPr>
              <a:t>to get in and realise the assets of the company in liquidation without the leave of the court.</a:t>
            </a:r>
          </a:p>
          <a:p>
            <a:pPr defTabSz="129982">
              <a:lnSpc>
                <a:spcPct val="150000"/>
              </a:lnSpc>
            </a:pPr>
            <a:r>
              <a:rPr lang="en-GB" sz="2000" b="1" i="1" dirty="0">
                <a:latin typeface="Arial Black" panose="020B0A04020102020204" pitchFamily="34" charset="0"/>
                <a:ea typeface="Calibri" panose="020F0502020204030204" pitchFamily="34" charset="0"/>
              </a:rPr>
              <a:t>26. This proceeding (viz. examination) was commenced by LCM pursuant to provisions of the Act which empower the court to compel the production of documents …about the company’s examinable affairs. </a:t>
            </a:r>
            <a:r>
              <a:rPr lang="en-GB" sz="2000" b="1" i="1" u="sng" dirty="0">
                <a:latin typeface="Arial Black" panose="020B0A04020102020204" pitchFamily="34" charset="0"/>
                <a:ea typeface="Calibri" panose="020F0502020204030204" pitchFamily="34" charset="0"/>
              </a:rPr>
              <a:t>LCM expressly disclosed the purpose for its commencement of the proceeding </a:t>
            </a:r>
            <a:r>
              <a:rPr lang="en-GB" sz="2000" b="1" i="1" dirty="0">
                <a:latin typeface="Arial Black" panose="020B0A04020102020204" pitchFamily="34" charset="0"/>
                <a:ea typeface="Calibri" panose="020F0502020204030204" pitchFamily="34" charset="0"/>
              </a:rPr>
              <a:t>as being to investigate the company’s potential claims (assigned to the applicant; s100-5 of IPSC).</a:t>
            </a:r>
          </a:p>
          <a:p>
            <a:pPr defTabSz="129982">
              <a:lnSpc>
                <a:spcPct val="150000"/>
              </a:lnSpc>
            </a:pPr>
            <a:r>
              <a:rPr lang="en-GB" sz="2000" b="1" i="1" dirty="0">
                <a:latin typeface="Arial Black" panose="020B0A04020102020204" pitchFamily="34" charset="0"/>
                <a:ea typeface="Calibri" panose="020F0502020204030204" pitchFamily="34" charset="0"/>
              </a:rPr>
              <a:t>27. ..</a:t>
            </a:r>
            <a:r>
              <a:rPr lang="en-GB" sz="2000" b="1" i="1" u="sng" dirty="0">
                <a:latin typeface="Arial Black" panose="020B0A04020102020204" pitchFamily="34" charset="0"/>
                <a:ea typeface="Calibri" panose="020F0502020204030204" pitchFamily="34" charset="0"/>
              </a:rPr>
              <a:t>the purpose for which the documents are sought to be used is the</a:t>
            </a:r>
          </a:p>
          <a:p>
            <a:pPr defTabSz="129982">
              <a:lnSpc>
                <a:spcPct val="150000"/>
              </a:lnSpc>
            </a:pPr>
            <a:r>
              <a:rPr lang="en-GB" sz="2000" b="1" i="1" u="sng" dirty="0">
                <a:latin typeface="Arial Black" panose="020B0A04020102020204" pitchFamily="34" charset="0"/>
                <a:ea typeface="Calibri" panose="020F0502020204030204" pitchFamily="34" charset="0"/>
              </a:rPr>
              <a:t>very purpose for which they were obtained under the compulsory process</a:t>
            </a:r>
          </a:p>
          <a:p>
            <a:pPr defTabSz="129982">
              <a:lnSpc>
                <a:spcPct val="150000"/>
              </a:lnSpc>
            </a:pPr>
            <a:r>
              <a:rPr lang="en-GB" sz="2000" b="1" i="1" u="sng" dirty="0">
                <a:latin typeface="Arial Black" panose="020B0A04020102020204" pitchFamily="34" charset="0"/>
                <a:ea typeface="Calibri" panose="020F0502020204030204" pitchFamily="34" charset="0"/>
              </a:rPr>
              <a:t>of the Court</a:t>
            </a:r>
            <a:endParaRPr lang="en-AU" sz="2000" b="1" i="1" u="sng" dirty="0">
              <a:latin typeface="Arial Black" panose="020B0A04020102020204" pitchFamily="34" charset="0"/>
              <a:ea typeface="Calibri" panose="020F0502020204030204" pitchFamily="34" charset="0"/>
            </a:endParaRPr>
          </a:p>
        </p:txBody>
      </p:sp>
    </p:spTree>
    <p:extLst>
      <p:ext uri="{BB962C8B-B14F-4D97-AF65-F5344CB8AC3E}">
        <p14:creationId xmlns:p14="http://schemas.microsoft.com/office/powerpoint/2010/main" val="123642350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r" defTabSz="129982">
              <a:lnSpc>
                <a:spcPct val="115000"/>
              </a:lnSpc>
            </a:pPr>
            <a:r>
              <a:rPr lang="en-AU" sz="2800" b="1" dirty="0">
                <a:solidFill>
                  <a:prstClr val="black"/>
                </a:solidFill>
                <a:latin typeface="Bookman Old Style" panose="02050604050505020204" pitchFamily="18" charset="0"/>
              </a:rPr>
              <a:t>Insolvency Law &amp; Practice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48073" y="622314"/>
            <a:ext cx="12191999" cy="6108724"/>
          </a:xfrm>
          <a:prstGeom prst="rect">
            <a:avLst/>
          </a:prstGeom>
          <a:noFill/>
        </p:spPr>
        <p:txBody>
          <a:bodyPr wrap="square" rtlCol="0">
            <a:spAutoFit/>
          </a:bodyPr>
          <a:lstStyle/>
          <a:p>
            <a:pPr defTabSz="129982">
              <a:lnSpc>
                <a:spcPct val="150000"/>
              </a:lnSpc>
            </a:pPr>
            <a:r>
              <a:rPr lang="en-AU" sz="2400" b="1" u="sng" dirty="0">
                <a:solidFill>
                  <a:prstClr val="black"/>
                </a:solidFill>
                <a:latin typeface="Arial Black" panose="020B0A04020102020204" pitchFamily="34" charset="0"/>
              </a:rPr>
              <a:t>The Presenter’s background; Geoffrey McDonald</a:t>
            </a:r>
          </a:p>
          <a:p>
            <a:pPr defTabSz="129982">
              <a:lnSpc>
                <a:spcPct val="150000"/>
              </a:lnSpc>
            </a:pPr>
            <a:r>
              <a:rPr lang="en-AU" sz="2000" b="1" u="sng" dirty="0">
                <a:solidFill>
                  <a:prstClr val="black"/>
                </a:solidFill>
                <a:latin typeface="Arial Black" panose="020B0A04020102020204" pitchFamily="34" charset="0"/>
              </a:rPr>
              <a:t>Insolvency Accountant</a:t>
            </a:r>
          </a:p>
          <a:p>
            <a:pPr>
              <a:lnSpc>
                <a:spcPct val="107000"/>
              </a:lnSpc>
              <a:spcAft>
                <a:spcPts val="800"/>
              </a:spcAft>
            </a:pPr>
            <a:r>
              <a:rPr lang="en-GB" sz="2000" b="1" dirty="0">
                <a:solidFill>
                  <a:prstClr val="black"/>
                </a:solidFill>
                <a:latin typeface="Arial Black" panose="020B0A04020102020204" pitchFamily="34" charset="0"/>
              </a:rPr>
              <a:t>Did you know; </a:t>
            </a:r>
            <a:r>
              <a:rPr lang="en-AU" sz="2000" u="sng"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3"/>
              </a:rPr>
              <a:t>SKM_C364e17101607530.1.1 (aicm.com.au)</a:t>
            </a:r>
            <a:r>
              <a:rPr lang="en-AU" sz="2000" dirty="0">
                <a:effectLst/>
                <a:latin typeface="Calibri" panose="020F0502020204030204" pitchFamily="34" charset="0"/>
                <a:ea typeface="Calibri" panose="020F0502020204030204" pitchFamily="34" charset="0"/>
                <a:cs typeface="Times New Roman" panose="02020603050405020304" pitchFamily="18" charset="0"/>
              </a:rPr>
              <a:t> </a:t>
            </a:r>
          </a:p>
          <a:p>
            <a:pPr defTabSz="129982">
              <a:lnSpc>
                <a:spcPct val="150000"/>
              </a:lnSpc>
            </a:pPr>
            <a:r>
              <a:rPr lang="en-GB" sz="2000" b="1" dirty="0">
                <a:solidFill>
                  <a:prstClr val="black"/>
                </a:solidFill>
                <a:latin typeface="Arial Black" panose="020B0A04020102020204" pitchFamily="34" charset="0"/>
              </a:rPr>
              <a:t>1987 became a partner, the youngest ever of an accounting firm, aged 23</a:t>
            </a:r>
          </a:p>
          <a:p>
            <a:pPr defTabSz="129982">
              <a:lnSpc>
                <a:spcPct val="150000"/>
              </a:lnSpc>
            </a:pPr>
            <a:r>
              <a:rPr lang="en-GB" sz="2000" b="1" dirty="0">
                <a:solidFill>
                  <a:prstClr val="black"/>
                </a:solidFill>
                <a:latin typeface="Arial Black" panose="020B0A04020102020204" pitchFamily="34" charset="0"/>
              </a:rPr>
              <a:t>1988 became a registered liquidator, then also registered as an auditor, tax agent and then Trustee in bankruptcy</a:t>
            </a:r>
          </a:p>
          <a:p>
            <a:pPr defTabSz="129982">
              <a:lnSpc>
                <a:spcPct val="150000"/>
              </a:lnSpc>
            </a:pPr>
            <a:r>
              <a:rPr lang="en-GB" sz="2000" b="1" dirty="0">
                <a:solidFill>
                  <a:prstClr val="black"/>
                </a:solidFill>
                <a:latin typeface="Arial Black" panose="020B0A04020102020204" pitchFamily="34" charset="0"/>
              </a:rPr>
              <a:t>I went to the Bar in the late 1990s.</a:t>
            </a:r>
          </a:p>
          <a:p>
            <a:pPr defTabSz="129982">
              <a:lnSpc>
                <a:spcPct val="150000"/>
              </a:lnSpc>
            </a:pPr>
            <a:r>
              <a:rPr lang="en-GB" sz="2000" b="1" dirty="0">
                <a:solidFill>
                  <a:prstClr val="black"/>
                </a:solidFill>
                <a:latin typeface="Arial Black" panose="020B0A04020102020204" pitchFamily="34" charset="0"/>
              </a:rPr>
              <a:t>I was told that I was the first person to be granted a </a:t>
            </a:r>
          </a:p>
          <a:p>
            <a:pPr defTabSz="129982">
              <a:lnSpc>
                <a:spcPct val="150000"/>
              </a:lnSpc>
            </a:pPr>
            <a:r>
              <a:rPr lang="en-GB" sz="2000" b="1" dirty="0">
                <a:solidFill>
                  <a:prstClr val="black"/>
                </a:solidFill>
                <a:latin typeface="Arial Black" panose="020B0A04020102020204" pitchFamily="34" charset="0"/>
              </a:rPr>
              <a:t>Practicing certificate as a barrister whilst also practicing as an accountant.</a:t>
            </a:r>
          </a:p>
          <a:p>
            <a:pPr defTabSz="129982">
              <a:lnSpc>
                <a:spcPct val="150000"/>
              </a:lnSpc>
            </a:pPr>
            <a:r>
              <a:rPr lang="en-GB" sz="2000" b="1" dirty="0">
                <a:solidFill>
                  <a:prstClr val="black"/>
                </a:solidFill>
                <a:latin typeface="Arial Black" panose="020B0A04020102020204" pitchFamily="34" charset="0"/>
              </a:rPr>
              <a:t>I soon became National Chairman of Hall Chadwick.</a:t>
            </a:r>
          </a:p>
          <a:p>
            <a:pPr defTabSz="129982">
              <a:lnSpc>
                <a:spcPct val="150000"/>
              </a:lnSpc>
            </a:pPr>
            <a:r>
              <a:rPr lang="en-GB" sz="2000" b="1" dirty="0">
                <a:solidFill>
                  <a:prstClr val="black"/>
                </a:solidFill>
                <a:latin typeface="Arial Black" panose="020B0A04020102020204" pitchFamily="34" charset="0"/>
              </a:rPr>
              <a:t>Left to practice as Counsel in 2008.</a:t>
            </a:r>
          </a:p>
          <a:p>
            <a:pPr defTabSz="129982">
              <a:lnSpc>
                <a:spcPct val="150000"/>
              </a:lnSpc>
            </a:pPr>
            <a:r>
              <a:rPr lang="en-GB" sz="2000" b="1" dirty="0">
                <a:solidFill>
                  <a:prstClr val="black"/>
                </a:solidFill>
                <a:latin typeface="Arial Black" panose="020B0A04020102020204" pitchFamily="34" charset="0"/>
              </a:rPr>
              <a:t>As Albert Einstein once said; </a:t>
            </a:r>
          </a:p>
          <a:p>
            <a:pPr defTabSz="129982">
              <a:lnSpc>
                <a:spcPct val="150000"/>
              </a:lnSpc>
            </a:pPr>
            <a:r>
              <a:rPr lang="en-GB" sz="2000" b="1" dirty="0">
                <a:solidFill>
                  <a:prstClr val="black"/>
                </a:solidFill>
                <a:latin typeface="Arial Black" panose="020B0A04020102020204" pitchFamily="34" charset="0"/>
              </a:rPr>
              <a:t>“the fate of the old one, recognises the culture of the young”</a:t>
            </a:r>
          </a:p>
        </p:txBody>
      </p:sp>
    </p:spTree>
    <p:extLst>
      <p:ext uri="{BB962C8B-B14F-4D97-AF65-F5344CB8AC3E}">
        <p14:creationId xmlns:p14="http://schemas.microsoft.com/office/powerpoint/2010/main" val="24520103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2633D-297F-48DC-9D52-97FD75E770E6}"/>
              </a:ext>
            </a:extLst>
          </p:cNvPr>
          <p:cNvSpPr>
            <a:spLocks noGrp="1"/>
          </p:cNvSpPr>
          <p:nvPr>
            <p:ph type="title"/>
          </p:nvPr>
        </p:nvSpPr>
        <p:spPr>
          <a:xfrm>
            <a:off x="838201" y="365127"/>
            <a:ext cx="10515600" cy="396873"/>
          </a:xfrm>
        </p:spPr>
        <p:txBody>
          <a:bodyPr/>
          <a:lstStyle/>
          <a:p>
            <a:r>
              <a:rPr lang="en-AU" b="1" dirty="0"/>
              <a:t>Orders</a:t>
            </a:r>
          </a:p>
        </p:txBody>
      </p:sp>
      <p:sp>
        <p:nvSpPr>
          <p:cNvPr id="3" name="Content Placeholder 2">
            <a:extLst>
              <a:ext uri="{FF2B5EF4-FFF2-40B4-BE49-F238E27FC236}">
                <a16:creationId xmlns:a16="http://schemas.microsoft.com/office/drawing/2014/main" id="{CFB21F0E-E58E-451F-B3D3-FF37E082A38F}"/>
              </a:ext>
            </a:extLst>
          </p:cNvPr>
          <p:cNvSpPr>
            <a:spLocks noGrp="1"/>
          </p:cNvSpPr>
          <p:nvPr>
            <p:ph idx="1"/>
          </p:nvPr>
        </p:nvSpPr>
        <p:spPr>
          <a:xfrm>
            <a:off x="838201" y="762000"/>
            <a:ext cx="10515600" cy="5414963"/>
          </a:xfrm>
        </p:spPr>
        <p:txBody>
          <a:bodyPr>
            <a:normAutofit fontScale="77500" lnSpcReduction="20000"/>
          </a:bodyPr>
          <a:lstStyle/>
          <a:p>
            <a:pPr marL="0" indent="0" algn="ctr">
              <a:buNone/>
            </a:pPr>
            <a:r>
              <a:rPr lang="en-AU" sz="1200" b="1" u="sng" dirty="0">
                <a:effectLst/>
                <a:latin typeface="Arial" panose="020B0604020202020204" pitchFamily="34" charset="0"/>
                <a:ea typeface="Arial Unicode MS"/>
                <a:cs typeface="Arial Unicode MS"/>
              </a:rPr>
              <a:t>SHORT MINUTE OF ORDERS</a:t>
            </a:r>
            <a:endParaRPr lang="en-AU" sz="1200" dirty="0">
              <a:effectLst/>
              <a:latin typeface="Arial Unicode MS"/>
              <a:ea typeface="Arial Unicode MS"/>
              <a:cs typeface="Arial Unicode MS"/>
            </a:endParaRPr>
          </a:p>
          <a:p>
            <a:pPr marL="0" indent="0">
              <a:lnSpc>
                <a:spcPct val="115000"/>
              </a:lnSpc>
              <a:buNone/>
            </a:pPr>
            <a:r>
              <a:rPr lang="en-AU" sz="1200" dirty="0">
                <a:effectLst/>
                <a:latin typeface="Arial" panose="020B0604020202020204" pitchFamily="34" charset="0"/>
                <a:ea typeface="Arial Unicode MS"/>
                <a:cs typeface="Arial Unicode MS"/>
              </a:rPr>
              <a:t>The Court Orders:</a:t>
            </a:r>
            <a:endParaRPr lang="en-AU" sz="1000" dirty="0">
              <a:effectLst/>
              <a:latin typeface="Times New Roman" panose="02020603050405020304" pitchFamily="18" charset="0"/>
              <a:ea typeface="Arial Unicode MS"/>
              <a:cs typeface="Arial Unicode MS"/>
            </a:endParaRPr>
          </a:p>
          <a:p>
            <a:pPr marL="0" indent="0">
              <a:lnSpc>
                <a:spcPct val="115000"/>
              </a:lnSpc>
              <a:buNone/>
            </a:pPr>
            <a:endParaRPr lang="en-AU" sz="1000" dirty="0">
              <a:effectLst/>
              <a:latin typeface="Times New Roman" panose="02020603050405020304" pitchFamily="18" charset="0"/>
              <a:ea typeface="Arial Unicode MS"/>
              <a:cs typeface="Arial Unicode MS"/>
            </a:endParaRPr>
          </a:p>
          <a:p>
            <a:pPr marL="342900" lvl="0" indent="-342900">
              <a:lnSpc>
                <a:spcPct val="115000"/>
              </a:lnSpc>
              <a:buFont typeface="+mj-lt"/>
              <a:buAutoNum type="arabicPeriod"/>
            </a:pPr>
            <a:r>
              <a:rPr lang="en-AU" sz="1200" dirty="0">
                <a:effectLst/>
                <a:latin typeface="Arial" panose="020B0604020202020204" pitchFamily="34" charset="0"/>
                <a:ea typeface="Arial Unicode MS"/>
                <a:cs typeface="Arial Unicode MS"/>
              </a:rPr>
              <a:t>The Plaintiff, Ms. Liquidator be appointed, </a:t>
            </a:r>
            <a:r>
              <a:rPr lang="en-AU" sz="1200" dirty="0" err="1">
                <a:effectLst/>
                <a:latin typeface="Arial" panose="020B0604020202020204" pitchFamily="34" charset="0"/>
                <a:ea typeface="Arial Unicode MS"/>
                <a:cs typeface="Arial Unicode MS"/>
              </a:rPr>
              <a:t>nunc</a:t>
            </a:r>
            <a:r>
              <a:rPr lang="en-AU" sz="1200" dirty="0">
                <a:effectLst/>
                <a:latin typeface="Arial" panose="020B0604020202020204" pitchFamily="34" charset="0"/>
                <a:ea typeface="Arial Unicode MS"/>
                <a:cs typeface="Arial Unicode MS"/>
              </a:rPr>
              <a:t> pro </a:t>
            </a:r>
            <a:r>
              <a:rPr lang="en-AU" sz="1200" dirty="0" err="1">
                <a:effectLst/>
                <a:latin typeface="Arial" panose="020B0604020202020204" pitchFamily="34" charset="0"/>
                <a:ea typeface="Arial Unicode MS"/>
                <a:cs typeface="Arial Unicode MS"/>
              </a:rPr>
              <a:t>tunc</a:t>
            </a:r>
            <a:r>
              <a:rPr lang="en-AU" sz="1200" dirty="0">
                <a:effectLst/>
                <a:latin typeface="Arial" panose="020B0604020202020204" pitchFamily="34" charset="0"/>
                <a:ea typeface="Arial Unicode MS"/>
                <a:cs typeface="Arial Unicode MS"/>
              </a:rPr>
              <a:t>, as receiver and manager (Receiver) of the property of the ABC Family Trust (Trust) and any other property held by the Company on trust (Trust Property).</a:t>
            </a:r>
            <a:endParaRPr lang="en-AU" sz="1000" dirty="0">
              <a:effectLst/>
              <a:latin typeface="Times New Roman" panose="02020603050405020304" pitchFamily="18" charset="0"/>
              <a:ea typeface="Arial Unicode MS"/>
              <a:cs typeface="Arial Unicode MS"/>
            </a:endParaRPr>
          </a:p>
          <a:p>
            <a:pPr marL="342900" lvl="0" indent="-342900">
              <a:lnSpc>
                <a:spcPct val="115000"/>
              </a:lnSpc>
              <a:buFont typeface="+mj-lt"/>
              <a:buAutoNum type="arabicPeriod"/>
            </a:pPr>
            <a:r>
              <a:rPr lang="en-AU" sz="1200" dirty="0">
                <a:effectLst/>
                <a:latin typeface="Arial" panose="020B0604020202020204" pitchFamily="34" charset="0"/>
                <a:ea typeface="Arial Unicode MS"/>
                <a:cs typeface="Arial Unicode MS"/>
              </a:rPr>
              <a:t>The Receiver be authorised to take possession of, preserve, maintain and sell the assets comprising the Trust Property.</a:t>
            </a:r>
            <a:endParaRPr lang="en-AU" sz="1000" dirty="0">
              <a:effectLst/>
              <a:latin typeface="Times New Roman" panose="02020603050405020304" pitchFamily="18" charset="0"/>
              <a:ea typeface="Arial Unicode MS"/>
              <a:cs typeface="Arial Unicode MS"/>
            </a:endParaRPr>
          </a:p>
          <a:p>
            <a:pPr marL="342900" lvl="0" indent="-342900">
              <a:lnSpc>
                <a:spcPct val="115000"/>
              </a:lnSpc>
              <a:buFont typeface="+mj-lt"/>
              <a:buAutoNum type="arabicPeriod"/>
            </a:pPr>
            <a:r>
              <a:rPr lang="en-AU" sz="1200" dirty="0">
                <a:effectLst/>
                <a:latin typeface="Arial" panose="020B0604020202020204" pitchFamily="34" charset="0"/>
                <a:ea typeface="Arial Unicode MS"/>
                <a:cs typeface="Arial Unicode MS"/>
              </a:rPr>
              <a:t>The Receiver has all of the powers under s 420 of the Corporations Act 2001 (</a:t>
            </a:r>
            <a:r>
              <a:rPr lang="en-AU" sz="1200" dirty="0" err="1">
                <a:effectLst/>
                <a:latin typeface="Arial" panose="020B0604020202020204" pitchFamily="34" charset="0"/>
                <a:ea typeface="Arial Unicode MS"/>
                <a:cs typeface="Arial Unicode MS"/>
              </a:rPr>
              <a:t>Cth</a:t>
            </a:r>
            <a:r>
              <a:rPr lang="en-AU" sz="1200" dirty="0">
                <a:effectLst/>
                <a:latin typeface="Arial" panose="020B0604020202020204" pitchFamily="34" charset="0"/>
                <a:ea typeface="Arial Unicode MS"/>
                <a:cs typeface="Arial Unicode MS"/>
              </a:rPr>
              <a:t>), as if the reference in that section to “the corporation” were a reference to “the Trust” and including, without limitation, the power to do all things necessary and convenient to realise the assets of the Trust</a:t>
            </a:r>
            <a:r>
              <a:rPr lang="en-AU" sz="1200" i="1" dirty="0">
                <a:effectLst/>
                <a:latin typeface="Arial" panose="020B0604020202020204" pitchFamily="34" charset="0"/>
                <a:ea typeface="Arial Unicode MS"/>
                <a:cs typeface="Arial Unicode MS"/>
              </a:rPr>
              <a:t> and the Trust Property</a:t>
            </a:r>
            <a:r>
              <a:rPr lang="en-AU" sz="1200" dirty="0">
                <a:effectLst/>
                <a:latin typeface="Arial" panose="020B0604020202020204" pitchFamily="34" charset="0"/>
                <a:ea typeface="Arial Unicode MS"/>
                <a:cs typeface="Arial Unicode MS"/>
              </a:rPr>
              <a:t>.</a:t>
            </a:r>
            <a:endParaRPr lang="en-AU" sz="1000" dirty="0">
              <a:effectLst/>
              <a:latin typeface="Times New Roman" panose="02020603050405020304" pitchFamily="18" charset="0"/>
              <a:ea typeface="Arial Unicode MS"/>
              <a:cs typeface="Arial Unicode MS"/>
            </a:endParaRPr>
          </a:p>
          <a:p>
            <a:pPr marL="342900" lvl="0" indent="-342900">
              <a:lnSpc>
                <a:spcPct val="115000"/>
              </a:lnSpc>
              <a:buFont typeface="+mj-lt"/>
              <a:buAutoNum type="arabicPeriod"/>
            </a:pPr>
            <a:r>
              <a:rPr lang="en-AU" sz="1200" dirty="0">
                <a:effectLst/>
                <a:latin typeface="Arial" panose="020B0604020202020204" pitchFamily="34" charset="0"/>
                <a:ea typeface="Arial Unicode MS"/>
                <a:cs typeface="Arial Unicode MS"/>
              </a:rPr>
              <a:t>Any need for the Receiver to file a guarantee under 26.3 of the Uniform Civil Procedure Rules be dispensed with.</a:t>
            </a:r>
            <a:endParaRPr lang="en-AU" sz="1000" dirty="0">
              <a:effectLst/>
              <a:latin typeface="Times New Roman" panose="02020603050405020304" pitchFamily="18" charset="0"/>
              <a:ea typeface="Arial Unicode MS"/>
              <a:cs typeface="Arial Unicode MS"/>
            </a:endParaRPr>
          </a:p>
          <a:p>
            <a:pPr marL="342900" lvl="0" indent="-342900">
              <a:buFont typeface="+mj-lt"/>
              <a:buAutoNum type="arabicPeriod"/>
            </a:pPr>
            <a:r>
              <a:rPr lang="en-AU" sz="1200" dirty="0">
                <a:effectLst/>
                <a:latin typeface="Arial" panose="020B0604020202020204" pitchFamily="34" charset="0"/>
                <a:ea typeface="Arial Unicode MS"/>
                <a:cs typeface="Arial" panose="020B0604020202020204" pitchFamily="34" charset="0"/>
              </a:rPr>
              <a:t>Pursuant to s 90-15 of Schedule 2 to the Corporations Act 2001 (</a:t>
            </a:r>
            <a:r>
              <a:rPr lang="en-AU" sz="1200" dirty="0" err="1">
                <a:effectLst/>
                <a:latin typeface="Arial" panose="020B0604020202020204" pitchFamily="34" charset="0"/>
                <a:ea typeface="Arial Unicode MS"/>
                <a:cs typeface="Arial" panose="020B0604020202020204" pitchFamily="34" charset="0"/>
              </a:rPr>
              <a:t>Cth</a:t>
            </a:r>
            <a:r>
              <a:rPr lang="en-AU" sz="1200" dirty="0">
                <a:effectLst/>
                <a:latin typeface="Arial" panose="020B0604020202020204" pitchFamily="34" charset="0"/>
                <a:ea typeface="Arial Unicode MS"/>
                <a:cs typeface="Arial" panose="020B0604020202020204" pitchFamily="34" charset="0"/>
              </a:rPr>
              <a:t>) the plaintiff as liquidator of ABC Pty Ltd (In Liquidation) (Company) is justified in treating and shall treat:</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742950" lvl="1" indent="-285750">
              <a:buFont typeface="+mj-lt"/>
              <a:buAutoNum type="alphaLcPeriod"/>
            </a:pPr>
            <a:r>
              <a:rPr lang="en-AU" sz="1200" dirty="0">
                <a:effectLst/>
                <a:latin typeface="Arial" panose="020B0604020202020204" pitchFamily="34" charset="0"/>
                <a:ea typeface="Arial Unicode MS"/>
                <a:cs typeface="Arial" panose="020B0604020202020204" pitchFamily="34" charset="0"/>
              </a:rPr>
              <a:t>all of the business and assets of the Company as assets of the ABC Family Trust (Trust); </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742950" lvl="1" indent="-285750">
              <a:buFont typeface="+mj-lt"/>
              <a:buAutoNum type="alphaLcPeriod"/>
            </a:pPr>
            <a:r>
              <a:rPr lang="en-AU" sz="1200" dirty="0">
                <a:effectLst/>
                <a:latin typeface="Arial" panose="020B0604020202020204" pitchFamily="34" charset="0"/>
                <a:ea typeface="Arial Unicode MS"/>
                <a:cs typeface="Arial" panose="020B0604020202020204" pitchFamily="34" charset="0"/>
              </a:rPr>
              <a:t>all the debts and liabilities which are provable in the winding up of the Company as having been incurred in the conduct of business as trustee of the Trust; </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742950" lvl="1" indent="-285750">
              <a:buFont typeface="+mj-lt"/>
              <a:buAutoNum type="alphaLcPeriod"/>
            </a:pPr>
            <a:r>
              <a:rPr lang="en-AU" sz="1200" dirty="0">
                <a:effectLst/>
                <a:latin typeface="Arial" panose="020B0604020202020204" pitchFamily="34" charset="0"/>
                <a:ea typeface="Arial Unicode MS"/>
                <a:cs typeface="Arial" panose="020B0604020202020204" pitchFamily="34" charset="0"/>
              </a:rPr>
              <a:t>all the assets of the Trust, including the proceeds of assets realised by the plaintiff in the course of the liquidation of the Company (Proceeds) as subject to an indemnity in favour of the Company as to its power to exonerate the debts and liabilities provable in the winding up.</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457200"/>
            <a:r>
              <a:rPr lang="en-AU" sz="1200" i="1" dirty="0">
                <a:effectLst/>
                <a:latin typeface="Arial" panose="020B0604020202020204" pitchFamily="34" charset="0"/>
                <a:ea typeface="Arial Unicode MS"/>
                <a:cs typeface="Arial" panose="020B0604020202020204" pitchFamily="34" charset="0"/>
              </a:rPr>
              <a:t>- [Pursuant to sections 90-15 and 90-20 of the Insolvency Practice Schedule (Corporations) (‘IPSC’), being Schedule 2 to the Corporations Act 2001 (</a:t>
            </a:r>
            <a:r>
              <a:rPr lang="en-AU" sz="1200" i="1" dirty="0" err="1">
                <a:effectLst/>
                <a:latin typeface="Arial" panose="020B0604020202020204" pitchFamily="34" charset="0"/>
                <a:ea typeface="Arial Unicode MS"/>
                <a:cs typeface="Arial" panose="020B0604020202020204" pitchFamily="34" charset="0"/>
              </a:rPr>
              <a:t>Cth</a:t>
            </a:r>
            <a:r>
              <a:rPr lang="en-AU" sz="1200" i="1" dirty="0">
                <a:effectLst/>
                <a:latin typeface="Arial" panose="020B0604020202020204" pitchFamily="34" charset="0"/>
                <a:ea typeface="Arial Unicode MS"/>
                <a:cs typeface="Arial" panose="020B0604020202020204" pitchFamily="34" charset="0"/>
              </a:rPr>
              <a:t>) (‘Act’), the First Plaintiffs are and were justified and acting reasonably in proceeding on the basis that …],</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457200"/>
            <a:r>
              <a:rPr lang="en-AU" sz="1200" i="1" dirty="0">
                <a:effectLst/>
                <a:latin typeface="Arial" panose="020B0604020202020204" pitchFamily="34" charset="0"/>
                <a:ea typeface="Arial Unicode MS"/>
                <a:cs typeface="Arial" panose="020B0604020202020204" pitchFamily="34" charset="0"/>
              </a:rPr>
              <a:t>- [An Order under s 479(3) of the Act that the proceeds of any sales of any Trust assets be dealt by the Liquidator as assets in the winding up of the Company and accounted for accordingly],</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457200"/>
            <a:r>
              <a:rPr lang="en-AU" sz="1200" i="1" dirty="0">
                <a:effectLst/>
                <a:latin typeface="Arial" panose="020B0604020202020204" pitchFamily="34" charset="0"/>
                <a:ea typeface="Arial Unicode MS"/>
                <a:cs typeface="Arial" panose="020B0604020202020204" pitchFamily="34" charset="0"/>
              </a:rPr>
              <a:t>- [The Receivers are justified in treating all of the assets of the Taurus Investments Trust as assets beneficially held by the Company, as bare trustee, subject to any charge or lien that the Company has over the assets of the Taurus Investments Trust to secure the payment of any debts properly incurred by the Company as trustee]</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lvl="0" indent="0">
              <a:buNone/>
            </a:pPr>
            <a:r>
              <a:rPr lang="en-AU" sz="1200" dirty="0">
                <a:effectLst/>
                <a:latin typeface="Arial" panose="020B0604020202020204" pitchFamily="34" charset="0"/>
                <a:ea typeface="Arial Unicode MS"/>
                <a:cs typeface="Arial" panose="020B0604020202020204" pitchFamily="34" charset="0"/>
              </a:rPr>
              <a:t>6. 	Pursuant to s 90-15 of Schedule 2 to the Corporations Act 2001 (</a:t>
            </a:r>
            <a:r>
              <a:rPr lang="en-AU" sz="1200" dirty="0" err="1">
                <a:effectLst/>
                <a:latin typeface="Arial" panose="020B0604020202020204" pitchFamily="34" charset="0"/>
                <a:ea typeface="Arial Unicode MS"/>
                <a:cs typeface="Arial" panose="020B0604020202020204" pitchFamily="34" charset="0"/>
              </a:rPr>
              <a:t>Cth</a:t>
            </a:r>
            <a:r>
              <a:rPr lang="en-AU" sz="1200" dirty="0">
                <a:effectLst/>
                <a:latin typeface="Arial" panose="020B0604020202020204" pitchFamily="34" charset="0"/>
                <a:ea typeface="Arial Unicode MS"/>
                <a:cs typeface="Arial" panose="020B0604020202020204" pitchFamily="34" charset="0"/>
              </a:rPr>
              <a:t>) the plaintiff as liquidator of ABC Pty Ltd (In Liquidation) (Company) is justified distributing and shall distribute the Proceeds:</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742950" lvl="1" indent="-285750">
              <a:buFont typeface="+mj-lt"/>
              <a:buAutoNum type="alphaLcPeriod"/>
            </a:pPr>
            <a:r>
              <a:rPr lang="en-AU" sz="1200" dirty="0">
                <a:effectLst/>
                <a:latin typeface="Arial" panose="020B0604020202020204" pitchFamily="34" charset="0"/>
                <a:ea typeface="Arial Unicode MS"/>
                <a:cs typeface="Arial" panose="020B0604020202020204" pitchFamily="34" charset="0"/>
              </a:rPr>
              <a:t>first, in payment of his remuneration, as approved by these orders, and his expenses and disbursements, including costs in respect of this application;</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742950" lvl="1" indent="-285750">
              <a:buFont typeface="+mj-lt"/>
              <a:buAutoNum type="alphaLcPeriod"/>
            </a:pPr>
            <a:r>
              <a:rPr lang="en-AU" sz="1200" dirty="0">
                <a:effectLst/>
                <a:latin typeface="Arial" panose="020B0604020202020204" pitchFamily="34" charset="0"/>
                <a:ea typeface="Arial Unicode MS"/>
                <a:cs typeface="Arial" panose="020B0604020202020204" pitchFamily="34" charset="0"/>
              </a:rPr>
              <a:t>second, in payment of creditors who would be afforded priority under s 556 of the Act in the order of priority afforded under that section; </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742950" lvl="1" indent="-285750">
              <a:buFont typeface="+mj-lt"/>
              <a:buAutoNum type="alphaLcPeriod"/>
            </a:pPr>
            <a:r>
              <a:rPr lang="en-AU" sz="1200" dirty="0">
                <a:effectLst/>
                <a:latin typeface="Arial" panose="020B0604020202020204" pitchFamily="34" charset="0"/>
                <a:ea typeface="Arial Unicode MS"/>
                <a:cs typeface="Arial" panose="020B0604020202020204" pitchFamily="34" charset="0"/>
              </a:rPr>
              <a:t>third, in respect of any remaining amount in payment of a dividend to unsecured creditors of the Company. </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lvl="0" indent="0">
              <a:buNone/>
            </a:pPr>
            <a:endParaRPr lang="en-AU" sz="1200" dirty="0">
              <a:effectLst/>
              <a:latin typeface="Arial" panose="020B0604020202020204" pitchFamily="34" charset="0"/>
              <a:ea typeface="Arial Unicode MS"/>
              <a:cs typeface="Arial" panose="020B0604020202020204" pitchFamily="34" charset="0"/>
            </a:endParaRPr>
          </a:p>
          <a:p>
            <a:pPr marL="0" lvl="0" indent="0">
              <a:buNone/>
            </a:pPr>
            <a:r>
              <a:rPr lang="en-AU" sz="1200" dirty="0">
                <a:latin typeface="Arial" panose="020B0604020202020204" pitchFamily="34" charset="0"/>
                <a:ea typeface="Arial Unicode MS"/>
                <a:cs typeface="Arial" panose="020B0604020202020204" pitchFamily="34" charset="0"/>
              </a:rPr>
              <a:t>7. 	</a:t>
            </a:r>
            <a:r>
              <a:rPr lang="en-AU" sz="1200" dirty="0">
                <a:effectLst/>
                <a:latin typeface="Arial" panose="020B0604020202020204" pitchFamily="34" charset="0"/>
                <a:ea typeface="Arial Unicode MS"/>
                <a:cs typeface="Arial" panose="020B0604020202020204" pitchFamily="34" charset="0"/>
              </a:rPr>
              <a:t>The Plaintiff be </a:t>
            </a:r>
            <a:r>
              <a:rPr lang="en-AU" sz="1200" i="1" dirty="0">
                <a:effectLst/>
                <a:latin typeface="Arial" panose="020B0604020202020204" pitchFamily="34" charset="0"/>
                <a:ea typeface="Arial Unicode MS"/>
                <a:cs typeface="Arial" panose="020B0604020202020204" pitchFamily="34" charset="0"/>
              </a:rPr>
              <a:t>allowed and</a:t>
            </a:r>
            <a:r>
              <a:rPr lang="en-AU" sz="1200" dirty="0">
                <a:effectLst/>
                <a:latin typeface="Arial" panose="020B0604020202020204" pitchFamily="34" charset="0"/>
                <a:ea typeface="Arial Unicode MS"/>
                <a:cs typeface="Arial" panose="020B0604020202020204" pitchFamily="34" charset="0"/>
              </a:rPr>
              <a:t> entitled to be paid remuneration for acting in his capacity as Liquidator </a:t>
            </a:r>
            <a:r>
              <a:rPr lang="en-AU" sz="1200" i="1" dirty="0">
                <a:effectLst/>
                <a:latin typeface="Arial" panose="020B0604020202020204" pitchFamily="34" charset="0"/>
                <a:ea typeface="Arial Unicode MS"/>
                <a:cs typeface="Arial" panose="020B0604020202020204" pitchFamily="34" charset="0"/>
              </a:rPr>
              <a:t>for and relevant to the purpose of the liquidation of the Company,</a:t>
            </a:r>
            <a:r>
              <a:rPr lang="en-AU" sz="1200" dirty="0">
                <a:effectLst/>
                <a:latin typeface="Arial" panose="020B0604020202020204" pitchFamily="34" charset="0"/>
                <a:ea typeface="Arial Unicode MS"/>
                <a:cs typeface="Arial" panose="020B0604020202020204" pitchFamily="34" charset="0"/>
              </a:rPr>
              <a:t> in the amount of $000,000 (plus 	GST) for the period from date to date. </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564023" indent="-171450"/>
            <a:r>
              <a:rPr lang="en-AU" sz="1200" dirty="0">
                <a:effectLst/>
                <a:latin typeface="Arial" panose="020B0604020202020204" pitchFamily="34" charset="0"/>
                <a:ea typeface="Arial Unicode MS"/>
                <a:cs typeface="Arial" panose="020B0604020202020204" pitchFamily="34" charset="0"/>
              </a:rPr>
              <a:t>[The plaintiff be allowed his reasonable remuneration in respect of the administration of the AI Trust from the AI Trust assets].</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lvl="0" indent="0">
              <a:lnSpc>
                <a:spcPct val="115000"/>
              </a:lnSpc>
              <a:buNone/>
            </a:pPr>
            <a:r>
              <a:rPr lang="en-AU" sz="1200" dirty="0">
                <a:effectLst/>
                <a:latin typeface="Arial" panose="020B0604020202020204" pitchFamily="34" charset="0"/>
                <a:ea typeface="Arial Unicode MS"/>
                <a:cs typeface="Arial Unicode MS"/>
              </a:rPr>
              <a:t>…</a:t>
            </a:r>
            <a:endParaRPr lang="en-AU" sz="1000" dirty="0">
              <a:effectLst/>
              <a:latin typeface="Times New Roman" panose="02020603050405020304" pitchFamily="18" charset="0"/>
              <a:ea typeface="Arial Unicode MS"/>
              <a:cs typeface="Arial Unicode MS"/>
            </a:endParaRPr>
          </a:p>
          <a:p>
            <a:pPr marL="0" lvl="0" indent="0">
              <a:lnSpc>
                <a:spcPct val="115000"/>
              </a:lnSpc>
              <a:buNone/>
            </a:pPr>
            <a:r>
              <a:rPr lang="en-AU" sz="1200" dirty="0">
                <a:effectLst/>
                <a:latin typeface="Arial" panose="020B0604020202020204" pitchFamily="34" charset="0"/>
                <a:ea typeface="Arial Unicode MS"/>
                <a:cs typeface="Arial Unicode MS"/>
              </a:rPr>
              <a:t>8.	The plaintiff’s costs of and incidental to this application be costs in the liquidation of the Company and be paid out of the Trust Property.</a:t>
            </a:r>
            <a:endParaRPr lang="en-AU" sz="1000" dirty="0">
              <a:effectLst/>
              <a:latin typeface="Times New Roman" panose="02020603050405020304" pitchFamily="18" charset="0"/>
              <a:ea typeface="Arial Unicode MS"/>
              <a:cs typeface="Arial Unicode MS"/>
            </a:endParaRPr>
          </a:p>
          <a:p>
            <a:pPr marL="0" indent="0" algn="just">
              <a:buNone/>
            </a:pPr>
            <a:r>
              <a:rPr lang="en-AU" sz="1200" dirty="0">
                <a:effectLst/>
                <a:latin typeface="Arial" panose="020B0604020202020204" pitchFamily="34" charset="0"/>
                <a:ea typeface="Times New Roman" panose="02020603050405020304" pitchFamily="18" charset="0"/>
                <a:cs typeface="Times New Roman" panose="02020603050405020304" pitchFamily="18" charset="0"/>
              </a:rPr>
              <a:t> </a:t>
            </a:r>
          </a:p>
          <a:p>
            <a:pPr marL="0" indent="0" algn="just">
              <a:buNone/>
            </a:pPr>
            <a:endParaRPr lang="en-AU" sz="1200" u="sng"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gn="just">
              <a:buNone/>
            </a:pPr>
            <a:r>
              <a:rPr lang="en-AU" sz="1200" b="1" u="sng" dirty="0">
                <a:effectLst/>
                <a:latin typeface="Arial" panose="020B0604020202020204" pitchFamily="34" charset="0"/>
                <a:ea typeface="Times New Roman" panose="02020603050405020304" pitchFamily="18" charset="0"/>
                <a:cs typeface="Times New Roman" panose="02020603050405020304" pitchFamily="18" charset="0"/>
              </a:rPr>
              <a:t>Unreported; In the matter of </a:t>
            </a:r>
            <a:r>
              <a:rPr lang="en-AU" sz="1200" b="1" u="sng" dirty="0" err="1">
                <a:effectLst/>
                <a:latin typeface="Arial" panose="020B0604020202020204" pitchFamily="34" charset="0"/>
                <a:ea typeface="Times New Roman" panose="02020603050405020304" pitchFamily="18" charset="0"/>
                <a:cs typeface="Times New Roman" panose="02020603050405020304" pitchFamily="18" charset="0"/>
              </a:rPr>
              <a:t>Nianah</a:t>
            </a:r>
            <a:r>
              <a:rPr lang="en-AU" sz="1200" b="1" u="sng" dirty="0">
                <a:effectLst/>
                <a:latin typeface="Arial" panose="020B0604020202020204" pitchFamily="34" charset="0"/>
                <a:ea typeface="Times New Roman" panose="02020603050405020304" pitchFamily="18" charset="0"/>
                <a:cs typeface="Times New Roman" panose="02020603050405020304" pitchFamily="18" charset="0"/>
              </a:rPr>
              <a:t> Pty Limited (In Liquidation) NSWSC 29 April 2021</a:t>
            </a:r>
            <a:endParaRPr lang="en-AU" sz="1200" b="1"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gn="just">
              <a:buNone/>
            </a:pPr>
            <a:r>
              <a:rPr lang="en-AU" sz="1200" dirty="0">
                <a:effectLst/>
                <a:latin typeface="Arial" panose="020B0604020202020204" pitchFamily="34" charset="0"/>
                <a:ea typeface="Times New Roman" panose="02020603050405020304" pitchFamily="18" charset="0"/>
                <a:cs typeface="Times New Roman" panose="02020603050405020304" pitchFamily="18" charset="0"/>
              </a:rPr>
              <a:t> </a:t>
            </a:r>
          </a:p>
          <a:p>
            <a:pPr marL="0" indent="0" algn="just">
              <a:buNone/>
            </a:pPr>
            <a:r>
              <a:rPr lang="en-AU" sz="1200" dirty="0">
                <a:effectLst/>
                <a:latin typeface="Arial" panose="020B0604020202020204" pitchFamily="34" charset="0"/>
                <a:ea typeface="Times New Roman" panose="02020603050405020304" pitchFamily="18" charset="0"/>
                <a:cs typeface="Times New Roman" panose="02020603050405020304" pitchFamily="18" charset="0"/>
              </a:rPr>
              <a:t>An application was brought in respect of the priority of distribution of assets realised by the Company for the Trust…. It is not immediately apparent that, given the developments in the case law, there is any continuing controversy as to the application of s 556 of the Corporations Act 2001 (</a:t>
            </a:r>
            <a:r>
              <a:rPr lang="en-AU" sz="1200" dirty="0" err="1">
                <a:effectLst/>
                <a:latin typeface="Arial" panose="020B0604020202020204" pitchFamily="34" charset="0"/>
                <a:ea typeface="Times New Roman" panose="02020603050405020304" pitchFamily="18" charset="0"/>
                <a:cs typeface="Times New Roman" panose="02020603050405020304" pitchFamily="18" charset="0"/>
              </a:rPr>
              <a:t>Cth</a:t>
            </a:r>
            <a:r>
              <a:rPr lang="en-AU" sz="1200" dirty="0">
                <a:effectLst/>
                <a:latin typeface="Arial" panose="020B0604020202020204" pitchFamily="34" charset="0"/>
                <a:ea typeface="Times New Roman" panose="02020603050405020304" pitchFamily="18" charset="0"/>
                <a:cs typeface="Times New Roman" panose="02020603050405020304" pitchFamily="18" charset="0"/>
              </a:rPr>
              <a:t>), in respect of the order of priority, whether or not the Company was trading as trustee, so as to warrant such a direction.</a:t>
            </a:r>
          </a:p>
          <a:p>
            <a:pPr marL="0" indent="0" algn="just">
              <a:buNone/>
            </a:pPr>
            <a:r>
              <a:rPr lang="en-AU" sz="1200" dirty="0">
                <a:effectLst/>
                <a:latin typeface="Arial" panose="020B0604020202020204" pitchFamily="34" charset="0"/>
                <a:ea typeface="Times New Roman" panose="02020603050405020304" pitchFamily="18" charset="0"/>
                <a:cs typeface="Times New Roman" panose="02020603050405020304" pitchFamily="18" charset="0"/>
              </a:rPr>
              <a:t> </a:t>
            </a:r>
          </a:p>
          <a:p>
            <a:pPr marL="0" indent="0" algn="just">
              <a:buNone/>
            </a:pPr>
            <a:r>
              <a:rPr lang="en-AU" sz="1200" b="1" u="none" strike="noStrike" dirty="0">
                <a:effectLst/>
                <a:latin typeface="Arial" panose="020B0604020202020204" pitchFamily="34" charset="0"/>
                <a:ea typeface="Times New Roman" panose="02020603050405020304" pitchFamily="18" charset="0"/>
                <a:cs typeface="Times New Roman" panose="02020603050405020304" pitchFamily="18" charset="0"/>
              </a:rPr>
              <a:t> </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indent="0" algn="just">
              <a:buNone/>
            </a:pPr>
            <a:r>
              <a:rPr lang="en-AU" sz="1200" b="1" u="sng" dirty="0">
                <a:effectLst/>
                <a:latin typeface="Arial" panose="020B0604020202020204" pitchFamily="34" charset="0"/>
                <a:ea typeface="Times New Roman" panose="02020603050405020304" pitchFamily="18" charset="0"/>
                <a:cs typeface="Times New Roman" panose="02020603050405020304" pitchFamily="18" charset="0"/>
              </a:rPr>
              <a:t>See also Re Total Truss Systems Pty Ltd (in </a:t>
            </a:r>
            <a:r>
              <a:rPr lang="en-AU" sz="1200" b="1" u="sng" dirty="0" err="1">
                <a:effectLst/>
                <a:latin typeface="Arial" panose="020B0604020202020204" pitchFamily="34" charset="0"/>
                <a:ea typeface="Times New Roman" panose="02020603050405020304" pitchFamily="18" charset="0"/>
                <a:cs typeface="Times New Roman" panose="02020603050405020304" pitchFamily="18" charset="0"/>
              </a:rPr>
              <a:t>liq</a:t>
            </a:r>
            <a:r>
              <a:rPr lang="en-AU" sz="1200" b="1" u="sng" dirty="0">
                <a:effectLst/>
                <a:latin typeface="Arial" panose="020B0604020202020204" pitchFamily="34" charset="0"/>
                <a:ea typeface="Times New Roman" panose="02020603050405020304" pitchFamily="18" charset="0"/>
                <a:cs typeface="Times New Roman" panose="02020603050405020304" pitchFamily="18" charset="0"/>
              </a:rPr>
              <a:t>) [2021] VSC 205.</a:t>
            </a:r>
            <a:endParaRPr lang="en-AU" sz="12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AU" dirty="0"/>
          </a:p>
          <a:p>
            <a:r>
              <a:rPr lang="en-AU" sz="1300" dirty="0"/>
              <a:t> [examples of similar orders made by other courts]</a:t>
            </a:r>
          </a:p>
        </p:txBody>
      </p:sp>
      <p:sp>
        <p:nvSpPr>
          <p:cNvPr id="4" name="Footer Placeholder 3">
            <a:extLst>
              <a:ext uri="{FF2B5EF4-FFF2-40B4-BE49-F238E27FC236}">
                <a16:creationId xmlns:a16="http://schemas.microsoft.com/office/drawing/2014/main" id="{C144C74D-ABBE-4D7E-BCFC-74EC43175F55}"/>
              </a:ext>
            </a:extLst>
          </p:cNvPr>
          <p:cNvSpPr>
            <a:spLocks noGrp="1"/>
          </p:cNvSpPr>
          <p:nvPr>
            <p:ph type="ftr" sz="quarter" idx="11"/>
          </p:nvPr>
        </p:nvSpPr>
        <p:spPr/>
        <p:txBody>
          <a:bodyPr/>
          <a:lstStyle/>
          <a:p>
            <a:endParaRPr lang="en-AU" dirty="0">
              <a:solidFill>
                <a:prstClr val="black">
                  <a:tint val="75000"/>
                </a:prstClr>
              </a:solidFill>
            </a:endParaRPr>
          </a:p>
        </p:txBody>
      </p:sp>
    </p:spTree>
    <p:extLst>
      <p:ext uri="{BB962C8B-B14F-4D97-AF65-F5344CB8AC3E}">
        <p14:creationId xmlns:p14="http://schemas.microsoft.com/office/powerpoint/2010/main" val="3987184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569975"/>
            <a:ext cx="1008070" cy="1064542"/>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27038" y="110413"/>
            <a:ext cx="12191999" cy="665695"/>
          </a:xfrm>
          <a:prstGeom prst="rect">
            <a:avLst/>
          </a:prstGeom>
          <a:noFill/>
        </p:spPr>
        <p:txBody>
          <a:bodyPr wrap="square">
            <a:spAutoFit/>
          </a:bodyPr>
          <a:lstStyle/>
          <a:p>
            <a:pPr algn="ctr" defTabSz="129982">
              <a:lnSpc>
                <a:spcPct val="115000"/>
              </a:lnSpc>
            </a:pPr>
            <a:r>
              <a:rPr lang="en-AU" sz="2800" b="1" u="sng" dirty="0">
                <a:solidFill>
                  <a:prstClr val="black"/>
                </a:solidFill>
                <a:latin typeface="Bookman Old Style" panose="02050604050505020204" pitchFamily="18" charset="0"/>
              </a:rPr>
              <a:t>Insolvency Law &amp; Practice - Accountants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F8E5905A-99D1-4C9F-BC5B-96B8A895E945}"/>
              </a:ext>
            </a:extLst>
          </p:cNvPr>
          <p:cNvSpPr txBox="1"/>
          <p:nvPr/>
        </p:nvSpPr>
        <p:spPr>
          <a:xfrm>
            <a:off x="1" y="712603"/>
            <a:ext cx="12164962" cy="3046988"/>
          </a:xfrm>
          <a:prstGeom prst="rect">
            <a:avLst/>
          </a:prstGeom>
          <a:noFill/>
        </p:spPr>
        <p:txBody>
          <a:bodyPr wrap="square">
            <a:spAutoFit/>
          </a:bodyPr>
          <a:lstStyle/>
          <a:p>
            <a:r>
              <a:rPr lang="en-GB" sz="2000" b="1" u="sng" dirty="0">
                <a:effectLst/>
                <a:latin typeface="Arial Black" panose="020B0A04020102020204" pitchFamily="34" charset="0"/>
                <a:ea typeface="Times New Roman" panose="02020603050405020304" pitchFamily="18" charset="0"/>
              </a:rPr>
              <a:t>588GAA of the Corporations Act</a:t>
            </a:r>
          </a:p>
          <a:p>
            <a:r>
              <a:rPr lang="en-GB" sz="2000" b="1" u="sng" dirty="0">
                <a:effectLst/>
                <a:latin typeface="Arial Black" panose="020B0A04020102020204" pitchFamily="34" charset="0"/>
                <a:ea typeface="Times New Roman" panose="02020603050405020304" pitchFamily="18" charset="0"/>
              </a:rPr>
              <a:t>Object of this Subdivision</a:t>
            </a:r>
          </a:p>
          <a:p>
            <a:endParaRPr lang="en-GB" sz="2000" b="1" dirty="0">
              <a:effectLst/>
              <a:latin typeface="Arial Black" panose="020B0A04020102020204" pitchFamily="34" charset="0"/>
              <a:ea typeface="Times New Roman" panose="02020603050405020304" pitchFamily="18" charset="0"/>
            </a:endParaRPr>
          </a:p>
          <a:p>
            <a:r>
              <a:rPr lang="en-GB" sz="2800" b="1" i="1" dirty="0">
                <a:effectLst/>
                <a:latin typeface="Arial Black" panose="020B0A04020102020204" pitchFamily="34" charset="0"/>
                <a:ea typeface="Times New Roman" panose="02020603050405020304" pitchFamily="18" charset="0"/>
              </a:rPr>
              <a:t>The object of this Subdivision is to deter the practice (which may form part of the activity sometimes called </a:t>
            </a:r>
            <a:r>
              <a:rPr lang="en-GB" sz="2800" b="1" i="1" dirty="0" err="1">
                <a:effectLst/>
                <a:highlight>
                  <a:srgbClr val="FFFF00"/>
                </a:highlight>
                <a:latin typeface="Arial Black" panose="020B0A04020102020204" pitchFamily="34" charset="0"/>
                <a:ea typeface="Times New Roman" panose="02020603050405020304" pitchFamily="18" charset="0"/>
              </a:rPr>
              <a:t>phoenixing</a:t>
            </a:r>
            <a:r>
              <a:rPr lang="en-GB" sz="2800" b="1" i="1" dirty="0">
                <a:effectLst/>
                <a:latin typeface="Arial Black" panose="020B0A04020102020204" pitchFamily="34" charset="0"/>
                <a:ea typeface="Times New Roman" panose="02020603050405020304" pitchFamily="18" charset="0"/>
              </a:rPr>
              <a:t>) of disposing of a company's assets to avoid the company's obligations to its creditors.</a:t>
            </a:r>
          </a:p>
          <a:p>
            <a:endParaRPr lang="en-AU" sz="2000" b="1" dirty="0">
              <a:effectLst/>
              <a:latin typeface="Arial Black" panose="020B0A04020102020204" pitchFamily="34" charset="0"/>
              <a:ea typeface="Times New Roman" panose="02020603050405020304" pitchFamily="18" charset="0"/>
            </a:endParaRPr>
          </a:p>
        </p:txBody>
      </p:sp>
      <p:pic>
        <p:nvPicPr>
          <p:cNvPr id="1030" name="Picture 6">
            <a:extLst>
              <a:ext uri="{FF2B5EF4-FFF2-40B4-BE49-F238E27FC236}">
                <a16:creationId xmlns:a16="http://schemas.microsoft.com/office/drawing/2014/main" id="{06CDFCA3-923B-42C3-9C52-ACD186D488E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8066" y="5664384"/>
            <a:ext cx="3343275" cy="962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8297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r" defTabSz="129982">
              <a:lnSpc>
                <a:spcPct val="115000"/>
              </a:lnSpc>
            </a:pPr>
            <a:r>
              <a:rPr lang="en-AU" sz="2800" b="1" dirty="0">
                <a:solidFill>
                  <a:prstClr val="black"/>
                </a:solidFill>
                <a:latin typeface="Bookman Old Style" panose="02050604050505020204" pitchFamily="18" charset="0"/>
              </a:rPr>
              <a:t>Insolvency Law &amp; Practice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1" y="769708"/>
            <a:ext cx="12191999" cy="7204023"/>
          </a:xfrm>
          <a:prstGeom prst="rect">
            <a:avLst/>
          </a:prstGeom>
          <a:noFill/>
        </p:spPr>
        <p:txBody>
          <a:bodyPr wrap="square" rtlCol="0">
            <a:spAutoFit/>
          </a:bodyPr>
          <a:lstStyle/>
          <a:p>
            <a:pPr defTabSz="129982">
              <a:lnSpc>
                <a:spcPct val="150000"/>
              </a:lnSpc>
            </a:pPr>
            <a:r>
              <a:rPr lang="en-GB" sz="2400" b="1" u="sng" dirty="0">
                <a:solidFill>
                  <a:prstClr val="black"/>
                </a:solidFill>
                <a:latin typeface="Arial Black" panose="020B0A04020102020204" pitchFamily="34" charset="0"/>
              </a:rPr>
              <a:t>Phoenix Companies</a:t>
            </a:r>
          </a:p>
          <a:p>
            <a:pPr algn="l" fontAlgn="base"/>
            <a:r>
              <a:rPr lang="en-GB" sz="2000" b="1" i="0" dirty="0">
                <a:solidFill>
                  <a:srgbClr val="000000"/>
                </a:solidFill>
                <a:effectLst/>
                <a:latin typeface="Arial Black" panose="020B0A04020102020204" pitchFamily="34" charset="0"/>
              </a:rPr>
              <a:t>New Zealand Companies Act</a:t>
            </a:r>
          </a:p>
          <a:p>
            <a:pPr algn="l" fontAlgn="base"/>
            <a:r>
              <a:rPr lang="en-GB" sz="2000" b="1" dirty="0">
                <a:solidFill>
                  <a:srgbClr val="000000"/>
                </a:solidFill>
                <a:latin typeface="Arial Black" panose="020B0A04020102020204" pitchFamily="34" charset="0"/>
              </a:rPr>
              <a:t>S</a:t>
            </a:r>
            <a:r>
              <a:rPr lang="en-GB" sz="2000" b="1" i="0" dirty="0">
                <a:solidFill>
                  <a:srgbClr val="000000"/>
                </a:solidFill>
                <a:effectLst/>
                <a:latin typeface="Arial Black" panose="020B0A04020102020204" pitchFamily="34" charset="0"/>
              </a:rPr>
              <a:t>386B (1) Definitions for purpose of phoenix company provisions</a:t>
            </a:r>
          </a:p>
          <a:p>
            <a:pPr algn="just" fontAlgn="base"/>
            <a:endParaRPr lang="en-GB" sz="2000" b="0" i="0" dirty="0">
              <a:solidFill>
                <a:srgbClr val="000000"/>
              </a:solidFill>
              <a:effectLst/>
              <a:latin typeface="Arial Black" panose="020B0A04020102020204" pitchFamily="34" charset="0"/>
            </a:endParaRPr>
          </a:p>
          <a:p>
            <a:pPr algn="l" fontAlgn="base"/>
            <a:r>
              <a:rPr lang="en-GB" sz="2000" b="0" i="1" dirty="0">
                <a:solidFill>
                  <a:srgbClr val="000000"/>
                </a:solidFill>
                <a:effectLst/>
                <a:latin typeface="Arial Black" panose="020B0A04020102020204" pitchFamily="34" charset="0"/>
              </a:rPr>
              <a:t>In </a:t>
            </a:r>
            <a:r>
              <a:rPr lang="en-GB" sz="2000" b="0" i="1" u="none" strike="noStrike" dirty="0">
                <a:solidFill>
                  <a:srgbClr val="0000FF"/>
                </a:solidFill>
                <a:effectLst/>
                <a:latin typeface="Arial Black" panose="020B0A04020102020204" pitchFamily="34" charset="0"/>
                <a:hlinkClick r:id="rId3"/>
              </a:rPr>
              <a:t>sections 386A to 386F</a:t>
            </a:r>
            <a:r>
              <a:rPr lang="en-GB" sz="2000" b="0" i="1" dirty="0">
                <a:solidFill>
                  <a:srgbClr val="000000"/>
                </a:solidFill>
                <a:effectLst/>
                <a:latin typeface="Arial Black" panose="020B0A04020102020204" pitchFamily="34" charset="0"/>
              </a:rPr>
              <a:t>,—</a:t>
            </a:r>
          </a:p>
          <a:p>
            <a:pPr algn="l" fontAlgn="base"/>
            <a:r>
              <a:rPr lang="en-GB" sz="2000" b="1" i="1" dirty="0">
                <a:solidFill>
                  <a:srgbClr val="000000"/>
                </a:solidFill>
                <a:effectLst/>
                <a:latin typeface="Arial Black" panose="020B0A04020102020204" pitchFamily="34" charset="0"/>
              </a:rPr>
              <a:t>director of a failed company</a:t>
            </a:r>
            <a:r>
              <a:rPr lang="en-GB" sz="2000" b="0" i="1" dirty="0">
                <a:solidFill>
                  <a:srgbClr val="000000"/>
                </a:solidFill>
                <a:effectLst/>
                <a:latin typeface="Arial Black" panose="020B0A04020102020204" pitchFamily="34" charset="0"/>
              </a:rPr>
              <a:t> means a person who was a director of a failed company at any time in the period of 12 months before the commencement of its liquidation, and </a:t>
            </a:r>
            <a:r>
              <a:rPr lang="en-GB" sz="2000" b="1" i="1" dirty="0">
                <a:solidFill>
                  <a:srgbClr val="000000"/>
                </a:solidFill>
                <a:effectLst/>
                <a:latin typeface="Arial Black" panose="020B0A04020102020204" pitchFamily="34" charset="0"/>
              </a:rPr>
              <a:t>director of the failed company</a:t>
            </a:r>
            <a:r>
              <a:rPr lang="en-GB" sz="2000" b="0" i="1" dirty="0">
                <a:solidFill>
                  <a:srgbClr val="000000"/>
                </a:solidFill>
                <a:effectLst/>
                <a:latin typeface="Arial Black" panose="020B0A04020102020204" pitchFamily="34" charset="0"/>
              </a:rPr>
              <a:t> has a corresponding meaning</a:t>
            </a:r>
          </a:p>
          <a:p>
            <a:pPr algn="l" fontAlgn="base"/>
            <a:r>
              <a:rPr lang="en-GB" sz="2000" b="1" i="1" dirty="0">
                <a:solidFill>
                  <a:srgbClr val="000000"/>
                </a:solidFill>
                <a:effectLst/>
                <a:latin typeface="Arial Black" panose="020B0A04020102020204" pitchFamily="34" charset="0"/>
              </a:rPr>
              <a:t>failed company</a:t>
            </a:r>
            <a:r>
              <a:rPr lang="en-GB" sz="2000" b="0" i="1" dirty="0">
                <a:solidFill>
                  <a:srgbClr val="000000"/>
                </a:solidFill>
                <a:effectLst/>
                <a:latin typeface="Arial Black" panose="020B0A04020102020204" pitchFamily="34" charset="0"/>
              </a:rPr>
              <a:t> means a company that was placed in liquidation at a time when it was unable to pay its due debts</a:t>
            </a:r>
          </a:p>
          <a:p>
            <a:pPr algn="l" fontAlgn="base"/>
            <a:r>
              <a:rPr lang="en-GB" sz="2000" b="1" i="1" dirty="0">
                <a:solidFill>
                  <a:srgbClr val="000000"/>
                </a:solidFill>
                <a:effectLst/>
                <a:highlight>
                  <a:srgbClr val="FFFF00"/>
                </a:highlight>
                <a:latin typeface="Arial Black" panose="020B0A04020102020204" pitchFamily="34" charset="0"/>
              </a:rPr>
              <a:t>phoenix company</a:t>
            </a:r>
            <a:r>
              <a:rPr lang="en-GB" sz="2000" b="0" i="1" dirty="0">
                <a:solidFill>
                  <a:srgbClr val="000000"/>
                </a:solidFill>
                <a:effectLst/>
                <a:highlight>
                  <a:srgbClr val="FFFF00"/>
                </a:highlight>
                <a:latin typeface="Arial Black" panose="020B0A04020102020204" pitchFamily="34" charset="0"/>
              </a:rPr>
              <a:t> means, in relation to a failed company, a company that, at any time before, or within 5 years after, the commencement of the liquidation of the failed company, is known by a name that is also—</a:t>
            </a:r>
          </a:p>
          <a:p>
            <a:pPr algn="just" fontAlgn="base"/>
            <a:r>
              <a:rPr lang="en-GB" sz="2000" b="0" i="1" dirty="0">
                <a:solidFill>
                  <a:srgbClr val="000000"/>
                </a:solidFill>
                <a:effectLst/>
                <a:highlight>
                  <a:srgbClr val="FFFF00"/>
                </a:highlight>
                <a:latin typeface="Arial Black" panose="020B0A04020102020204" pitchFamily="34" charset="0"/>
              </a:rPr>
              <a:t>(a) a pre-liquidation name of the failed company; or</a:t>
            </a:r>
          </a:p>
          <a:p>
            <a:pPr algn="just" fontAlgn="base"/>
            <a:r>
              <a:rPr lang="en-GB" sz="2000" b="0" i="1" dirty="0">
                <a:solidFill>
                  <a:srgbClr val="000000"/>
                </a:solidFill>
                <a:effectLst/>
                <a:highlight>
                  <a:srgbClr val="FFFF00"/>
                </a:highlight>
                <a:latin typeface="Arial Black" panose="020B0A04020102020204" pitchFamily="34" charset="0"/>
              </a:rPr>
              <a:t>(b) a similar name</a:t>
            </a:r>
          </a:p>
          <a:p>
            <a:pPr defTabSz="129982">
              <a:lnSpc>
                <a:spcPct val="150000"/>
              </a:lnSpc>
            </a:pPr>
            <a:endParaRPr lang="en-AU" sz="2000" b="1" dirty="0">
              <a:solidFill>
                <a:prstClr val="black"/>
              </a:solidFill>
              <a:latin typeface="Century Gothic" panose="020B0502020202020204" pitchFamily="34" charset="0"/>
            </a:endParaRPr>
          </a:p>
          <a:p>
            <a:pPr defTabSz="129982">
              <a:lnSpc>
                <a:spcPct val="150000"/>
              </a:lnSpc>
            </a:pPr>
            <a:endParaRPr lang="en-AU" sz="2000" b="1" dirty="0">
              <a:solidFill>
                <a:prstClr val="black"/>
              </a:solidFill>
              <a:latin typeface="Century Gothic" panose="020B0502020202020204" pitchFamily="34" charset="0"/>
            </a:endParaRPr>
          </a:p>
          <a:p>
            <a:pPr defTabSz="129982">
              <a:lnSpc>
                <a:spcPct val="150000"/>
              </a:lnSpc>
            </a:pPr>
            <a:endParaRPr lang="en-AU" sz="2000" b="1" dirty="0">
              <a:solidFill>
                <a:prstClr val="black"/>
              </a:solidFill>
              <a:latin typeface="Century Gothic" panose="020B0502020202020204" pitchFamily="34" charset="0"/>
            </a:endParaRPr>
          </a:p>
          <a:p>
            <a:pPr defTabSz="129982">
              <a:lnSpc>
                <a:spcPct val="150000"/>
              </a:lnSpc>
            </a:pPr>
            <a:endParaRPr lang="en-AU" sz="2000" b="1" dirty="0">
              <a:solidFill>
                <a:prstClr val="black"/>
              </a:solidFill>
              <a:latin typeface="Century Gothic" panose="020B0502020202020204" pitchFamily="34" charset="0"/>
            </a:endParaRPr>
          </a:p>
          <a:p>
            <a:pPr defTabSz="129982">
              <a:lnSpc>
                <a:spcPct val="150000"/>
              </a:lnSpc>
            </a:pPr>
            <a:endParaRPr lang="en-AU" sz="2000" b="1" dirty="0">
              <a:solidFill>
                <a:prstClr val="black"/>
              </a:solidFill>
              <a:latin typeface="Century Gothic" panose="020B0502020202020204" pitchFamily="34" charset="0"/>
            </a:endParaRPr>
          </a:p>
        </p:txBody>
      </p:sp>
    </p:spTree>
    <p:extLst>
      <p:ext uri="{BB962C8B-B14F-4D97-AF65-F5344CB8AC3E}">
        <p14:creationId xmlns:p14="http://schemas.microsoft.com/office/powerpoint/2010/main" val="313191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0913543" y="5825790"/>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r" defTabSz="129982">
              <a:lnSpc>
                <a:spcPct val="115000"/>
              </a:lnSpc>
            </a:pPr>
            <a:r>
              <a:rPr lang="en-AU" sz="2800" b="1" dirty="0">
                <a:solidFill>
                  <a:prstClr val="black"/>
                </a:solidFill>
                <a:latin typeface="Bookman Old Style" panose="02050604050505020204" pitchFamily="18" charset="0"/>
              </a:rPr>
              <a:t>Insolvency Law &amp; Practice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0" y="714692"/>
            <a:ext cx="12192001" cy="6046142"/>
          </a:xfrm>
          <a:prstGeom prst="rect">
            <a:avLst/>
          </a:prstGeom>
          <a:noFill/>
        </p:spPr>
        <p:txBody>
          <a:bodyPr wrap="square" rtlCol="0">
            <a:spAutoFit/>
          </a:bodyPr>
          <a:lstStyle/>
          <a:p>
            <a:pPr defTabSz="129982">
              <a:lnSpc>
                <a:spcPct val="150000"/>
              </a:lnSpc>
            </a:pPr>
            <a:r>
              <a:rPr lang="en-GB" sz="2000" b="1" u="sng" dirty="0">
                <a:solidFill>
                  <a:prstClr val="black"/>
                </a:solidFill>
                <a:latin typeface="Arial Black" panose="020B0A04020102020204" pitchFamily="34" charset="0"/>
              </a:rPr>
              <a:t>Creditor Defeating Transaction</a:t>
            </a:r>
          </a:p>
          <a:p>
            <a:pPr defTabSz="129982">
              <a:lnSpc>
                <a:spcPct val="150000"/>
              </a:lnSpc>
            </a:pPr>
            <a:r>
              <a:rPr lang="en-GB" sz="2000" b="1" u="sng" dirty="0">
                <a:solidFill>
                  <a:prstClr val="black"/>
                </a:solidFill>
                <a:latin typeface="Arial Black" panose="020B0A04020102020204" pitchFamily="34" charset="0"/>
              </a:rPr>
              <a:t>Treasury Laws Amendment (Combating Illegal Phoenixing) Act 2020</a:t>
            </a:r>
          </a:p>
          <a:p>
            <a:pPr defTabSz="129982">
              <a:lnSpc>
                <a:spcPct val="150000"/>
              </a:lnSpc>
            </a:pPr>
            <a:r>
              <a:rPr lang="en-AU" sz="2000" b="1" dirty="0">
                <a:solidFill>
                  <a:prstClr val="black"/>
                </a:solidFill>
                <a:latin typeface="Arial Black" panose="020B0A04020102020204" pitchFamily="34" charset="0"/>
              </a:rPr>
              <a:t>“</a:t>
            </a:r>
            <a:r>
              <a:rPr lang="en-AU" sz="2000" b="1" u="sng" dirty="0">
                <a:solidFill>
                  <a:prstClr val="black"/>
                </a:solidFill>
                <a:latin typeface="Arial Black" panose="020B0A04020102020204" pitchFamily="34" charset="0"/>
              </a:rPr>
              <a:t>enable the Australian Securities and Investments Commission to make</a:t>
            </a:r>
          </a:p>
          <a:p>
            <a:pPr defTabSz="129982">
              <a:lnSpc>
                <a:spcPct val="150000"/>
              </a:lnSpc>
            </a:pPr>
            <a:r>
              <a:rPr lang="en-AU" sz="2000" b="1" u="sng" dirty="0">
                <a:solidFill>
                  <a:prstClr val="black"/>
                </a:solidFill>
                <a:latin typeface="Arial Black" panose="020B0A04020102020204" pitchFamily="34" charset="0"/>
              </a:rPr>
              <a:t>Orders to recover</a:t>
            </a:r>
            <a:r>
              <a:rPr lang="en-AU" sz="2000" b="1" dirty="0">
                <a:solidFill>
                  <a:prstClr val="black"/>
                </a:solidFill>
                <a:latin typeface="Arial Black" panose="020B0A04020102020204" pitchFamily="34" charset="0"/>
              </a:rPr>
              <a:t>, for the benefit of a company's creditors, company property disposed of or benefits received under a voidable creditor-defeating disposition”</a:t>
            </a:r>
          </a:p>
          <a:p>
            <a:pPr defTabSz="129982">
              <a:lnSpc>
                <a:spcPct val="150000"/>
              </a:lnSpc>
            </a:pPr>
            <a:endParaRPr lang="en-GB" sz="2000" b="1" u="sng" dirty="0">
              <a:solidFill>
                <a:prstClr val="black"/>
              </a:solidFill>
              <a:latin typeface="Arial Black" panose="020B0A04020102020204" pitchFamily="34" charset="0"/>
            </a:endParaRPr>
          </a:p>
          <a:p>
            <a:pPr defTabSz="129982">
              <a:lnSpc>
                <a:spcPct val="150000"/>
              </a:lnSpc>
            </a:pPr>
            <a:r>
              <a:rPr lang="en-GB" sz="2000" b="1" u="sng" dirty="0">
                <a:solidFill>
                  <a:prstClr val="black"/>
                </a:solidFill>
                <a:latin typeface="Arial Black" panose="020B0A04020102020204" pitchFamily="34" charset="0"/>
              </a:rPr>
              <a:t>BANKRUPTCY ACT 1966 - SECT 139ZQ</a:t>
            </a:r>
          </a:p>
          <a:p>
            <a:pPr defTabSz="129982">
              <a:lnSpc>
                <a:spcPct val="150000"/>
              </a:lnSpc>
            </a:pPr>
            <a:r>
              <a:rPr lang="en-GB" sz="2000" b="1" i="1" dirty="0">
                <a:solidFill>
                  <a:prstClr val="black"/>
                </a:solidFill>
                <a:latin typeface="Arial Black" panose="020B0A04020102020204" pitchFamily="34" charset="0"/>
              </a:rPr>
              <a:t>             (1)  If a person has received any money or property as a result of a </a:t>
            </a:r>
            <a:r>
              <a:rPr lang="en-GB" sz="2000" b="1" i="1" u="sng" dirty="0">
                <a:solidFill>
                  <a:prstClr val="black"/>
                </a:solidFill>
                <a:latin typeface="Arial Black" panose="020B0A04020102020204" pitchFamily="34" charset="0"/>
              </a:rPr>
              <a:t>transaction that is void </a:t>
            </a:r>
            <a:r>
              <a:rPr lang="en-GB" sz="2000" b="1" i="1" dirty="0">
                <a:solidFill>
                  <a:prstClr val="black"/>
                </a:solidFill>
                <a:latin typeface="Arial Black" panose="020B0A04020102020204" pitchFamily="34" charset="0"/>
              </a:rPr>
              <a:t>against the trustee of a bankrupt under Division 3, </a:t>
            </a:r>
            <a:r>
              <a:rPr lang="en-GB" sz="2000" b="1" i="1" u="sng" dirty="0">
                <a:solidFill>
                  <a:prstClr val="black"/>
                </a:solidFill>
                <a:latin typeface="Arial Black" panose="020B0A04020102020204" pitchFamily="34" charset="0"/>
              </a:rPr>
              <a:t>the Official Receiver</a:t>
            </a:r>
            <a:r>
              <a:rPr lang="en-GB" sz="2000" b="1" i="1" dirty="0">
                <a:solidFill>
                  <a:prstClr val="black"/>
                </a:solidFill>
                <a:latin typeface="Arial Black" panose="020B0A04020102020204" pitchFamily="34" charset="0"/>
              </a:rPr>
              <a:t>:</a:t>
            </a:r>
          </a:p>
          <a:p>
            <a:pPr defTabSz="129982">
              <a:lnSpc>
                <a:spcPct val="150000"/>
              </a:lnSpc>
            </a:pPr>
            <a:r>
              <a:rPr lang="en-GB" sz="2000" b="1" i="1" dirty="0">
                <a:solidFill>
                  <a:prstClr val="black"/>
                </a:solidFill>
                <a:latin typeface="Arial Black" panose="020B0A04020102020204" pitchFamily="34" charset="0"/>
              </a:rPr>
              <a:t>… </a:t>
            </a:r>
            <a:r>
              <a:rPr lang="en-GB" sz="2000" b="1" i="1" u="sng" dirty="0">
                <a:solidFill>
                  <a:prstClr val="black"/>
                </a:solidFill>
                <a:latin typeface="Arial Black" panose="020B0A04020102020204" pitchFamily="34" charset="0"/>
              </a:rPr>
              <a:t>may require the person, by written notice </a:t>
            </a:r>
            <a:r>
              <a:rPr lang="en-GB" sz="2000" b="1" i="1" dirty="0">
                <a:solidFill>
                  <a:prstClr val="black"/>
                </a:solidFill>
                <a:latin typeface="Arial Black" panose="020B0A04020102020204" pitchFamily="34" charset="0"/>
              </a:rPr>
              <a:t>given to the person, </a:t>
            </a:r>
            <a:r>
              <a:rPr lang="en-GB" sz="2000" b="1" i="1" u="sng" dirty="0">
                <a:solidFill>
                  <a:prstClr val="black"/>
                </a:solidFill>
                <a:latin typeface="Arial Black" panose="020B0A04020102020204" pitchFamily="34" charset="0"/>
              </a:rPr>
              <a:t>to pay to the trustee </a:t>
            </a:r>
            <a:r>
              <a:rPr lang="en-GB" sz="2000" b="1" i="1" dirty="0">
                <a:solidFill>
                  <a:prstClr val="black"/>
                </a:solidFill>
                <a:latin typeface="Arial Black" panose="020B0A04020102020204" pitchFamily="34" charset="0"/>
              </a:rPr>
              <a:t>an amount equal to whichever of the following is applicable:</a:t>
            </a:r>
          </a:p>
          <a:p>
            <a:pPr defTabSz="129982">
              <a:lnSpc>
                <a:spcPct val="150000"/>
              </a:lnSpc>
            </a:pPr>
            <a:r>
              <a:rPr lang="en-GB" sz="2000" b="1" i="1" dirty="0">
                <a:solidFill>
                  <a:prstClr val="black"/>
                </a:solidFill>
                <a:latin typeface="Arial Black" panose="020B0A04020102020204" pitchFamily="34" charset="0"/>
              </a:rPr>
              <a:t>… </a:t>
            </a:r>
            <a:r>
              <a:rPr lang="en-GB" sz="2000" b="1" i="1" u="sng" dirty="0">
                <a:solidFill>
                  <a:prstClr val="black"/>
                </a:solidFill>
                <a:latin typeface="Arial Black" panose="020B0A04020102020204" pitchFamily="34" charset="0"/>
              </a:rPr>
              <a:t>the money or the value of the property received</a:t>
            </a:r>
            <a:r>
              <a:rPr lang="en-GB" sz="2000" b="1" i="1" dirty="0">
                <a:solidFill>
                  <a:prstClr val="black"/>
                </a:solidFill>
                <a:latin typeface="Arial Black" panose="020B0A04020102020204" pitchFamily="34" charset="0"/>
              </a:rPr>
              <a:t>.</a:t>
            </a:r>
            <a:endParaRPr lang="en-AU" sz="2000" b="1" i="1" dirty="0">
              <a:solidFill>
                <a:prstClr val="black"/>
              </a:solidFill>
              <a:latin typeface="Arial Black" panose="020B0A04020102020204" pitchFamily="34" charset="0"/>
            </a:endParaRPr>
          </a:p>
        </p:txBody>
      </p:sp>
    </p:spTree>
    <p:extLst>
      <p:ext uri="{BB962C8B-B14F-4D97-AF65-F5344CB8AC3E}">
        <p14:creationId xmlns:p14="http://schemas.microsoft.com/office/powerpoint/2010/main" val="21153815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D1DCC4"/>
        </a:solidFill>
        <a:effectLst/>
      </p:bgPr>
    </p:bg>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D60EB20F-E8FC-4B13-9E69-6F2B0C2E0805}"/>
              </a:ext>
            </a:extLst>
          </p:cNvPr>
          <p:cNvPicPr>
            <a:picLocks noChangeAspect="1"/>
          </p:cNvPicPr>
          <p:nvPr/>
        </p:nvPicPr>
        <p:blipFill>
          <a:blip r:embed="rId2"/>
          <a:stretch>
            <a:fillRect/>
          </a:stretch>
        </p:blipFill>
        <p:spPr>
          <a:xfrm>
            <a:off x="11129852" y="5983106"/>
            <a:ext cx="716803" cy="808726"/>
          </a:xfrm>
          <a:prstGeom prst="rect">
            <a:avLst/>
          </a:prstGeom>
          <a:solidFill>
            <a:schemeClr val="accent6">
              <a:lumMod val="40000"/>
              <a:lumOff val="60000"/>
            </a:schemeClr>
          </a:solidFill>
          <a:ln w="57150">
            <a:solidFill>
              <a:schemeClr val="tx1"/>
            </a:solidFill>
          </a:ln>
        </p:spPr>
      </p:pic>
      <p:sp>
        <p:nvSpPr>
          <p:cNvPr id="26" name="Rectangle 25">
            <a:extLst>
              <a:ext uri="{FF2B5EF4-FFF2-40B4-BE49-F238E27FC236}">
                <a16:creationId xmlns:a16="http://schemas.microsoft.com/office/drawing/2014/main" id="{FF6C9C9D-A5E8-4880-AD5A-74E2E4712B2D}"/>
              </a:ext>
            </a:extLst>
          </p:cNvPr>
          <p:cNvSpPr/>
          <p:nvPr/>
        </p:nvSpPr>
        <p:spPr>
          <a:xfrm>
            <a:off x="0" y="0"/>
            <a:ext cx="12191999" cy="665695"/>
          </a:xfrm>
          <a:prstGeom prst="rect">
            <a:avLst/>
          </a:prstGeom>
          <a:noFill/>
        </p:spPr>
        <p:txBody>
          <a:bodyPr wrap="square">
            <a:spAutoFit/>
          </a:bodyPr>
          <a:lstStyle/>
          <a:p>
            <a:pPr algn="r" defTabSz="129982">
              <a:lnSpc>
                <a:spcPct val="115000"/>
              </a:lnSpc>
            </a:pPr>
            <a:r>
              <a:rPr lang="en-AU" sz="2800" b="1" dirty="0">
                <a:solidFill>
                  <a:prstClr val="black"/>
                </a:solidFill>
                <a:latin typeface="Bookman Old Style" panose="02050604050505020204" pitchFamily="18" charset="0"/>
              </a:rPr>
              <a:t>Insolvency Law &amp; Practice </a:t>
            </a:r>
            <a:endParaRPr lang="en-AU" sz="2800" u="sng" dirty="0">
              <a:solidFill>
                <a:prstClr val="black"/>
              </a:solidFill>
              <a:latin typeface="Bookman Old Style" panose="02050604050505020204" pitchFamily="18" charset="0"/>
              <a:ea typeface="Calibri" panose="020F0502020204030204" pitchFamily="34" charset="0"/>
              <a:cs typeface="Times New Roman" panose="02020603050405020304" pitchFamily="18" charset="0"/>
            </a:endParaRPr>
          </a:p>
          <a:p>
            <a:pPr algn="ctr" defTabSz="129982">
              <a:lnSpc>
                <a:spcPct val="115000"/>
              </a:lnSpc>
            </a:pPr>
            <a:endParaRPr lang="en-AU" sz="682" b="1" baseline="-25000" dirty="0">
              <a:solidFill>
                <a:prstClr val="black"/>
              </a:solidFill>
              <a:latin typeface="ScenarioURWLig" panose="00000400000000000000" pitchFamily="50"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2D5966E3-75B2-4EE2-9C42-A0805EA3A321}"/>
              </a:ext>
            </a:extLst>
          </p:cNvPr>
          <p:cNvSpPr txBox="1"/>
          <p:nvPr/>
        </p:nvSpPr>
        <p:spPr>
          <a:xfrm>
            <a:off x="0" y="671691"/>
            <a:ext cx="12192001" cy="5878532"/>
          </a:xfrm>
          <a:prstGeom prst="rect">
            <a:avLst/>
          </a:prstGeom>
          <a:noFill/>
        </p:spPr>
        <p:txBody>
          <a:bodyPr wrap="square" rtlCol="0">
            <a:spAutoFit/>
          </a:bodyPr>
          <a:lstStyle/>
          <a:p>
            <a:pPr defTabSz="129982">
              <a:lnSpc>
                <a:spcPct val="150000"/>
              </a:lnSpc>
            </a:pPr>
            <a:r>
              <a:rPr lang="en-GB" sz="2400" b="1" u="sng" dirty="0">
                <a:solidFill>
                  <a:prstClr val="black"/>
                </a:solidFill>
                <a:latin typeface="Arial Black" panose="020B0A04020102020204" pitchFamily="34" charset="0"/>
              </a:rPr>
              <a:t>1. Creditor Defeating Transactions</a:t>
            </a:r>
          </a:p>
          <a:p>
            <a:endParaRPr lang="en-AU" sz="2000" b="1" u="sng" dirty="0">
              <a:latin typeface="Arial Black" panose="020B0A04020102020204" pitchFamily="34" charset="0"/>
            </a:endParaRPr>
          </a:p>
          <a:p>
            <a:r>
              <a:rPr lang="en-AU" sz="2000" b="1" u="sng" dirty="0">
                <a:latin typeface="Arial Black" panose="020B0A04020102020204" pitchFamily="34" charset="0"/>
              </a:rPr>
              <a:t>Corporations Act; Section 588FDB “</a:t>
            </a:r>
            <a:r>
              <a:rPr lang="en-GB" sz="2000" b="1" u="sng" dirty="0">
                <a:latin typeface="Arial Black" panose="020B0A04020102020204" pitchFamily="34" charset="0"/>
              </a:rPr>
              <a:t>Creditor-defeating disposition”</a:t>
            </a:r>
          </a:p>
          <a:p>
            <a:endParaRPr lang="en-GB" sz="2000" b="1" i="1" u="sng" dirty="0">
              <a:latin typeface="Arial Black" panose="020B0A04020102020204" pitchFamily="34" charset="0"/>
            </a:endParaRPr>
          </a:p>
          <a:p>
            <a:pPr marL="457200" indent="-457200">
              <a:buAutoNum type="arabicParenBoth"/>
            </a:pPr>
            <a:r>
              <a:rPr lang="en-GB" sz="2000" b="1" i="1" dirty="0">
                <a:latin typeface="Arial Black" panose="020B0A04020102020204" pitchFamily="34" charset="0"/>
              </a:rPr>
              <a:t>A disposition of property of a company is a creditor-defeating</a:t>
            </a:r>
          </a:p>
          <a:p>
            <a:r>
              <a:rPr lang="en-GB" sz="2000" b="1" i="1" dirty="0">
                <a:latin typeface="Arial Black" panose="020B0A04020102020204" pitchFamily="34" charset="0"/>
              </a:rPr>
              <a:t>disposition if: </a:t>
            </a:r>
          </a:p>
          <a:p>
            <a:r>
              <a:rPr lang="en-GB" sz="2000" b="1" i="1" dirty="0">
                <a:latin typeface="Arial Black" panose="020B0A04020102020204" pitchFamily="34" charset="0"/>
              </a:rPr>
              <a:t>(a) the </a:t>
            </a:r>
            <a:r>
              <a:rPr lang="en-GB" sz="2000" b="1" i="1" u="sng" dirty="0">
                <a:latin typeface="Arial Black" panose="020B0A04020102020204" pitchFamily="34" charset="0"/>
              </a:rPr>
              <a:t>consideration payable </a:t>
            </a:r>
            <a:r>
              <a:rPr lang="en-GB" sz="2000" b="1" i="1" dirty="0">
                <a:latin typeface="Arial Black" panose="020B0A04020102020204" pitchFamily="34" charset="0"/>
              </a:rPr>
              <a:t>to the company</a:t>
            </a:r>
          </a:p>
          <a:p>
            <a:r>
              <a:rPr lang="en-GB" sz="2000" b="1" i="1" dirty="0">
                <a:latin typeface="Arial Black" panose="020B0A04020102020204" pitchFamily="34" charset="0"/>
              </a:rPr>
              <a:t>for the disposition </a:t>
            </a:r>
            <a:r>
              <a:rPr lang="en-GB" sz="2000" b="1" i="1" u="sng" dirty="0">
                <a:latin typeface="Arial Black" panose="020B0A04020102020204" pitchFamily="34" charset="0"/>
              </a:rPr>
              <a:t>was less than the lesser of the following</a:t>
            </a:r>
            <a:r>
              <a:rPr lang="en-GB" sz="2000" b="1" i="1" dirty="0">
                <a:latin typeface="Arial Black" panose="020B0A04020102020204" pitchFamily="34" charset="0"/>
              </a:rPr>
              <a:t> at the time</a:t>
            </a:r>
          </a:p>
          <a:p>
            <a:r>
              <a:rPr lang="en-GB" sz="2000" b="1" i="1" dirty="0">
                <a:latin typeface="Arial Black" panose="020B0A04020102020204" pitchFamily="34" charset="0"/>
              </a:rPr>
              <a:t>the relevant agreement … was made ... :</a:t>
            </a:r>
          </a:p>
          <a:p>
            <a:pPr marL="514350" indent="-514350">
              <a:buAutoNum type="romanLcParenBoth"/>
            </a:pPr>
            <a:r>
              <a:rPr lang="en-GB" sz="2000" b="1" i="1" u="sng" dirty="0">
                <a:latin typeface="Arial Black" panose="020B0A04020102020204" pitchFamily="34" charset="0"/>
              </a:rPr>
              <a:t>the market value of the property</a:t>
            </a:r>
            <a:r>
              <a:rPr lang="en-GB" sz="2000" b="1" i="1" dirty="0">
                <a:latin typeface="Arial Black" panose="020B0A04020102020204" pitchFamily="34" charset="0"/>
              </a:rPr>
              <a:t>;</a:t>
            </a:r>
          </a:p>
          <a:p>
            <a:pPr marL="514350" indent="-514350">
              <a:buAutoNum type="romanLcParenBoth"/>
            </a:pPr>
            <a:r>
              <a:rPr lang="en-GB" sz="2000" b="1" i="1" u="sng" dirty="0">
                <a:latin typeface="Arial Black" panose="020B0A04020102020204" pitchFamily="34" charset="0"/>
              </a:rPr>
              <a:t>the best price that was reasonably obtainable for the property, having regard to the circumstances existing at that time</a:t>
            </a:r>
            <a:r>
              <a:rPr lang="en-GB" sz="2000" b="1" i="1" dirty="0">
                <a:latin typeface="Arial Black" panose="020B0A04020102020204" pitchFamily="34" charset="0"/>
              </a:rPr>
              <a:t>; and …</a:t>
            </a:r>
          </a:p>
          <a:p>
            <a:r>
              <a:rPr lang="en-GB" sz="2000" b="1" i="1" dirty="0">
                <a:latin typeface="Arial Black" panose="020B0A04020102020204" pitchFamily="34" charset="0"/>
              </a:rPr>
              <a:t>(b)  the disposition has the effect of:</a:t>
            </a:r>
          </a:p>
          <a:p>
            <a:r>
              <a:rPr lang="en-GB" sz="2000" b="1" i="1" dirty="0">
                <a:latin typeface="Arial Black" panose="020B0A04020102020204" pitchFamily="34" charset="0"/>
              </a:rPr>
              <a:t>                              (i)  </a:t>
            </a:r>
            <a:r>
              <a:rPr lang="en-GB" sz="2000" b="1" i="1" u="sng" dirty="0">
                <a:latin typeface="Arial Black" panose="020B0A04020102020204" pitchFamily="34" charset="0"/>
              </a:rPr>
              <a:t>preventing the property from becoming available for the benefit of the company's creditors </a:t>
            </a:r>
            <a:r>
              <a:rPr lang="en-GB" sz="2000" b="1" i="1" dirty="0">
                <a:latin typeface="Arial Black" panose="020B0A04020102020204" pitchFamily="34" charset="0"/>
              </a:rPr>
              <a:t>in the winding-up of the company; or</a:t>
            </a:r>
          </a:p>
          <a:p>
            <a:r>
              <a:rPr lang="en-GB" sz="2000" b="1" i="1" dirty="0">
                <a:latin typeface="Arial Black" panose="020B0A04020102020204" pitchFamily="34" charset="0"/>
              </a:rPr>
              <a:t>                             (ii)  </a:t>
            </a:r>
            <a:r>
              <a:rPr lang="en-GB" sz="2000" b="1" i="1" u="sng" dirty="0">
                <a:latin typeface="Arial Black" panose="020B0A04020102020204" pitchFamily="34" charset="0"/>
              </a:rPr>
              <a:t>hindering, or significantly delaying</a:t>
            </a:r>
            <a:r>
              <a:rPr lang="en-GB" sz="2000" b="1" i="1" dirty="0">
                <a:latin typeface="Arial Black" panose="020B0A04020102020204" pitchFamily="34" charset="0"/>
              </a:rPr>
              <a:t>, the process of making the property available for the benefit of the company's creditors in the winding-up of the company.</a:t>
            </a:r>
          </a:p>
        </p:txBody>
      </p:sp>
    </p:spTree>
    <p:extLst>
      <p:ext uri="{BB962C8B-B14F-4D97-AF65-F5344CB8AC3E}">
        <p14:creationId xmlns:p14="http://schemas.microsoft.com/office/powerpoint/2010/main" val="2336243185"/>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2371</TotalTime>
  <Words>9827</Words>
  <Application>Microsoft Office PowerPoint</Application>
  <PresentationFormat>Widescreen</PresentationFormat>
  <Paragraphs>525</Paragraphs>
  <Slides>58</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58</vt:i4>
      </vt:variant>
    </vt:vector>
  </HeadingPairs>
  <TitlesOfParts>
    <vt:vector size="71" baseType="lpstr">
      <vt:lpstr>Arial</vt:lpstr>
      <vt:lpstr>Arial Black</vt:lpstr>
      <vt:lpstr>Arial Unicode MS</vt:lpstr>
      <vt:lpstr>Bookman</vt:lpstr>
      <vt:lpstr>Bookman Old Style</vt:lpstr>
      <vt:lpstr>Calibri</vt:lpstr>
      <vt:lpstr>Calibri Light</vt:lpstr>
      <vt:lpstr>Century Gothic</vt:lpstr>
      <vt:lpstr>Courier New</vt:lpstr>
      <vt:lpstr>ScenarioURWLig</vt:lpstr>
      <vt:lpstr>Symbol</vt:lpstr>
      <vt:lpstr>Times New Roman</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Orders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Commercial &amp; Insolvency Law</dc:title>
  <dc:creator>Geoffrey McDonald</dc:creator>
  <cp:lastModifiedBy>Geoffrey McDonald</cp:lastModifiedBy>
  <cp:revision>239</cp:revision>
  <cp:lastPrinted>2019-03-19T01:52:50Z</cp:lastPrinted>
  <dcterms:created xsi:type="dcterms:W3CDTF">2018-10-19T10:39:04Z</dcterms:created>
  <dcterms:modified xsi:type="dcterms:W3CDTF">2021-06-28T07:39:47Z</dcterms:modified>
</cp:coreProperties>
</file>