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60" r:id="rId1"/>
  </p:sldMasterIdLst>
  <p:notesMasterIdLst>
    <p:notesMasterId r:id="rId73"/>
  </p:notesMasterIdLst>
  <p:handoutMasterIdLst>
    <p:handoutMasterId r:id="rId74"/>
  </p:handoutMasterIdLst>
  <p:sldIdLst>
    <p:sldId id="297" r:id="rId2"/>
    <p:sldId id="499" r:id="rId3"/>
    <p:sldId id="373" r:id="rId4"/>
    <p:sldId id="549" r:id="rId5"/>
    <p:sldId id="584" r:id="rId6"/>
    <p:sldId id="583" r:id="rId7"/>
    <p:sldId id="552" r:id="rId8"/>
    <p:sldId id="536" r:id="rId9"/>
    <p:sldId id="577" r:id="rId10"/>
    <p:sldId id="594" r:id="rId11"/>
    <p:sldId id="548" r:id="rId12"/>
    <p:sldId id="598" r:id="rId13"/>
    <p:sldId id="599" r:id="rId14"/>
    <p:sldId id="602" r:id="rId15"/>
    <p:sldId id="621" r:id="rId16"/>
    <p:sldId id="624" r:id="rId17"/>
    <p:sldId id="635" r:id="rId18"/>
    <p:sldId id="625" r:id="rId19"/>
    <p:sldId id="636" r:id="rId20"/>
    <p:sldId id="554" r:id="rId21"/>
    <p:sldId id="588" r:id="rId22"/>
    <p:sldId id="557" r:id="rId23"/>
    <p:sldId id="604" r:id="rId24"/>
    <p:sldId id="607" r:id="rId25"/>
    <p:sldId id="563" r:id="rId26"/>
    <p:sldId id="567" r:id="rId27"/>
    <p:sldId id="561" r:id="rId28"/>
    <p:sldId id="626" r:id="rId29"/>
    <p:sldId id="637" r:id="rId30"/>
    <p:sldId id="638" r:id="rId31"/>
    <p:sldId id="623" r:id="rId32"/>
    <p:sldId id="632" r:id="rId33"/>
    <p:sldId id="639" r:id="rId34"/>
    <p:sldId id="605" r:id="rId35"/>
    <p:sldId id="627" r:id="rId36"/>
    <p:sldId id="590" r:id="rId37"/>
    <p:sldId id="592" r:id="rId38"/>
    <p:sldId id="610" r:id="rId39"/>
    <p:sldId id="496" r:id="rId40"/>
    <p:sldId id="629" r:id="rId41"/>
    <p:sldId id="634" r:id="rId42"/>
    <p:sldId id="630" r:id="rId43"/>
    <p:sldId id="633" r:id="rId44"/>
    <p:sldId id="628" r:id="rId45"/>
    <p:sldId id="332" r:id="rId46"/>
    <p:sldId id="606" r:id="rId47"/>
    <p:sldId id="350" r:id="rId48"/>
    <p:sldId id="579" r:id="rId49"/>
    <p:sldId id="504" r:id="rId50"/>
    <p:sldId id="608" r:id="rId51"/>
    <p:sldId id="609" r:id="rId52"/>
    <p:sldId id="453" r:id="rId53"/>
    <p:sldId id="500" r:id="rId54"/>
    <p:sldId id="501" r:id="rId55"/>
    <p:sldId id="566" r:id="rId56"/>
    <p:sldId id="611" r:id="rId57"/>
    <p:sldId id="620" r:id="rId58"/>
    <p:sldId id="619" r:id="rId59"/>
    <p:sldId id="612" r:id="rId60"/>
    <p:sldId id="614" r:id="rId61"/>
    <p:sldId id="613" r:id="rId62"/>
    <p:sldId id="615" r:id="rId63"/>
    <p:sldId id="618" r:id="rId64"/>
    <p:sldId id="641" r:id="rId65"/>
    <p:sldId id="640" r:id="rId66"/>
    <p:sldId id="535" r:id="rId67"/>
    <p:sldId id="631" r:id="rId68"/>
    <p:sldId id="454" r:id="rId69"/>
    <p:sldId id="582" r:id="rId70"/>
    <p:sldId id="463" r:id="rId71"/>
    <p:sldId id="597" r:id="rId72"/>
  </p:sldIdLst>
  <p:sldSz cx="12192000" cy="6858000"/>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offrey McDonald" initials="GMD" lastIdx="3" clrIdx="0">
    <p:extLst>
      <p:ext uri="{19B8F6BF-5375-455C-9EA6-DF929625EA0E}">
        <p15:presenceInfo xmlns:p15="http://schemas.microsoft.com/office/powerpoint/2012/main" userId="Geoffrey McDonal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6" autoAdjust="0"/>
    <p:restoredTop sz="95995" autoAdjust="0"/>
  </p:normalViewPr>
  <p:slideViewPr>
    <p:cSldViewPr snapToGrid="0">
      <p:cViewPr varScale="1">
        <p:scale>
          <a:sx n="97" d="100"/>
          <a:sy n="97" d="100"/>
        </p:scale>
        <p:origin x="66" y="129"/>
      </p:cViewPr>
      <p:guideLst/>
    </p:cSldViewPr>
  </p:slideViewPr>
  <p:notesTextViewPr>
    <p:cViewPr>
      <p:scale>
        <a:sx n="1" d="1"/>
        <a:sy n="1" d="1"/>
      </p:scale>
      <p:origin x="0" y="0"/>
    </p:cViewPr>
  </p:notesTextViewPr>
  <p:sorterViewPr>
    <p:cViewPr>
      <p:scale>
        <a:sx n="7" d="5"/>
        <a:sy n="7" d="5"/>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301543" cy="341064"/>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5622800" y="0"/>
            <a:ext cx="4301543" cy="341064"/>
          </a:xfrm>
          <a:prstGeom prst="rect">
            <a:avLst/>
          </a:prstGeom>
        </p:spPr>
        <p:txBody>
          <a:bodyPr vert="horz" lIns="91440" tIns="45720" rIns="91440" bIns="45720" rtlCol="0"/>
          <a:lstStyle>
            <a:lvl1pPr algn="r">
              <a:defRPr sz="1200"/>
            </a:lvl1pPr>
          </a:lstStyle>
          <a:p>
            <a:fld id="{40979DF8-7D6D-4A6E-834C-030D45638944}" type="datetimeFigureOut">
              <a:rPr lang="en-AU" smtClean="0"/>
              <a:t>29/03/2022</a:t>
            </a:fld>
            <a:endParaRPr lang="en-AU" dirty="0"/>
          </a:p>
        </p:txBody>
      </p:sp>
      <p:sp>
        <p:nvSpPr>
          <p:cNvPr id="4" name="Footer Placeholder 3"/>
          <p:cNvSpPr>
            <a:spLocks noGrp="1"/>
          </p:cNvSpPr>
          <p:nvPr>
            <p:ph type="ftr" sz="quarter" idx="2"/>
          </p:nvPr>
        </p:nvSpPr>
        <p:spPr>
          <a:xfrm>
            <a:off x="2" y="6456612"/>
            <a:ext cx="4301543" cy="341064"/>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5622800" y="6456612"/>
            <a:ext cx="4301543" cy="341064"/>
          </a:xfrm>
          <a:prstGeom prst="rect">
            <a:avLst/>
          </a:prstGeom>
        </p:spPr>
        <p:txBody>
          <a:bodyPr vert="horz" lIns="91440" tIns="45720" rIns="91440" bIns="45720" rtlCol="0" anchor="b"/>
          <a:lstStyle>
            <a:lvl1pPr algn="r">
              <a:defRPr sz="1200"/>
            </a:lvl1pPr>
          </a:lstStyle>
          <a:p>
            <a:fld id="{58C3A663-B7B7-474C-A9DC-B0BAA10B6CBD}" type="slidenum">
              <a:rPr lang="en-AU" smtClean="0"/>
              <a:t>‹#›</a:t>
            </a:fld>
            <a:endParaRPr lang="en-AU" dirty="0"/>
          </a:p>
        </p:txBody>
      </p:sp>
    </p:spTree>
    <p:extLst>
      <p:ext uri="{BB962C8B-B14F-4D97-AF65-F5344CB8AC3E}">
        <p14:creationId xmlns:p14="http://schemas.microsoft.com/office/powerpoint/2010/main" val="17812403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301543" cy="341064"/>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5622800" y="0"/>
            <a:ext cx="4301543" cy="341064"/>
          </a:xfrm>
          <a:prstGeom prst="rect">
            <a:avLst/>
          </a:prstGeom>
        </p:spPr>
        <p:txBody>
          <a:bodyPr vert="horz" lIns="91440" tIns="45720" rIns="91440" bIns="45720" rtlCol="0"/>
          <a:lstStyle>
            <a:lvl1pPr algn="r">
              <a:defRPr sz="1200"/>
            </a:lvl1pPr>
          </a:lstStyle>
          <a:p>
            <a:fld id="{48144360-2B57-4333-883B-C0885F9AB4CE}" type="datetimeFigureOut">
              <a:rPr lang="en-AU" smtClean="0"/>
              <a:t>29/03/2022</a:t>
            </a:fld>
            <a:endParaRPr lang="en-AU" dirty="0"/>
          </a:p>
        </p:txBody>
      </p:sp>
      <p:sp>
        <p:nvSpPr>
          <p:cNvPr id="4" name="Slide Image Placeholder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992665" y="3271381"/>
            <a:ext cx="7941310" cy="267658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2" y="6456612"/>
            <a:ext cx="4301543" cy="341064"/>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5622800" y="6456612"/>
            <a:ext cx="4301543" cy="341064"/>
          </a:xfrm>
          <a:prstGeom prst="rect">
            <a:avLst/>
          </a:prstGeom>
        </p:spPr>
        <p:txBody>
          <a:bodyPr vert="horz" lIns="91440" tIns="45720" rIns="91440" bIns="45720" rtlCol="0" anchor="b"/>
          <a:lstStyle>
            <a:lvl1pPr algn="r">
              <a:defRPr sz="1200"/>
            </a:lvl1pPr>
          </a:lstStyle>
          <a:p>
            <a:fld id="{F44C6F41-A4B4-4B4A-8EAE-BFA38303C4CD}" type="slidenum">
              <a:rPr lang="en-AU" smtClean="0"/>
              <a:t>‹#›</a:t>
            </a:fld>
            <a:endParaRPr lang="en-AU" dirty="0"/>
          </a:p>
        </p:txBody>
      </p:sp>
    </p:spTree>
    <p:extLst>
      <p:ext uri="{BB962C8B-B14F-4D97-AF65-F5344CB8AC3E}">
        <p14:creationId xmlns:p14="http://schemas.microsoft.com/office/powerpoint/2010/main" val="2184017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1696"/>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679"/>
            </a:lvl1pPr>
            <a:lvl2pPr marL="129254" indent="0" algn="ctr">
              <a:buNone/>
              <a:defRPr sz="565"/>
            </a:lvl2pPr>
            <a:lvl3pPr marL="258508" indent="0" algn="ctr">
              <a:buNone/>
              <a:defRPr sz="509"/>
            </a:lvl3pPr>
            <a:lvl4pPr marL="387762" indent="0" algn="ctr">
              <a:buNone/>
              <a:defRPr sz="452"/>
            </a:lvl4pPr>
            <a:lvl5pPr marL="517016" indent="0" algn="ctr">
              <a:buNone/>
              <a:defRPr sz="452"/>
            </a:lvl5pPr>
            <a:lvl6pPr marL="646270" indent="0" algn="ctr">
              <a:buNone/>
              <a:defRPr sz="452"/>
            </a:lvl6pPr>
            <a:lvl7pPr marL="775524" indent="0" algn="ctr">
              <a:buNone/>
              <a:defRPr sz="452"/>
            </a:lvl7pPr>
            <a:lvl8pPr marL="904778" indent="0" algn="ctr">
              <a:buNone/>
              <a:defRPr sz="452"/>
            </a:lvl8pPr>
            <a:lvl9pPr marL="1034032" indent="0" algn="ctr">
              <a:buNone/>
              <a:defRPr sz="45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608111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249326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14406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187887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1696"/>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679">
                <a:solidFill>
                  <a:schemeClr val="tx1"/>
                </a:solidFill>
              </a:defRPr>
            </a:lvl1pPr>
            <a:lvl2pPr marL="129254" indent="0">
              <a:buNone/>
              <a:defRPr sz="565">
                <a:solidFill>
                  <a:schemeClr val="tx1">
                    <a:tint val="75000"/>
                  </a:schemeClr>
                </a:solidFill>
              </a:defRPr>
            </a:lvl2pPr>
            <a:lvl3pPr marL="258508" indent="0">
              <a:buNone/>
              <a:defRPr sz="509">
                <a:solidFill>
                  <a:schemeClr val="tx1">
                    <a:tint val="75000"/>
                  </a:schemeClr>
                </a:solidFill>
              </a:defRPr>
            </a:lvl3pPr>
            <a:lvl4pPr marL="387762" indent="0">
              <a:buNone/>
              <a:defRPr sz="452">
                <a:solidFill>
                  <a:schemeClr val="tx1">
                    <a:tint val="75000"/>
                  </a:schemeClr>
                </a:solidFill>
              </a:defRPr>
            </a:lvl4pPr>
            <a:lvl5pPr marL="517016" indent="0">
              <a:buNone/>
              <a:defRPr sz="452">
                <a:solidFill>
                  <a:schemeClr val="tx1">
                    <a:tint val="75000"/>
                  </a:schemeClr>
                </a:solidFill>
              </a:defRPr>
            </a:lvl5pPr>
            <a:lvl6pPr marL="646270" indent="0">
              <a:buNone/>
              <a:defRPr sz="452">
                <a:solidFill>
                  <a:schemeClr val="tx1">
                    <a:tint val="75000"/>
                  </a:schemeClr>
                </a:solidFill>
              </a:defRPr>
            </a:lvl6pPr>
            <a:lvl7pPr marL="775524" indent="0">
              <a:buNone/>
              <a:defRPr sz="452">
                <a:solidFill>
                  <a:schemeClr val="tx1">
                    <a:tint val="75000"/>
                  </a:schemeClr>
                </a:solidFill>
              </a:defRPr>
            </a:lvl7pPr>
            <a:lvl8pPr marL="904778" indent="0">
              <a:buNone/>
              <a:defRPr sz="452">
                <a:solidFill>
                  <a:schemeClr val="tx1">
                    <a:tint val="75000"/>
                  </a:schemeClr>
                </a:solidFill>
              </a:defRPr>
            </a:lvl8pPr>
            <a:lvl9pPr marL="1034032" indent="0">
              <a:buNone/>
              <a:defRPr sz="452">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298491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892482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90" y="1681163"/>
            <a:ext cx="5157786" cy="823912"/>
          </a:xfrm>
        </p:spPr>
        <p:txBody>
          <a:bodyPr anchor="b"/>
          <a:lstStyle>
            <a:lvl1pPr marL="0" indent="0">
              <a:buNone/>
              <a:defRPr sz="679" b="1"/>
            </a:lvl1pPr>
            <a:lvl2pPr marL="129254" indent="0">
              <a:buNone/>
              <a:defRPr sz="565" b="1"/>
            </a:lvl2pPr>
            <a:lvl3pPr marL="258508" indent="0">
              <a:buNone/>
              <a:defRPr sz="509" b="1"/>
            </a:lvl3pPr>
            <a:lvl4pPr marL="387762" indent="0">
              <a:buNone/>
              <a:defRPr sz="452" b="1"/>
            </a:lvl4pPr>
            <a:lvl5pPr marL="517016" indent="0">
              <a:buNone/>
              <a:defRPr sz="452" b="1"/>
            </a:lvl5pPr>
            <a:lvl6pPr marL="646270" indent="0">
              <a:buNone/>
              <a:defRPr sz="452" b="1"/>
            </a:lvl6pPr>
            <a:lvl7pPr marL="775524" indent="0">
              <a:buNone/>
              <a:defRPr sz="452" b="1"/>
            </a:lvl7pPr>
            <a:lvl8pPr marL="904778" indent="0">
              <a:buNone/>
              <a:defRPr sz="452" b="1"/>
            </a:lvl8pPr>
            <a:lvl9pPr marL="1034032" indent="0">
              <a:buNone/>
              <a:defRPr sz="452" b="1"/>
            </a:lvl9pPr>
          </a:lstStyle>
          <a:p>
            <a:pPr lvl="0"/>
            <a:r>
              <a:rPr lang="en-US"/>
              <a:t>Edit Master text styles</a:t>
            </a:r>
          </a:p>
        </p:txBody>
      </p:sp>
      <p:sp>
        <p:nvSpPr>
          <p:cNvPr id="4" name="Content Placeholder 3"/>
          <p:cNvSpPr>
            <a:spLocks noGrp="1"/>
          </p:cNvSpPr>
          <p:nvPr>
            <p:ph sz="half" idx="2"/>
          </p:nvPr>
        </p:nvSpPr>
        <p:spPr>
          <a:xfrm>
            <a:off x="839790" y="2505075"/>
            <a:ext cx="515778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7" cy="823912"/>
          </a:xfrm>
        </p:spPr>
        <p:txBody>
          <a:bodyPr anchor="b"/>
          <a:lstStyle>
            <a:lvl1pPr marL="0" indent="0">
              <a:buNone/>
              <a:defRPr sz="679" b="1"/>
            </a:lvl1pPr>
            <a:lvl2pPr marL="129254" indent="0">
              <a:buNone/>
              <a:defRPr sz="565" b="1"/>
            </a:lvl2pPr>
            <a:lvl3pPr marL="258508" indent="0">
              <a:buNone/>
              <a:defRPr sz="509" b="1"/>
            </a:lvl3pPr>
            <a:lvl4pPr marL="387762" indent="0">
              <a:buNone/>
              <a:defRPr sz="452" b="1"/>
            </a:lvl4pPr>
            <a:lvl5pPr marL="517016" indent="0">
              <a:buNone/>
              <a:defRPr sz="452" b="1"/>
            </a:lvl5pPr>
            <a:lvl6pPr marL="646270" indent="0">
              <a:buNone/>
              <a:defRPr sz="452" b="1"/>
            </a:lvl6pPr>
            <a:lvl7pPr marL="775524" indent="0">
              <a:buNone/>
              <a:defRPr sz="452" b="1"/>
            </a:lvl7pPr>
            <a:lvl8pPr marL="904778" indent="0">
              <a:buNone/>
              <a:defRPr sz="452" b="1"/>
            </a:lvl8pPr>
            <a:lvl9pPr marL="1034032" indent="0">
              <a:buNone/>
              <a:defRPr sz="452" b="1"/>
            </a:lvl9pPr>
          </a:lstStyle>
          <a:p>
            <a:pPr lvl="0"/>
            <a:r>
              <a:rPr lang="en-US"/>
              <a:t>Edit Master text styles</a:t>
            </a:r>
          </a:p>
        </p:txBody>
      </p:sp>
      <p:sp>
        <p:nvSpPr>
          <p:cNvPr id="6" name="Content Placeholder 5"/>
          <p:cNvSpPr>
            <a:spLocks noGrp="1"/>
          </p:cNvSpPr>
          <p:nvPr>
            <p:ph sz="quarter" idx="4"/>
          </p:nvPr>
        </p:nvSpPr>
        <p:spPr>
          <a:xfrm>
            <a:off x="6172201" y="2505075"/>
            <a:ext cx="51831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AU"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625920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868044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AU"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404114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8" cy="1600200"/>
          </a:xfrm>
        </p:spPr>
        <p:txBody>
          <a:bodyPr anchor="b"/>
          <a:lstStyle>
            <a:lvl1pPr>
              <a:defRPr sz="905"/>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1" cy="4873625"/>
          </a:xfrm>
        </p:spPr>
        <p:txBody>
          <a:bodyPr/>
          <a:lstStyle>
            <a:lvl1pPr>
              <a:defRPr sz="905"/>
            </a:lvl1pPr>
            <a:lvl2pPr>
              <a:defRPr sz="791"/>
            </a:lvl2pPr>
            <a:lvl3pPr>
              <a:defRPr sz="679"/>
            </a:lvl3pPr>
            <a:lvl4pPr>
              <a:defRPr sz="565"/>
            </a:lvl4pPr>
            <a:lvl5pPr>
              <a:defRPr sz="565"/>
            </a:lvl5pPr>
            <a:lvl6pPr>
              <a:defRPr sz="565"/>
            </a:lvl6pPr>
            <a:lvl7pPr>
              <a:defRPr sz="565"/>
            </a:lvl7pPr>
            <a:lvl8pPr>
              <a:defRPr sz="565"/>
            </a:lvl8pPr>
            <a:lvl9pPr>
              <a:defRPr sz="56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8" cy="3811588"/>
          </a:xfrm>
        </p:spPr>
        <p:txBody>
          <a:bodyPr/>
          <a:lstStyle>
            <a:lvl1pPr marL="0" indent="0">
              <a:buNone/>
              <a:defRPr sz="452"/>
            </a:lvl1pPr>
            <a:lvl2pPr marL="129254" indent="0">
              <a:buNone/>
              <a:defRPr sz="396"/>
            </a:lvl2pPr>
            <a:lvl3pPr marL="258508" indent="0">
              <a:buNone/>
              <a:defRPr sz="339"/>
            </a:lvl3pPr>
            <a:lvl4pPr marL="387762" indent="0">
              <a:buNone/>
              <a:defRPr sz="283"/>
            </a:lvl4pPr>
            <a:lvl5pPr marL="517016" indent="0">
              <a:buNone/>
              <a:defRPr sz="283"/>
            </a:lvl5pPr>
            <a:lvl6pPr marL="646270" indent="0">
              <a:buNone/>
              <a:defRPr sz="283"/>
            </a:lvl6pPr>
            <a:lvl7pPr marL="775524" indent="0">
              <a:buNone/>
              <a:defRPr sz="283"/>
            </a:lvl7pPr>
            <a:lvl8pPr marL="904778" indent="0">
              <a:buNone/>
              <a:defRPr sz="283"/>
            </a:lvl8pPr>
            <a:lvl9pPr marL="1034032" indent="0">
              <a:buNone/>
              <a:defRPr sz="283"/>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877520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8" cy="1600200"/>
          </a:xfrm>
        </p:spPr>
        <p:txBody>
          <a:bodyPr anchor="b"/>
          <a:lstStyle>
            <a:lvl1pPr>
              <a:defRPr sz="905"/>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1" cy="4873625"/>
          </a:xfrm>
        </p:spPr>
        <p:txBody>
          <a:bodyPr anchor="t"/>
          <a:lstStyle>
            <a:lvl1pPr marL="0" indent="0">
              <a:buNone/>
              <a:defRPr sz="905"/>
            </a:lvl1pPr>
            <a:lvl2pPr marL="129254" indent="0">
              <a:buNone/>
              <a:defRPr sz="791"/>
            </a:lvl2pPr>
            <a:lvl3pPr marL="258508" indent="0">
              <a:buNone/>
              <a:defRPr sz="679"/>
            </a:lvl3pPr>
            <a:lvl4pPr marL="387762" indent="0">
              <a:buNone/>
              <a:defRPr sz="565"/>
            </a:lvl4pPr>
            <a:lvl5pPr marL="517016" indent="0">
              <a:buNone/>
              <a:defRPr sz="565"/>
            </a:lvl5pPr>
            <a:lvl6pPr marL="646270" indent="0">
              <a:buNone/>
              <a:defRPr sz="565"/>
            </a:lvl6pPr>
            <a:lvl7pPr marL="775524" indent="0">
              <a:buNone/>
              <a:defRPr sz="565"/>
            </a:lvl7pPr>
            <a:lvl8pPr marL="904778" indent="0">
              <a:buNone/>
              <a:defRPr sz="565"/>
            </a:lvl8pPr>
            <a:lvl9pPr marL="1034032" indent="0">
              <a:buNone/>
              <a:defRPr sz="565"/>
            </a:lvl9pPr>
          </a:lstStyle>
          <a:p>
            <a:r>
              <a:rPr lang="en-US" dirty="0"/>
              <a:t>Click icon to add picture</a:t>
            </a:r>
          </a:p>
        </p:txBody>
      </p:sp>
      <p:sp>
        <p:nvSpPr>
          <p:cNvPr id="4" name="Text Placeholder 3"/>
          <p:cNvSpPr>
            <a:spLocks noGrp="1"/>
          </p:cNvSpPr>
          <p:nvPr>
            <p:ph type="body" sz="half" idx="2"/>
          </p:nvPr>
        </p:nvSpPr>
        <p:spPr>
          <a:xfrm>
            <a:off x="839788" y="2057400"/>
            <a:ext cx="3932238" cy="3811588"/>
          </a:xfrm>
        </p:spPr>
        <p:txBody>
          <a:bodyPr/>
          <a:lstStyle>
            <a:lvl1pPr marL="0" indent="0">
              <a:buNone/>
              <a:defRPr sz="452"/>
            </a:lvl1pPr>
            <a:lvl2pPr marL="129254" indent="0">
              <a:buNone/>
              <a:defRPr sz="396"/>
            </a:lvl2pPr>
            <a:lvl3pPr marL="258508" indent="0">
              <a:buNone/>
              <a:defRPr sz="339"/>
            </a:lvl3pPr>
            <a:lvl4pPr marL="387762" indent="0">
              <a:buNone/>
              <a:defRPr sz="283"/>
            </a:lvl4pPr>
            <a:lvl5pPr marL="517016" indent="0">
              <a:buNone/>
              <a:defRPr sz="283"/>
            </a:lvl5pPr>
            <a:lvl6pPr marL="646270" indent="0">
              <a:buNone/>
              <a:defRPr sz="283"/>
            </a:lvl6pPr>
            <a:lvl7pPr marL="775524" indent="0">
              <a:buNone/>
              <a:defRPr sz="283"/>
            </a:lvl7pPr>
            <a:lvl8pPr marL="904778" indent="0">
              <a:buNone/>
              <a:defRPr sz="283"/>
            </a:lvl8pPr>
            <a:lvl9pPr marL="1034032" indent="0">
              <a:buNone/>
              <a:defRPr sz="283"/>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435668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339">
                <a:solidFill>
                  <a:schemeClr val="tx1">
                    <a:tint val="75000"/>
                  </a:schemeClr>
                </a:solidFill>
              </a:defRPr>
            </a:lvl1pPr>
          </a:lstStyle>
          <a:p>
            <a:pPr defTabSz="129982"/>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3"/>
          </p:nvPr>
        </p:nvSpPr>
        <p:spPr>
          <a:xfrm>
            <a:off x="4038601" y="6356351"/>
            <a:ext cx="4114800" cy="365125"/>
          </a:xfrm>
          <a:prstGeom prst="rect">
            <a:avLst/>
          </a:prstGeom>
        </p:spPr>
        <p:txBody>
          <a:bodyPr vert="horz" lIns="91440" tIns="45720" rIns="91440" bIns="45720" rtlCol="0" anchor="ctr"/>
          <a:lstStyle>
            <a:lvl1pPr algn="ctr">
              <a:defRPr sz="339">
                <a:solidFill>
                  <a:schemeClr val="tx1">
                    <a:tint val="75000"/>
                  </a:schemeClr>
                </a:solidFill>
              </a:defRPr>
            </a:lvl1pPr>
          </a:lstStyle>
          <a:p>
            <a:pPr defTabSz="129982"/>
            <a:endParaRPr lang="en-AU" dirty="0">
              <a:solidFill>
                <a:prstClr val="black">
                  <a:tint val="75000"/>
                </a:prstClr>
              </a:solidFill>
            </a:endParaRPr>
          </a:p>
        </p:txBody>
      </p:sp>
      <p:sp>
        <p:nvSpPr>
          <p:cNvPr id="6" name="Slide Number Placeholder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339">
                <a:solidFill>
                  <a:schemeClr val="tx1">
                    <a:tint val="75000"/>
                  </a:schemeClr>
                </a:solidFill>
              </a:defRPr>
            </a:lvl1pPr>
          </a:lstStyle>
          <a:p>
            <a:pPr defTabSz="129982"/>
            <a:fld id="{28E08657-AC47-4595-A22E-B5197F1DD9F1}" type="slidenum">
              <a:rPr lang="en-AU" smtClean="0">
                <a:solidFill>
                  <a:prstClr val="black">
                    <a:tint val="75000"/>
                  </a:prstClr>
                </a:solidFill>
              </a:rPr>
              <a:pPr defTabSz="129982"/>
              <a:t>‹#›</a:t>
            </a:fld>
            <a:endParaRPr lang="en-AU" dirty="0">
              <a:solidFill>
                <a:prstClr val="black">
                  <a:tint val="75000"/>
                </a:prstClr>
              </a:solidFill>
            </a:endParaRPr>
          </a:p>
        </p:txBody>
      </p:sp>
    </p:spTree>
    <p:extLst>
      <p:ext uri="{BB962C8B-B14F-4D97-AF65-F5344CB8AC3E}">
        <p14:creationId xmlns:p14="http://schemas.microsoft.com/office/powerpoint/2010/main" val="28932480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258508" rtl="0" eaLnBrk="1" latinLnBrk="0" hangingPunct="1">
        <a:lnSpc>
          <a:spcPct val="90000"/>
        </a:lnSpc>
        <a:spcBef>
          <a:spcPct val="0"/>
        </a:spcBef>
        <a:buNone/>
        <a:defRPr sz="1244" kern="1200">
          <a:solidFill>
            <a:schemeClr val="tx1"/>
          </a:solidFill>
          <a:latin typeface="+mj-lt"/>
          <a:ea typeface="+mj-ea"/>
          <a:cs typeface="+mj-cs"/>
        </a:defRPr>
      </a:lvl1pPr>
    </p:titleStyle>
    <p:bodyStyle>
      <a:lvl1pPr marL="64627" indent="-64627" algn="l" defTabSz="258508" rtl="0" eaLnBrk="1" latinLnBrk="0" hangingPunct="1">
        <a:lnSpc>
          <a:spcPct val="90000"/>
        </a:lnSpc>
        <a:spcBef>
          <a:spcPts val="283"/>
        </a:spcBef>
        <a:buFont typeface="Arial" panose="020B0604020202020204" pitchFamily="34" charset="0"/>
        <a:buChar char="•"/>
        <a:defRPr sz="791" kern="1200">
          <a:solidFill>
            <a:schemeClr val="tx1"/>
          </a:solidFill>
          <a:latin typeface="+mn-lt"/>
          <a:ea typeface="+mn-ea"/>
          <a:cs typeface="+mn-cs"/>
        </a:defRPr>
      </a:lvl1pPr>
      <a:lvl2pPr marL="193881" indent="-64627" algn="l" defTabSz="258508" rtl="0" eaLnBrk="1" latinLnBrk="0" hangingPunct="1">
        <a:lnSpc>
          <a:spcPct val="90000"/>
        </a:lnSpc>
        <a:spcBef>
          <a:spcPts val="141"/>
        </a:spcBef>
        <a:buFont typeface="Arial" panose="020B0604020202020204" pitchFamily="34" charset="0"/>
        <a:buChar char="•"/>
        <a:defRPr sz="679" kern="1200">
          <a:solidFill>
            <a:schemeClr val="tx1"/>
          </a:solidFill>
          <a:latin typeface="+mn-lt"/>
          <a:ea typeface="+mn-ea"/>
          <a:cs typeface="+mn-cs"/>
        </a:defRPr>
      </a:lvl2pPr>
      <a:lvl3pPr marL="323135" indent="-64627" algn="l" defTabSz="258508" rtl="0" eaLnBrk="1" latinLnBrk="0" hangingPunct="1">
        <a:lnSpc>
          <a:spcPct val="90000"/>
        </a:lnSpc>
        <a:spcBef>
          <a:spcPts val="141"/>
        </a:spcBef>
        <a:buFont typeface="Arial" panose="020B0604020202020204" pitchFamily="34" charset="0"/>
        <a:buChar char="•"/>
        <a:defRPr sz="565" kern="1200">
          <a:solidFill>
            <a:schemeClr val="tx1"/>
          </a:solidFill>
          <a:latin typeface="+mn-lt"/>
          <a:ea typeface="+mn-ea"/>
          <a:cs typeface="+mn-cs"/>
        </a:defRPr>
      </a:lvl3pPr>
      <a:lvl4pPr marL="452389"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4pPr>
      <a:lvl5pPr marL="581643"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5pPr>
      <a:lvl6pPr marL="710897"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6pPr>
      <a:lvl7pPr marL="840151"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7pPr>
      <a:lvl8pPr marL="969406"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8pPr>
      <a:lvl9pPr marL="1098659"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9pPr>
    </p:bodyStyle>
    <p:otherStyle>
      <a:defPPr>
        <a:defRPr lang="en-US"/>
      </a:defPPr>
      <a:lvl1pPr marL="0" algn="l" defTabSz="258508" rtl="0" eaLnBrk="1" latinLnBrk="0" hangingPunct="1">
        <a:defRPr sz="509" kern="1200">
          <a:solidFill>
            <a:schemeClr val="tx1"/>
          </a:solidFill>
          <a:latin typeface="+mn-lt"/>
          <a:ea typeface="+mn-ea"/>
          <a:cs typeface="+mn-cs"/>
        </a:defRPr>
      </a:lvl1pPr>
      <a:lvl2pPr marL="129254" algn="l" defTabSz="258508" rtl="0" eaLnBrk="1" latinLnBrk="0" hangingPunct="1">
        <a:defRPr sz="509" kern="1200">
          <a:solidFill>
            <a:schemeClr val="tx1"/>
          </a:solidFill>
          <a:latin typeface="+mn-lt"/>
          <a:ea typeface="+mn-ea"/>
          <a:cs typeface="+mn-cs"/>
        </a:defRPr>
      </a:lvl2pPr>
      <a:lvl3pPr marL="258508" algn="l" defTabSz="258508" rtl="0" eaLnBrk="1" latinLnBrk="0" hangingPunct="1">
        <a:defRPr sz="509" kern="1200">
          <a:solidFill>
            <a:schemeClr val="tx1"/>
          </a:solidFill>
          <a:latin typeface="+mn-lt"/>
          <a:ea typeface="+mn-ea"/>
          <a:cs typeface="+mn-cs"/>
        </a:defRPr>
      </a:lvl3pPr>
      <a:lvl4pPr marL="387762" algn="l" defTabSz="258508" rtl="0" eaLnBrk="1" latinLnBrk="0" hangingPunct="1">
        <a:defRPr sz="509" kern="1200">
          <a:solidFill>
            <a:schemeClr val="tx1"/>
          </a:solidFill>
          <a:latin typeface="+mn-lt"/>
          <a:ea typeface="+mn-ea"/>
          <a:cs typeface="+mn-cs"/>
        </a:defRPr>
      </a:lvl4pPr>
      <a:lvl5pPr marL="517016" algn="l" defTabSz="258508" rtl="0" eaLnBrk="1" latinLnBrk="0" hangingPunct="1">
        <a:defRPr sz="509" kern="1200">
          <a:solidFill>
            <a:schemeClr val="tx1"/>
          </a:solidFill>
          <a:latin typeface="+mn-lt"/>
          <a:ea typeface="+mn-ea"/>
          <a:cs typeface="+mn-cs"/>
        </a:defRPr>
      </a:lvl5pPr>
      <a:lvl6pPr marL="646270" algn="l" defTabSz="258508" rtl="0" eaLnBrk="1" latinLnBrk="0" hangingPunct="1">
        <a:defRPr sz="509" kern="1200">
          <a:solidFill>
            <a:schemeClr val="tx1"/>
          </a:solidFill>
          <a:latin typeface="+mn-lt"/>
          <a:ea typeface="+mn-ea"/>
          <a:cs typeface="+mn-cs"/>
        </a:defRPr>
      </a:lvl6pPr>
      <a:lvl7pPr marL="775524" algn="l" defTabSz="258508" rtl="0" eaLnBrk="1" latinLnBrk="0" hangingPunct="1">
        <a:defRPr sz="509" kern="1200">
          <a:solidFill>
            <a:schemeClr val="tx1"/>
          </a:solidFill>
          <a:latin typeface="+mn-lt"/>
          <a:ea typeface="+mn-ea"/>
          <a:cs typeface="+mn-cs"/>
        </a:defRPr>
      </a:lvl7pPr>
      <a:lvl8pPr marL="904778" algn="l" defTabSz="258508" rtl="0" eaLnBrk="1" latinLnBrk="0" hangingPunct="1">
        <a:defRPr sz="509" kern="1200">
          <a:solidFill>
            <a:schemeClr val="tx1"/>
          </a:solidFill>
          <a:latin typeface="+mn-lt"/>
          <a:ea typeface="+mn-ea"/>
          <a:cs typeface="+mn-cs"/>
        </a:defRPr>
      </a:lvl8pPr>
      <a:lvl9pPr marL="1034032" algn="l" defTabSz="258508" rtl="0" eaLnBrk="1" latinLnBrk="0" hangingPunct="1">
        <a:defRPr sz="5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9windeyer.com.au/barristers/geoffrey-mcdonald/"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www.austlii.edu.au/cgi-bin/viewdoc/au/cases/cth/FCAFC/2021/143.html"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www.austlii.edu.au/cgi-bin/viewdoc/au/cases/cth/FCCA/2020/1909.html" TargetMode="External"/><Relationship Id="rId4" Type="http://schemas.openxmlformats.org/officeDocument/2006/relationships/hyperlink" Target="http://www.austlii.edu.au/cgi-bin/viewdoc/au/cases/cth/FCCA/2019/2133.html"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asic.gov.au/regulatory-resources/insolvency/insolvency-for-directors/simplified-liquidation/"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treasury.gov.au/publication/p2022-p258663-final-report"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9windeyer.com.au/barristers/geoffrey-mcdonald/"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mailto:gmcdonald@windeyerchambers.com.au" TargetMode="External"/><Relationship Id="rId4" Type="http://schemas.openxmlformats.org/officeDocument/2006/relationships/hyperlink" Target="https://docs.google.com/document/d/e/2PACX-1vR7yeRgXiRQ6GAdR_aD-AZePIAwOErhm0ZJxRg3PZYOIcKXlkrPJ6dHpyKLwkcJSQ/pub"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asic.gov.au/for-finance-professionals/registered-liquidators/your-ongoing-obligations-as-a-registered-liquidator/asic-orders-about-creditor-defeating-dispositions/"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view.officeapps.live.com/op/view.aspx?src=https%3A%2F%2Fdownload.asic.gov.au%2Fmedia%2Fms2bxh1n%2Finfo261-template-request-form-published-8-october-2021.docx&amp;wdOrigin=BROWSELINK"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www.afsa.gov.au/about-us/newsroom/december-21-pir/section-139zq-notice-evidence-section-121-claim"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afsa.gov.au/about-us/statistics"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asic.gov.au/regulatory-resources/find-a-document/statistics/insolvency-statistics/insolvency-statistics-series-2-external-administration-and-controller-appointments/"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consultations.ag.gov.au/legal-system/bankruptcy-system-possible-reforms/"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hyperlink" Target="https://asic.gov.au/for-business/small-business/starting-a-company/small-business-company-directors/resigning-or-removing-a-company-director/"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8" Type="http://schemas.openxmlformats.org/officeDocument/2006/relationships/hyperlink" Target="http://www.austlii.edu.au/cgi-bin/viewdoc/au/legis/cth/consol_act/ca2001172/s9.html#company" TargetMode="External"/><Relationship Id="rId3" Type="http://schemas.openxmlformats.org/officeDocument/2006/relationships/hyperlink" Target="http://www.austlii.edu.au/cgi-bin/viewdoc/au/legis/cth/consol_act/ca2001172/s259d.html#paragraph" TargetMode="External"/><Relationship Id="rId7" Type="http://schemas.openxmlformats.org/officeDocument/2006/relationships/hyperlink" Target="http://www.austlii.edu.au/cgi-bin/viewdoc/au/legis/cth/consol_act/ca2001172/s9.html#director"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www.austlii.edu.au/cgi-bin/viewdoc/au/legis/cth/consol_act/ca2001172/s761a.html#person" TargetMode="External"/><Relationship Id="rId11" Type="http://schemas.openxmlformats.org/officeDocument/2006/relationships/hyperlink" Target="http://www.austlii.edu.au/cgi-bin/viewdoc/au/legis/cth/consol_act/ca2001172/s58aa.html#the_court" TargetMode="External"/><Relationship Id="rId5" Type="http://schemas.openxmlformats.org/officeDocument/2006/relationships/hyperlink" Target="http://www.austlii.edu.au/cgi-bin/viewdoc/au/legis/cth/consol_act/ca2001172/s9.html#asic" TargetMode="External"/><Relationship Id="rId10" Type="http://schemas.openxmlformats.org/officeDocument/2006/relationships/hyperlink" Target="http://www.austlii.edu.au/cgi-bin/viewdoc/au/legis/cth/consol_act/ca2001172/s1363.html#prescribed" TargetMode="External"/><Relationship Id="rId4" Type="http://schemas.openxmlformats.org/officeDocument/2006/relationships/hyperlink" Target="http://www.austlii.edu.au/cgi-bin/viewdoc/au/legis/cth/consol_act/ca2001172/s1371.html#made" TargetMode="External"/><Relationship Id="rId9" Type="http://schemas.openxmlformats.org/officeDocument/2006/relationships/hyperlink" Target="http://www.austlii.edu.au/cgi-bin/viewdoc/au/legis/cth/consol_act/ca2001172/s1270h.html#lodged" TargetMode="Externa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7news.com.au/"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hyperlink" Target="https://consultations.ag.gov.au/legal-system/bankruptcy-system-possible-reforms/"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www.fedcourt.gov.au/law-and-practice/guides/corporations-guides/information-sheet-1" TargetMode="External"/><Relationship Id="rId3" Type="http://schemas.openxmlformats.org/officeDocument/2006/relationships/hyperlink" Target="https://www.fedcourt.gov.au/law-and-practice/guides/guides-bankruptcy/information-sheet-1" TargetMode="External"/><Relationship Id="rId7" Type="http://schemas.openxmlformats.org/officeDocument/2006/relationships/hyperlink" Target="https://www.fedcourt.gov.au/law-and-practice/guides/guides-bankruptcy/information-sheet-5"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fedcourt.gov.au/law-and-practice/guides/guides-bankruptcy/information-sheet-4" TargetMode="External"/><Relationship Id="rId5" Type="http://schemas.openxmlformats.org/officeDocument/2006/relationships/hyperlink" Target="https://www.fedcourt.gov.au/law-and-practice/guides/guides-bankruptcy/information-sheet-3" TargetMode="External"/><Relationship Id="rId10" Type="http://schemas.openxmlformats.org/officeDocument/2006/relationships/hyperlink" Target="https://www.afsa.gov.au/bankruptcy-by-sequestration-order" TargetMode="External"/><Relationship Id="rId4" Type="http://schemas.openxmlformats.org/officeDocument/2006/relationships/hyperlink" Target="https://www.fedcourt.gov.au/law-and-practice/guides/guides-bankruptcy/information-sheet-2" TargetMode="External"/><Relationship Id="rId9" Type="http://schemas.openxmlformats.org/officeDocument/2006/relationships/hyperlink" Target="https://www.fedcourt.gov.au/law-and-practice/guides/corporations-guides/checklis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13991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 &amp; Practice</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0" y="756848"/>
            <a:ext cx="12226413" cy="5404556"/>
          </a:xfrm>
          <a:prstGeom prst="rect">
            <a:avLst/>
          </a:prstGeom>
          <a:noFill/>
        </p:spPr>
        <p:txBody>
          <a:bodyPr wrap="square">
            <a:spAutoFit/>
          </a:bodyPr>
          <a:lstStyle/>
          <a:p>
            <a:r>
              <a:rPr lang="en-AU" sz="2000" b="1" dirty="0">
                <a:latin typeface="Arial Black" panose="020B0A04020102020204" pitchFamily="34" charset="0"/>
                <a:ea typeface="Calibri" panose="020F0502020204030204" pitchFamily="34" charset="0"/>
                <a:cs typeface="Calibri" panose="020F0502020204030204" pitchFamily="34" charset="0"/>
              </a:rPr>
              <a:t>Wednesday 30 March 2022</a:t>
            </a:r>
          </a:p>
          <a:p>
            <a:pPr>
              <a:lnSpc>
                <a:spcPct val="115000"/>
              </a:lnSpc>
            </a:pPr>
            <a:r>
              <a:rPr lang="en-AU" sz="2000" b="1" dirty="0">
                <a:latin typeface="Arial Black" panose="020B0A04020102020204" pitchFamily="34" charset="0"/>
                <a:ea typeface="Calibri" panose="020F0502020204030204" pitchFamily="34" charset="0"/>
                <a:cs typeface="Times New Roman" panose="02020603050405020304" pitchFamily="18" charset="0"/>
              </a:rPr>
              <a:t>Webinar duration</a:t>
            </a:r>
            <a:r>
              <a:rPr lang="en-AU" sz="2000" dirty="0">
                <a:latin typeface="Arial Black" panose="020B0A04020102020204" pitchFamily="34" charset="0"/>
                <a:ea typeface="Calibri" panose="020F0502020204030204" pitchFamily="34" charset="0"/>
                <a:cs typeface="Times New Roman" panose="02020603050405020304" pitchFamily="18" charset="0"/>
              </a:rPr>
              <a:t>: 4.00pm – 5.30pm</a:t>
            </a:r>
          </a:p>
          <a:p>
            <a:pPr>
              <a:lnSpc>
                <a:spcPct val="115000"/>
              </a:lnSpc>
            </a:pPr>
            <a:endParaRPr lang="en-AU" dirty="0">
              <a:latin typeface="Arial Black" panose="020B0A04020102020204" pitchFamily="34" charset="0"/>
              <a:ea typeface="Calibri" panose="020F0502020204030204" pitchFamily="34" charset="0"/>
              <a:cs typeface="Times New Roman" panose="02020603050405020304" pitchFamily="18" charset="0"/>
            </a:endParaRPr>
          </a:p>
          <a:p>
            <a:pPr>
              <a:lnSpc>
                <a:spcPct val="115000"/>
              </a:lnSpc>
            </a:pPr>
            <a:r>
              <a:rPr lang="en-GB" sz="3200" dirty="0">
                <a:latin typeface="Arial Black" panose="020B0A04020102020204" pitchFamily="34" charset="0"/>
                <a:ea typeface="Calibri" panose="020F0502020204030204" pitchFamily="34" charset="0"/>
                <a:cs typeface="Times New Roman" panose="02020603050405020304" pitchFamily="18" charset="0"/>
              </a:rPr>
              <a:t>Insolvency Law and Practice, </a:t>
            </a:r>
          </a:p>
          <a:p>
            <a:pPr>
              <a:lnSpc>
                <a:spcPct val="115000"/>
              </a:lnSpc>
            </a:pPr>
            <a:r>
              <a:rPr lang="en-GB" sz="3200" dirty="0">
                <a:latin typeface="Arial Black" panose="020B0A04020102020204" pitchFamily="34" charset="0"/>
                <a:ea typeface="Calibri" panose="020F0502020204030204" pitchFamily="34" charset="0"/>
                <a:cs typeface="Times New Roman" panose="02020603050405020304" pitchFamily="18" charset="0"/>
              </a:rPr>
              <a:t>for lawyers and tax agents/accountants</a:t>
            </a:r>
            <a:endParaRPr lang="en-AU" sz="3200" dirty="0">
              <a:latin typeface="Arial Black" panose="020B0A04020102020204" pitchFamily="34" charset="0"/>
              <a:ea typeface="Calibri" panose="020F0502020204030204" pitchFamily="34" charset="0"/>
              <a:cs typeface="Times New Roman" panose="02020603050405020304" pitchFamily="18" charset="0"/>
            </a:endParaRPr>
          </a:p>
          <a:p>
            <a:pPr>
              <a:lnSpc>
                <a:spcPct val="115000"/>
              </a:lnSpc>
            </a:pPr>
            <a:endParaRPr lang="en-AU" dirty="0">
              <a:latin typeface="Arial Black" panose="020B0A04020102020204" pitchFamily="34" charset="0"/>
              <a:ea typeface="Calibri" panose="020F0502020204030204" pitchFamily="34" charset="0"/>
              <a:cs typeface="Times New Roman" panose="02020603050405020304" pitchFamily="18" charset="0"/>
            </a:endParaRPr>
          </a:p>
          <a:p>
            <a:pPr>
              <a:lnSpc>
                <a:spcPct val="115000"/>
              </a:lnSpc>
            </a:pPr>
            <a:r>
              <a:rPr lang="en-AU" dirty="0">
                <a:latin typeface="Arial Black" panose="020B0A04020102020204" pitchFamily="34" charset="0"/>
                <a:ea typeface="Calibri" panose="020F0502020204030204" pitchFamily="34" charset="0"/>
                <a:cs typeface="Times New Roman" panose="02020603050405020304" pitchFamily="18" charset="0"/>
              </a:rPr>
              <a:t>Presenter</a:t>
            </a:r>
          </a:p>
          <a:p>
            <a:pPr>
              <a:spcAft>
                <a:spcPts val="300"/>
              </a:spcAft>
            </a:pPr>
            <a:r>
              <a:rPr lang="en-AU" sz="3600" b="1" i="1" dirty="0">
                <a:effectLst/>
                <a:latin typeface="Bookman Old Style" panose="02050604050505020204" pitchFamily="18" charset="0"/>
                <a:ea typeface="Calibri" panose="020F0502020204030204" pitchFamily="34" charset="0"/>
              </a:rPr>
              <a:t>Geoffrey McDonald, Barrister at Law</a:t>
            </a:r>
            <a:endParaRPr lang="en-AU" sz="3600" dirty="0">
              <a:effectLst/>
              <a:latin typeface="Calibri" panose="020F0502020204030204" pitchFamily="34" charset="0"/>
              <a:ea typeface="Calibri" panose="020F0502020204030204" pitchFamily="34" charset="0"/>
            </a:endParaRPr>
          </a:p>
          <a:p>
            <a:r>
              <a:rPr lang="en-AU" sz="2000" b="1" i="1" dirty="0">
                <a:effectLst/>
                <a:latin typeface="Bookman"/>
                <a:ea typeface="Calibri" panose="020F0502020204030204" pitchFamily="34" charset="0"/>
              </a:rPr>
              <a:t>9 Windeyer Chambers </a:t>
            </a:r>
          </a:p>
          <a:p>
            <a:r>
              <a:rPr lang="en-AU" sz="1800" b="1" i="1" dirty="0">
                <a:effectLst/>
                <a:latin typeface="Bookman"/>
                <a:ea typeface="Calibri" panose="020F0502020204030204" pitchFamily="34" charset="0"/>
              </a:rPr>
              <a:t>(</a:t>
            </a:r>
            <a:r>
              <a:rPr lang="en-AU" sz="1800" b="1" i="1" u="sng" dirty="0">
                <a:effectLst/>
                <a:latin typeface="Bookman"/>
                <a:ea typeface="Calibri" panose="020F0502020204030204" pitchFamily="34" charset="0"/>
                <a:hlinkClick r:id="rId3">
                  <a:extLst>
                    <a:ext uri="{A12FA001-AC4F-418D-AE19-62706E023703}">
                      <ahyp:hlinkClr xmlns:ahyp="http://schemas.microsoft.com/office/drawing/2018/hyperlinkcolor" val="tx"/>
                    </a:ext>
                  </a:extLst>
                </a:hlinkClick>
              </a:rPr>
              <a:t>http://www.9windeyer.com.au/barristers/geoffrey-mcdonald/</a:t>
            </a:r>
            <a:r>
              <a:rPr lang="en-AU" sz="1800" b="1" i="1" dirty="0">
                <a:effectLst/>
                <a:latin typeface="Bookman"/>
                <a:ea typeface="Calibri" panose="020F0502020204030204" pitchFamily="34" charset="0"/>
              </a:rPr>
              <a:t>)</a:t>
            </a:r>
          </a:p>
          <a:p>
            <a:endParaRPr lang="en-AU" b="1" i="1" dirty="0">
              <a:latin typeface="Bookman"/>
              <a:ea typeface="Calibri" panose="020F0502020204030204" pitchFamily="34" charset="0"/>
            </a:endParaRPr>
          </a:p>
          <a:p>
            <a:endParaRPr lang="en-AU" sz="1800" dirty="0">
              <a:solidFill>
                <a:schemeClr val="bg1"/>
              </a:solidFill>
              <a:effectLst/>
              <a:latin typeface="Calibri" panose="020F0502020204030204" pitchFamily="34" charset="0"/>
              <a:ea typeface="Calibri" panose="020F0502020204030204" pitchFamily="34" charset="0"/>
            </a:endParaRPr>
          </a:p>
          <a:p>
            <a:endParaRPr lang="en-GB" sz="1800" b="1" dirty="0">
              <a:effectLst/>
              <a:latin typeface="Calibri" panose="020F0502020204030204" pitchFamily="34" charset="0"/>
              <a:ea typeface="Calibri" panose="020F0502020204030204" pitchFamily="34" charset="0"/>
            </a:endParaRPr>
          </a:p>
          <a:p>
            <a:endParaRPr lang="en-GB" b="1" dirty="0">
              <a:latin typeface="Calibri" panose="020F0502020204030204" pitchFamily="34" charset="0"/>
              <a:ea typeface="Calibri" panose="020F0502020204030204" pitchFamily="34" charset="0"/>
            </a:endParaRPr>
          </a:p>
          <a:p>
            <a:endParaRPr lang="en-AU" sz="1800" b="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28194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155531"/>
          </a:xfrm>
          <a:prstGeom prst="rect">
            <a:avLst/>
          </a:prstGeom>
          <a:noFill/>
        </p:spPr>
        <p:txBody>
          <a:bodyPr wrap="square" rtlCol="0">
            <a:spAutoFit/>
          </a:bodyPr>
          <a:lstStyle/>
          <a:p>
            <a:r>
              <a:rPr lang="en-GB" sz="2000" u="sng" dirty="0">
                <a:latin typeface="Arial Black" panose="020B0A04020102020204" pitchFamily="34" charset="0"/>
                <a:ea typeface="Calibri" panose="020F0502020204030204" pitchFamily="34" charset="0"/>
                <a:cs typeface="Times New Roman" panose="02020603050405020304" pitchFamily="18" charset="0"/>
              </a:rPr>
              <a:t>2. Statutory Demands, Bankruptcy Notices and Court actions</a:t>
            </a:r>
          </a:p>
          <a:p>
            <a:endParaRPr lang="en-US" sz="20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1400" b="1" i="1" dirty="0" err="1">
                <a:effectLst/>
                <a:latin typeface="Arial Black" panose="020B0A04020102020204" pitchFamily="34" charset="0"/>
                <a:ea typeface="Calibri" panose="020F0502020204030204" pitchFamily="34" charset="0"/>
                <a:cs typeface="Times New Roman" panose="02020603050405020304" pitchFamily="18" charset="0"/>
              </a:rPr>
              <a:t>Pegios</a:t>
            </a:r>
            <a:r>
              <a:rPr lang="en-GB" sz="1400" b="1" i="1" dirty="0">
                <a:effectLst/>
                <a:latin typeface="Arial Black" panose="020B0A04020102020204" pitchFamily="34" charset="0"/>
                <a:ea typeface="Calibri" panose="020F0502020204030204" pitchFamily="34" charset="0"/>
                <a:cs typeface="Times New Roman" panose="02020603050405020304" pitchFamily="18" charset="0"/>
              </a:rPr>
              <a:t> in his own capacity and as trustee for </a:t>
            </a:r>
            <a:r>
              <a:rPr lang="en-GB" sz="1400" b="1" i="1" dirty="0" err="1">
                <a:effectLst/>
                <a:latin typeface="Arial Black" panose="020B0A04020102020204" pitchFamily="34" charset="0"/>
                <a:ea typeface="Calibri" panose="020F0502020204030204" pitchFamily="34" charset="0"/>
                <a:cs typeface="Times New Roman" panose="02020603050405020304" pitchFamily="18" charset="0"/>
              </a:rPr>
              <a:t>Pegios</a:t>
            </a:r>
            <a:r>
              <a:rPr lang="en-GB" sz="1400" b="1" i="1" dirty="0">
                <a:effectLst/>
                <a:latin typeface="Arial Black" panose="020B0A04020102020204" pitchFamily="34" charset="0"/>
                <a:ea typeface="Calibri" panose="020F0502020204030204" pitchFamily="34" charset="0"/>
                <a:cs typeface="Times New Roman" panose="02020603050405020304" pitchFamily="18" charset="0"/>
              </a:rPr>
              <a:t> Superannuation Fund v </a:t>
            </a:r>
            <a:r>
              <a:rPr lang="en-GB" sz="1400" b="1" i="1" dirty="0" err="1">
                <a:effectLst/>
                <a:latin typeface="Arial Black" panose="020B0A04020102020204" pitchFamily="34" charset="0"/>
                <a:ea typeface="Calibri" panose="020F0502020204030204" pitchFamily="34" charset="0"/>
                <a:cs typeface="Times New Roman" panose="02020603050405020304" pitchFamily="18" charset="0"/>
              </a:rPr>
              <a:t>Arambasic</a:t>
            </a:r>
            <a:r>
              <a:rPr lang="en-GB" sz="1400" b="1" dirty="0">
                <a:effectLst/>
                <a:latin typeface="Arial Black" panose="020B0A04020102020204" pitchFamily="34" charset="0"/>
                <a:ea typeface="Calibri" panose="020F0502020204030204" pitchFamily="34" charset="0"/>
                <a:cs typeface="Times New Roman" panose="02020603050405020304" pitchFamily="18" charset="0"/>
              </a:rPr>
              <a:t> [2022] FedCFamC2G 17. </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The lawyers for the creditor had emailed the bankruptcy notice to the </a:t>
            </a:r>
            <a:r>
              <a:rPr lang="en-GB" sz="2000" b="1" dirty="0">
                <a:latin typeface="Arial Black" panose="020B0A04020102020204" pitchFamily="34" charset="0"/>
                <a:ea typeface="Calibri" panose="020F0502020204030204" pitchFamily="34" charset="0"/>
                <a:cs typeface="Times New Roman" panose="02020603050405020304" pitchFamily="18" charset="0"/>
              </a:rPr>
              <a:t>debtor’s </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email address and the creditor’s petition was later served in the same manner.</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The Court referred to regulation 102 of the new Bankruptcy Regulations 2021, which traces to s 28A of the Acts Interpretation Act 1901 and then to s 9 of the Electronic Transactions Act 1999. The Court found that these laws require a debtor to first consent to be served by email.</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The facts in this case were that the debtor had replied by email to the creditor’s lawyer’s email and deposed “I was served with the Bankruptcy Notice … which was served on me on 19 May 2021”.</a:t>
            </a:r>
          </a:p>
          <a:p>
            <a:endParaRPr lang="en-GB" sz="2000" b="1" dirty="0">
              <a:latin typeface="Arial Black" panose="020B0A04020102020204" pitchFamily="34" charset="0"/>
              <a:ea typeface="Calibri" panose="020F0502020204030204" pitchFamily="34" charset="0"/>
              <a:cs typeface="Times New Roman" panose="02020603050405020304" pitchFamily="18" charset="0"/>
            </a:endParaRP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The Court held that her affidavit was not valid to prove service of the bankruptcy notice.</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endParaRPr lang="en-AU" sz="2000" b="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4905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919184"/>
          </a:xfrm>
          <a:prstGeom prst="rect">
            <a:avLst/>
          </a:prstGeom>
          <a:noFill/>
        </p:spPr>
        <p:txBody>
          <a:bodyPr wrap="square" rtlCol="0">
            <a:spAutoFit/>
          </a:bodyPr>
          <a:lstStyle/>
          <a:p>
            <a:r>
              <a:rPr lang="en-GB" sz="2000" u="sng" dirty="0">
                <a:latin typeface="Arial Black" panose="020B0A04020102020204" pitchFamily="34" charset="0"/>
                <a:ea typeface="Calibri" panose="020F0502020204030204" pitchFamily="34" charset="0"/>
                <a:cs typeface="Times New Roman" panose="02020603050405020304" pitchFamily="18" charset="0"/>
              </a:rPr>
              <a:t>2. Statutory Demands, Bankruptcy Notices and Court actions</a:t>
            </a: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2000" b="1" i="1" dirty="0">
                <a:latin typeface="Arial Black" panose="020B0A04020102020204" pitchFamily="34" charset="0"/>
                <a:ea typeface="Calibri" panose="020F0502020204030204" pitchFamily="34" charset="0"/>
                <a:cs typeface="Times New Roman" panose="02020603050405020304" pitchFamily="18" charset="0"/>
              </a:rPr>
              <a:t>ACTS INTERPRETATION ACT 1901 - SECT 28A</a:t>
            </a:r>
          </a:p>
          <a:p>
            <a:pPr>
              <a:lnSpc>
                <a:spcPct val="107000"/>
              </a:lnSpc>
              <a:spcAft>
                <a:spcPts val="800"/>
              </a:spcAft>
            </a:pPr>
            <a:r>
              <a:rPr lang="en-GB" sz="2000" b="1" i="1" dirty="0">
                <a:latin typeface="Arial Black" panose="020B0A04020102020204" pitchFamily="34" charset="0"/>
                <a:ea typeface="Calibri" panose="020F0502020204030204" pitchFamily="34" charset="0"/>
                <a:cs typeface="Times New Roman" panose="02020603050405020304" pitchFamily="18" charset="0"/>
              </a:rPr>
              <a:t>Service of documents</a:t>
            </a:r>
          </a:p>
          <a:p>
            <a:pPr>
              <a:lnSpc>
                <a:spcPct val="107000"/>
              </a:lnSpc>
              <a:spcAft>
                <a:spcPts val="800"/>
              </a:spcAft>
            </a:pPr>
            <a:r>
              <a:rPr lang="en-GB" sz="2000" b="1" i="1" dirty="0">
                <a:latin typeface="Arial Black" panose="020B0A04020102020204" pitchFamily="34" charset="0"/>
                <a:ea typeface="Calibri" panose="020F0502020204030204" pitchFamily="34" charset="0"/>
                <a:cs typeface="Times New Roman" panose="02020603050405020304" pitchFamily="18" charset="0"/>
              </a:rPr>
              <a:t>             (1)  For the purposes of any Act that requires or permits a document to be served on a person, whether the expression "serve", "give" or "send" or any other expression is used, then the document may be served:</a:t>
            </a:r>
          </a:p>
          <a:p>
            <a:pPr>
              <a:lnSpc>
                <a:spcPct val="107000"/>
              </a:lnSpc>
              <a:spcAft>
                <a:spcPts val="800"/>
              </a:spcAft>
            </a:pPr>
            <a:r>
              <a:rPr lang="en-GB" sz="2000" b="1" i="1" dirty="0">
                <a:latin typeface="Arial Black" panose="020B0A04020102020204" pitchFamily="34" charset="0"/>
                <a:ea typeface="Calibri" panose="020F0502020204030204" pitchFamily="34" charset="0"/>
                <a:cs typeface="Times New Roman" panose="02020603050405020304" pitchFamily="18" charset="0"/>
              </a:rPr>
              <a:t>                     (a)  on a natural person:</a:t>
            </a:r>
          </a:p>
          <a:p>
            <a:pPr>
              <a:lnSpc>
                <a:spcPct val="107000"/>
              </a:lnSpc>
              <a:spcAft>
                <a:spcPts val="800"/>
              </a:spcAft>
            </a:pPr>
            <a:r>
              <a:rPr lang="en-GB" sz="2000" b="1" i="1" dirty="0">
                <a:latin typeface="Arial Black" panose="020B0A04020102020204" pitchFamily="34" charset="0"/>
                <a:ea typeface="Calibri" panose="020F0502020204030204" pitchFamily="34" charset="0"/>
                <a:cs typeface="Times New Roman" panose="02020603050405020304" pitchFamily="18" charset="0"/>
              </a:rPr>
              <a:t>                              (</a:t>
            </a:r>
            <a:r>
              <a:rPr lang="en-GB" sz="2000" b="1" i="1" dirty="0" err="1">
                <a:latin typeface="Arial Black" panose="020B0A04020102020204" pitchFamily="34" charset="0"/>
                <a:ea typeface="Calibri" panose="020F0502020204030204" pitchFamily="34" charset="0"/>
                <a:cs typeface="Times New Roman" panose="02020603050405020304" pitchFamily="18" charset="0"/>
              </a:rPr>
              <a:t>i</a:t>
            </a:r>
            <a:r>
              <a:rPr lang="en-GB" sz="2000" b="1" i="1" dirty="0">
                <a:latin typeface="Arial Black" panose="020B0A04020102020204" pitchFamily="34" charset="0"/>
                <a:ea typeface="Calibri" panose="020F0502020204030204" pitchFamily="34" charset="0"/>
                <a:cs typeface="Times New Roman" panose="02020603050405020304" pitchFamily="18" charset="0"/>
              </a:rPr>
              <a:t>)  </a:t>
            </a:r>
            <a:r>
              <a:rPr lang="en-GB" sz="2000" b="1" i="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by delivering it to the person personally; or</a:t>
            </a:r>
          </a:p>
          <a:p>
            <a:pPr>
              <a:lnSpc>
                <a:spcPct val="107000"/>
              </a:lnSpc>
              <a:spcAft>
                <a:spcPts val="800"/>
              </a:spcAft>
            </a:pPr>
            <a:r>
              <a:rPr lang="en-GB" sz="2000" b="1" i="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                             (ii)  by leaving it at, or by sending it by pre-paid post to, the address of the place of residence or business of the person last known to the person serving the document</a:t>
            </a:r>
          </a:p>
          <a:p>
            <a:pPr>
              <a:lnSpc>
                <a:spcPct val="107000"/>
              </a:lnSpc>
              <a:spcAft>
                <a:spcPts val="800"/>
              </a:spcAft>
            </a:pPr>
            <a:endParaRPr lang="en-GB" sz="2000" b="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latin typeface="Arial Black" panose="020B0A04020102020204" pitchFamily="34" charset="0"/>
                <a:ea typeface="Calibri" panose="020F0502020204030204" pitchFamily="34" charset="0"/>
                <a:cs typeface="Times New Roman" panose="02020603050405020304" pitchFamily="18" charset="0"/>
              </a:rPr>
              <a:t>s 9 of the Electronic Transactions Act 1999</a:t>
            </a:r>
          </a:p>
          <a:p>
            <a:pPr>
              <a:lnSpc>
                <a:spcPct val="107000"/>
              </a:lnSpc>
              <a:spcAft>
                <a:spcPts val="800"/>
              </a:spcAft>
            </a:pPr>
            <a:r>
              <a:rPr lang="en-GB" sz="2000" b="1" dirty="0">
                <a:latin typeface="Arial Black" panose="020B0A04020102020204" pitchFamily="34" charset="0"/>
                <a:ea typeface="Calibri" panose="020F0502020204030204" pitchFamily="34" charset="0"/>
                <a:cs typeface="Times New Roman" panose="02020603050405020304" pitchFamily="18" charset="0"/>
              </a:rPr>
              <a:t>For Companies; Corporations Act section 109X</a:t>
            </a:r>
          </a:p>
        </p:txBody>
      </p:sp>
    </p:spTree>
    <p:extLst>
      <p:ext uri="{BB962C8B-B14F-4D97-AF65-F5344CB8AC3E}">
        <p14:creationId xmlns:p14="http://schemas.microsoft.com/office/powerpoint/2010/main" val="3419168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7078861"/>
          </a:xfrm>
          <a:prstGeom prst="rect">
            <a:avLst/>
          </a:prstGeom>
          <a:noFill/>
        </p:spPr>
        <p:txBody>
          <a:bodyPr wrap="square" rtlCol="0">
            <a:spAutoFit/>
          </a:bodyPr>
          <a:lstStyle/>
          <a:p>
            <a:r>
              <a:rPr lang="en-GB" sz="2000" u="sng" dirty="0">
                <a:latin typeface="Arial Black" panose="020B0A04020102020204" pitchFamily="34" charset="0"/>
                <a:ea typeface="Calibri" panose="020F0502020204030204" pitchFamily="34" charset="0"/>
                <a:cs typeface="Times New Roman" panose="02020603050405020304" pitchFamily="18" charset="0"/>
              </a:rPr>
              <a:t>2. Statutory Demands, Bankruptcy Notices and Court actions</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1600" b="1" dirty="0" err="1">
                <a:effectLst/>
                <a:latin typeface="Arial Black" panose="020B0A04020102020204" pitchFamily="34" charset="0"/>
                <a:ea typeface="Calibri" panose="020F0502020204030204" pitchFamily="34" charset="0"/>
                <a:cs typeface="Times New Roman" panose="02020603050405020304" pitchFamily="18" charset="0"/>
              </a:rPr>
              <a:t>Samsakopoulos</a:t>
            </a:r>
            <a:r>
              <a:rPr lang="en-GB" sz="1600" b="1" dirty="0">
                <a:effectLst/>
                <a:latin typeface="Arial Black" panose="020B0A04020102020204" pitchFamily="34" charset="0"/>
                <a:ea typeface="Calibri" panose="020F0502020204030204" pitchFamily="34" charset="0"/>
                <a:cs typeface="Times New Roman" panose="02020603050405020304" pitchFamily="18" charset="0"/>
              </a:rPr>
              <a:t> v Body Corporate for Sanderling at Kings Beach CTS 2942 [2021] FCAFC 143</a:t>
            </a:r>
          </a:p>
          <a:p>
            <a:r>
              <a:rPr lang="en-GB" sz="1000" b="1" dirty="0">
                <a:effectLst/>
                <a:latin typeface="Arial Black" panose="020B0A04020102020204" pitchFamily="34" charset="0"/>
                <a:ea typeface="Calibri" panose="020F0502020204030204" pitchFamily="34" charset="0"/>
                <a:cs typeface="Times New Roman" panose="02020603050405020304" pitchFamily="18" charset="0"/>
                <a:hlinkClick r:id="rId3"/>
              </a:rPr>
              <a:t>http://www.austlii.edu.au/cgi-bin/viewdoc/au/cases/cth/FCAFC/2021/143.html</a:t>
            </a:r>
            <a:r>
              <a:rPr lang="en-GB" sz="1000" b="1" dirty="0">
                <a:latin typeface="Arial Black" panose="020B0A04020102020204" pitchFamily="34" charset="0"/>
                <a:ea typeface="Calibri" panose="020F0502020204030204" pitchFamily="34" charset="0"/>
                <a:cs typeface="Times New Roman" panose="02020603050405020304" pitchFamily="18" charset="0"/>
              </a:rPr>
              <a:t> </a:t>
            </a:r>
            <a:endParaRPr lang="en-GB" sz="1000" b="1" dirty="0">
              <a:effectLst/>
              <a:latin typeface="Arial Black" panose="020B0A04020102020204" pitchFamily="34" charset="0"/>
              <a:ea typeface="Calibri" panose="020F0502020204030204" pitchFamily="34" charset="0"/>
              <a:cs typeface="Times New Roman" panose="02020603050405020304" pitchFamily="18" charset="0"/>
            </a:endParaRPr>
          </a:p>
          <a:p>
            <a:endParaRPr lang="en-GB" sz="1600" b="1" dirty="0">
              <a:latin typeface="Arial Black" panose="020B0A040201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1 November 2018, made bankrupt </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by order of the Registrar</a:t>
            </a:r>
          </a:p>
          <a:p>
            <a:pPr marL="285750" indent="-285750">
              <a:buFont typeface="Arial" panose="020B0604020202020204" pitchFamily="34" charset="0"/>
              <a:buChar char="•"/>
            </a:pPr>
            <a:r>
              <a:rPr lang="en-GB" sz="2000" b="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14 April 2019, applied to review </a:t>
            </a:r>
            <a:r>
              <a:rPr lang="en-GB" sz="2000" b="1" dirty="0">
                <a:latin typeface="Arial Black" panose="020B0A04020102020204" pitchFamily="34" charset="0"/>
                <a:ea typeface="Calibri" panose="020F0502020204030204" pitchFamily="34" charset="0"/>
                <a:cs typeface="Times New Roman" panose="02020603050405020304" pitchFamily="18" charset="0"/>
              </a:rPr>
              <a:t>the Registrar’s decision</a:t>
            </a:r>
          </a:p>
          <a:p>
            <a:pPr marL="285750" indent="-285750">
              <a:buFont typeface="Arial" panose="020B0604020202020204" pitchFamily="34" charset="0"/>
              <a:buChar char="•"/>
            </a:pP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17 July 2019, </a:t>
            </a:r>
            <a:r>
              <a:rPr lang="en-GB" sz="2000" b="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Registrar’s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decision set aside and the Creditor’s Petition be dismissed. </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The Trustee appeared, but made no submissions regarding his costs or the alternative of annulment under s153B (relying on </a:t>
            </a:r>
            <a:r>
              <a:rPr lang="fr-FR" sz="2000" b="1" dirty="0">
                <a:effectLst/>
                <a:latin typeface="Arial Black" panose="020B0A04020102020204" pitchFamily="34" charset="0"/>
                <a:ea typeface="Calibri" panose="020F0502020204030204" pitchFamily="34" charset="0"/>
                <a:cs typeface="Times New Roman" panose="02020603050405020304" pitchFamily="18" charset="0"/>
              </a:rPr>
              <a:t>Pattison v </a:t>
            </a:r>
            <a:r>
              <a:rPr lang="fr-FR" sz="2000" b="1" dirty="0" err="1">
                <a:effectLst/>
                <a:latin typeface="Arial Black" panose="020B0A04020102020204" pitchFamily="34" charset="0"/>
                <a:ea typeface="Calibri" panose="020F0502020204030204" pitchFamily="34" charset="0"/>
                <a:cs typeface="Times New Roman" panose="02020603050405020304" pitchFamily="18" charset="0"/>
              </a:rPr>
              <a:t>Hadjimouratis</a:t>
            </a:r>
            <a:r>
              <a:rPr lang="fr-FR" sz="2000" b="1" dirty="0">
                <a:effectLst/>
                <a:latin typeface="Arial Black" panose="020B0A04020102020204" pitchFamily="34" charset="0"/>
                <a:ea typeface="Calibri" panose="020F0502020204030204" pitchFamily="34" charset="0"/>
                <a:cs typeface="Times New Roman" panose="02020603050405020304" pitchFamily="18" charset="0"/>
              </a:rPr>
              <a:t> (2006) 155 FCR 226)</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 </a:t>
            </a:r>
            <a:r>
              <a:rPr lang="en-GB" sz="2000" b="1" dirty="0">
                <a:effectLst/>
                <a:latin typeface="Arial Black" panose="020B0A04020102020204" pitchFamily="34" charset="0"/>
                <a:ea typeface="Calibri" panose="020F0502020204030204" pitchFamily="34" charset="0"/>
                <a:cs typeface="Times New Roman" panose="02020603050405020304" pitchFamily="18" charset="0"/>
                <a:hlinkClick r:id="rId4"/>
              </a:rPr>
              <a:t>http://www.austlii.edu.au/cgi-bin/viewdoc/au/cases/cth/FCCA/2019/2133.html</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GB" sz="2000" b="1" dirty="0">
                <a:latin typeface="Arial Black" panose="020B0A04020102020204" pitchFamily="34" charset="0"/>
                <a:ea typeface="Calibri" panose="020F0502020204030204" pitchFamily="34" charset="0"/>
                <a:cs typeface="Times New Roman" panose="02020603050405020304" pitchFamily="18" charset="0"/>
              </a:rPr>
              <a:t>11 December 2019, Trustee applied for approval of his remuneration/costs and an order that they be paid by either the ex-bankrupt or the creditor </a:t>
            </a:r>
          </a:p>
          <a:p>
            <a:pPr marL="285750" indent="-285750">
              <a:buFont typeface="Arial" panose="020B0604020202020204" pitchFamily="34" charset="0"/>
              <a:buChar char="•"/>
            </a:pPr>
            <a:r>
              <a:rPr lang="en-GB" sz="2000" b="1" dirty="0">
                <a:latin typeface="Arial Black" panose="020B0A04020102020204" pitchFamily="34" charset="0"/>
                <a:ea typeface="Calibri" panose="020F0502020204030204" pitchFamily="34" charset="0"/>
                <a:cs typeface="Times New Roman" panose="02020603050405020304" pitchFamily="18" charset="0"/>
              </a:rPr>
              <a:t>15 July 2020, the Court dismissed that application, on the basis that s.104(3) of the FCCA Act was not wide enough to support the making of an order in the trustee’s favour for his remuneration, costs and expenses.  </a:t>
            </a:r>
            <a:r>
              <a:rPr lang="en-GB" sz="2000" b="1" dirty="0">
                <a:effectLst/>
                <a:latin typeface="Arial Black" panose="020B0A04020102020204" pitchFamily="34" charset="0"/>
                <a:ea typeface="Calibri" panose="020F0502020204030204" pitchFamily="34" charset="0"/>
                <a:cs typeface="Times New Roman" panose="02020603050405020304" pitchFamily="18" charset="0"/>
                <a:hlinkClick r:id="rId5"/>
              </a:rPr>
              <a:t>http://www.austlii.edu.au/cgi-bin/viewdoc/au/cases/cth/FCCA/2020/1909.html</a:t>
            </a:r>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sz="2000" b="1" dirty="0">
                <a:latin typeface="Arial Black" panose="020B0A04020102020204" pitchFamily="34" charset="0"/>
                <a:ea typeface="Calibri" panose="020F0502020204030204" pitchFamily="34" charset="0"/>
                <a:cs typeface="Times New Roman" panose="02020603050405020304" pitchFamily="18" charset="0"/>
              </a:rPr>
              <a:t>The Full Court, constituted by 5 Judges, allowed the appeal and ordered …</a:t>
            </a:r>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endParaRPr lang="en-GB" sz="1600" b="1" dirty="0">
              <a:latin typeface="Arial Black" panose="020B0A04020102020204" pitchFamily="34" charset="0"/>
              <a:ea typeface="Calibri" panose="020F0502020204030204" pitchFamily="34" charset="0"/>
              <a:cs typeface="Times New Roman" panose="02020603050405020304" pitchFamily="18" charset="0"/>
            </a:endParaRPr>
          </a:p>
          <a:p>
            <a:endParaRPr lang="en-US" sz="1600" b="1" dirty="0">
              <a:effectLst/>
              <a:latin typeface="Arial Black" panose="020B0A04020102020204" pitchFamily="34" charset="0"/>
              <a:ea typeface="Calibri" panose="020F0502020204030204" pitchFamily="34" charset="0"/>
              <a:cs typeface="Times New Roman" panose="02020603050405020304" pitchFamily="18" charset="0"/>
            </a:endParaRPr>
          </a:p>
          <a:p>
            <a:endParaRPr lang="en-AU" sz="2000" b="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0370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940088"/>
          </a:xfrm>
          <a:prstGeom prst="rect">
            <a:avLst/>
          </a:prstGeom>
          <a:noFill/>
        </p:spPr>
        <p:txBody>
          <a:bodyPr wrap="square" rtlCol="0">
            <a:spAutoFit/>
          </a:bodyPr>
          <a:lstStyle/>
          <a:p>
            <a:r>
              <a:rPr lang="en-GB" sz="2000" u="sng" dirty="0">
                <a:latin typeface="Arial Black" panose="020B0A04020102020204" pitchFamily="34" charset="0"/>
                <a:ea typeface="Calibri" panose="020F0502020204030204" pitchFamily="34" charset="0"/>
                <a:cs typeface="Times New Roman" panose="02020603050405020304" pitchFamily="18" charset="0"/>
              </a:rPr>
              <a:t>2. Statutory Demands, Bankruptcy Notices and Court actions</a:t>
            </a:r>
          </a:p>
          <a:p>
            <a:r>
              <a:rPr lang="en-US" sz="2000" b="1" i="1" dirty="0">
                <a:effectLst/>
                <a:latin typeface="Arial Black" panose="020B0A04020102020204" pitchFamily="34" charset="0"/>
                <a:ea typeface="Calibri" panose="020F0502020204030204" pitchFamily="34" charset="0"/>
                <a:cs typeface="Times New Roman" panose="02020603050405020304" pitchFamily="18" charset="0"/>
              </a:rPr>
              <a:t>ORDERS</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1.           There be leave to the applicant to appeal.</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2.           The appeal is allowed.</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3.           The orders of the Federal Circuit Court made on 11 December 2019 are set aside and in lieu thereof it is ordered pursuant to s 104(3) of the Federal Circuit Court of Australia Act 1999 (</a:t>
            </a:r>
            <a:r>
              <a:rPr lang="en-GB" sz="2000" b="1" i="1" dirty="0" err="1">
                <a:effectLst/>
                <a:latin typeface="Arial Black" panose="020B0A04020102020204" pitchFamily="34" charset="0"/>
                <a:ea typeface="Calibri" panose="020F0502020204030204" pitchFamily="34" charset="0"/>
                <a:cs typeface="Times New Roman" panose="02020603050405020304" pitchFamily="18" charset="0"/>
              </a:rPr>
              <a:t>Cth</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 that the following orders be made consequent upon the order made by the Federal Circuit Court on 17 July 2019 that the creditor's petition filed on 30 July 2018 be dismissed (Dismissal Order):</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(a)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petitioning creditor do pay the reasonable remuneration of Mr William Roland Robson in administering the estate of Ms Victoria </a:t>
            </a:r>
            <a:r>
              <a:rPr lang="en-GB" sz="2000" b="1" i="1" dirty="0" err="1">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Samsakopoulos</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 pursuant to the orders made by a registrar of the Federal Circuit Court exercising delegated judicial power (Administration) which orders ceased to have effect on 17 July 2019, such remuneration to be capped in the amount of $30,000 plus GST;</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(b)          the petitioning creditor do pay the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costs and expenses </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reasonably and properly incurred by Mr Robson in the Administration prior to 17 July 2019;</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(c)          there be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no order as to the remuneration, costs and expenses incurred by Mr Robson in respect of the Administration on or after 17 July 2019</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0805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44244" y="605415"/>
            <a:ext cx="12192001" cy="3477875"/>
          </a:xfrm>
          <a:prstGeom prst="rect">
            <a:avLst/>
          </a:prstGeom>
          <a:noFill/>
        </p:spPr>
        <p:txBody>
          <a:bodyPr wrap="square" rtlCol="0">
            <a:spAutoFit/>
          </a:bodyPr>
          <a:lstStyle/>
          <a:p>
            <a:r>
              <a:rPr lang="en-GB" sz="2000" u="sng" dirty="0">
                <a:latin typeface="Arial Black" panose="020B0A04020102020204" pitchFamily="34" charset="0"/>
                <a:ea typeface="Calibri" panose="020F0502020204030204" pitchFamily="34" charset="0"/>
                <a:cs typeface="Times New Roman" panose="02020603050405020304" pitchFamily="18" charset="0"/>
              </a:rPr>
              <a:t>2. Statutory Demands, Bankruptcy Notices and Court actions</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(h)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petitioning creditor shall not by any means seek to recover any contribution from Ms </a:t>
            </a:r>
            <a:r>
              <a:rPr lang="en-GB" sz="2000" b="1" dirty="0" err="1">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Samsakopoulos</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 in respect of any amount that the petitioning creditor is liable </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or becomes liable to pay pursuant to these orders;</a:t>
            </a: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a:t>
            </a:r>
            <a:r>
              <a:rPr lang="en-GB" sz="2000" b="1" dirty="0" err="1">
                <a:effectLst/>
                <a:latin typeface="Arial Black" panose="020B0A04020102020204" pitchFamily="34" charset="0"/>
                <a:ea typeface="Calibri" panose="020F0502020204030204" pitchFamily="34" charset="0"/>
                <a:cs typeface="Times New Roman" panose="02020603050405020304" pitchFamily="18" charset="0"/>
              </a:rPr>
              <a:t>i</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it is declared that Ms </a:t>
            </a:r>
            <a:r>
              <a:rPr lang="en-GB" sz="2000" b="1" dirty="0" err="1">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Samsakopoulos</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 shall not have the status of a former bankrupt;</a:t>
            </a: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(j)           there be no orders as to the costs of the application filed on 11 December 2019; and</a:t>
            </a: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(k)          there be liberty to apply for any further consequential orders.</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8316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755422"/>
          </a:xfrm>
          <a:prstGeom prst="rect">
            <a:avLst/>
          </a:prstGeom>
          <a:noFill/>
        </p:spPr>
        <p:txBody>
          <a:bodyPr wrap="square" rtlCol="0">
            <a:spAutoFit/>
          </a:bodyPr>
          <a:lstStyle/>
          <a:p>
            <a:r>
              <a:rPr lang="en-AU" sz="2000" b="1" dirty="0">
                <a:latin typeface="Arial Black" panose="020B0A04020102020204" pitchFamily="34" charset="0"/>
                <a:ea typeface="Calibri" panose="020F0502020204030204" pitchFamily="34" charset="0"/>
              </a:rPr>
              <a:t>3. </a:t>
            </a:r>
            <a:r>
              <a:rPr lang="en-US" sz="2000" dirty="0">
                <a:latin typeface="Arial Black" panose="020B0A04020102020204" pitchFamily="34" charset="0"/>
                <a:ea typeface="Calibri" panose="020F0502020204030204" pitchFamily="34" charset="0"/>
                <a:cs typeface="Times New Roman" panose="02020603050405020304" pitchFamily="18" charset="0"/>
              </a:rPr>
              <a:t>Creditor’s Petition; Set aside v Annulment (on review of Registrar’ Decision)  </a:t>
            </a:r>
          </a:p>
          <a:p>
            <a:endParaRPr lang="en-GB" sz="2000" b="1" u="sng"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u="sng" dirty="0">
                <a:latin typeface="Arial Black" panose="020B0A04020102020204" pitchFamily="34" charset="0"/>
                <a:ea typeface="Calibri" panose="020F0502020204030204" pitchFamily="34" charset="0"/>
                <a:cs typeface="Times New Roman" panose="02020603050405020304" pitchFamily="18" charset="0"/>
              </a:rPr>
              <a:t>9. … the applicant creditor had </a:t>
            </a:r>
            <a:r>
              <a:rPr lang="en-GB" sz="2000" b="1" u="sng"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received payment of $77.25 and no more</a:t>
            </a:r>
            <a:r>
              <a:rPr lang="en-GB" sz="2000" b="1" u="sng" dirty="0">
                <a:latin typeface="Arial Black" panose="020B0A04020102020204" pitchFamily="34" charset="0"/>
                <a:ea typeface="Calibri" panose="020F0502020204030204" pitchFamily="34" charset="0"/>
                <a:cs typeface="Times New Roman" panose="02020603050405020304" pitchFamily="18" charset="0"/>
              </a:rPr>
              <a:t>. There is a positive deposition that </a:t>
            </a:r>
            <a:r>
              <a:rPr lang="en-GB" sz="2000" b="1" u="sng"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the balance of the debt on which the applicant creditor then relied was $5001.76</a:t>
            </a:r>
            <a:r>
              <a:rPr lang="en-GB" sz="2000" b="1" u="sng" dirty="0">
                <a:latin typeface="Arial Black" panose="020B0A04020102020204" pitchFamily="34" charset="0"/>
                <a:ea typeface="Calibri" panose="020F0502020204030204" pitchFamily="34" charset="0"/>
                <a:cs typeface="Times New Roman" panose="02020603050405020304" pitchFamily="18" charset="0"/>
              </a:rPr>
              <a:t> and was then still owing</a:t>
            </a:r>
          </a:p>
          <a:p>
            <a:r>
              <a:rPr lang="en-GB" sz="2000" b="1" u="sng" dirty="0">
                <a:latin typeface="Arial Black" panose="020B0A04020102020204" pitchFamily="34" charset="0"/>
                <a:ea typeface="Calibri" panose="020F0502020204030204" pitchFamily="34" charset="0"/>
                <a:cs typeface="Times New Roman" panose="02020603050405020304" pitchFamily="18" charset="0"/>
              </a:rPr>
              <a:t>16. ..The first is the </a:t>
            </a:r>
            <a:r>
              <a:rPr lang="en-GB" sz="2000" b="1" u="sng"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applicant swears that she paid $80 off </a:t>
            </a:r>
            <a:r>
              <a:rPr lang="en-GB" sz="2000" b="1" u="sng" dirty="0">
                <a:latin typeface="Arial Black" panose="020B0A04020102020204" pitchFamily="34" charset="0"/>
                <a:ea typeface="Calibri" panose="020F0502020204030204" pitchFamily="34" charset="0"/>
                <a:cs typeface="Times New Roman" panose="02020603050405020304" pitchFamily="18" charset="0"/>
              </a:rPr>
              <a:t>what she says was owed and what the petitioning creditor says was owed before the sequestration order was made. </a:t>
            </a:r>
            <a:r>
              <a:rPr lang="en-GB" sz="2000" b="1" u="sng"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That would have reduced any amount owing by her to less than the statutory minimum (to $4,998.96).</a:t>
            </a:r>
          </a:p>
          <a:p>
            <a:r>
              <a:rPr lang="en-GB" sz="2000" b="1" u="sng" dirty="0">
                <a:latin typeface="Arial Black" panose="020B0A04020102020204" pitchFamily="34" charset="0"/>
                <a:ea typeface="Calibri" panose="020F0502020204030204" pitchFamily="34" charset="0"/>
                <a:cs typeface="Times New Roman" panose="02020603050405020304" pitchFamily="18" charset="0"/>
              </a:rPr>
              <a:t>17.  For reasons that again are not explained, the petitioning creditor only credits the applicant before me with $77.25. </a:t>
            </a:r>
          </a:p>
          <a:p>
            <a:endParaRPr lang="en-GB" sz="2000" b="1" u="sng" dirty="0">
              <a:latin typeface="Arial Black" panose="020B0A04020102020204" pitchFamily="34" charset="0"/>
              <a:ea typeface="Calibri" panose="020F0502020204030204" pitchFamily="34" charset="0"/>
              <a:cs typeface="Times New Roman" panose="02020603050405020304" pitchFamily="18" charset="0"/>
            </a:endParaRPr>
          </a:p>
          <a:p>
            <a:r>
              <a:rPr lang="en-GB" sz="2000" b="1" u="sng" dirty="0">
                <a:effectLst/>
                <a:latin typeface="Arial Black" panose="020B0A04020102020204" pitchFamily="34" charset="0"/>
                <a:ea typeface="Calibri" panose="020F0502020204030204" pitchFamily="34" charset="0"/>
                <a:cs typeface="Times New Roman" panose="02020603050405020304" pitchFamily="18" charset="0"/>
              </a:rPr>
              <a:t>19. To the extent that the petitioning creditor seeks to rely on a greater amount now having regard to the current account, </a:t>
            </a:r>
            <a:r>
              <a:rPr lang="en-GB" sz="2000" b="1" u="sng"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petitioning creditor does not discharge the onus of proof on it to prove on the balance of probabilities that the respondent before me owes to the petitioning creditor an amount in excess of $5000.</a:t>
            </a:r>
          </a:p>
          <a:p>
            <a:endParaRPr lang="en-AU" sz="20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1400" b="1" dirty="0" err="1">
                <a:effectLst/>
                <a:latin typeface="Arial Black" panose="020B0A04020102020204" pitchFamily="34" charset="0"/>
                <a:ea typeface="Calibri" panose="020F0502020204030204" pitchFamily="34" charset="0"/>
                <a:cs typeface="Times New Roman" panose="02020603050405020304" pitchFamily="18" charset="0"/>
              </a:rPr>
              <a:t>Samsakopoulos</a:t>
            </a:r>
            <a:r>
              <a:rPr lang="en-GB" sz="1400" b="1" dirty="0">
                <a:effectLst/>
                <a:latin typeface="Arial Black" panose="020B0A04020102020204" pitchFamily="34" charset="0"/>
                <a:ea typeface="Calibri" panose="020F0502020204030204" pitchFamily="34" charset="0"/>
                <a:cs typeface="Times New Roman" panose="02020603050405020304" pitchFamily="18" charset="0"/>
              </a:rPr>
              <a:t> v Body Corporate for Sanderling at Kings Beach CTS 2942 [2021] FCAFC 143</a:t>
            </a:r>
          </a:p>
          <a:p>
            <a:endParaRPr lang="en-AU" sz="1400" b="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9798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44244" y="605415"/>
            <a:ext cx="12192001" cy="4708981"/>
          </a:xfrm>
          <a:prstGeom prst="rect">
            <a:avLst/>
          </a:prstGeom>
          <a:noFill/>
        </p:spPr>
        <p:txBody>
          <a:bodyPr wrap="square" rtlCol="0">
            <a:spAutoFit/>
          </a:bodyPr>
          <a:lstStyle/>
          <a:p>
            <a:r>
              <a:rPr lang="en-GB" sz="2000" dirty="0">
                <a:latin typeface="Arial Black" panose="020B0A04020102020204" pitchFamily="34" charset="0"/>
                <a:ea typeface="Calibri" panose="020F0502020204030204" pitchFamily="34" charset="0"/>
                <a:cs typeface="Times New Roman" panose="02020603050405020304" pitchFamily="18" charset="0"/>
              </a:rPr>
              <a:t>3. </a:t>
            </a:r>
            <a:r>
              <a:rPr lang="en-GB" sz="2000" u="sng" dirty="0">
                <a:latin typeface="Arial Black" panose="020B0A04020102020204" pitchFamily="34" charset="0"/>
                <a:ea typeface="Calibri" panose="020F0502020204030204" pitchFamily="34" charset="0"/>
                <a:cs typeface="Times New Roman" panose="02020603050405020304" pitchFamily="18" charset="0"/>
              </a:rPr>
              <a:t>Books and records</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136 One further matter should be mentioned concerning these minutes… Section 251A(1) relevantly provides that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company:</a:t>
            </a:r>
          </a:p>
          <a:p>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 must keep minute books in which it records within 1 month:</a:t>
            </a: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(a) proceedings and resolutions of meetings of the company's members; ...</a:t>
            </a:r>
          </a:p>
          <a:p>
            <a:endParaRPr lang="en-GB" sz="2000" b="1" i="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137 …Section 251A(6) provides that a minute that is so recorded and signed is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evidence of the proceeding, resolution or declaration </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to which it relates, unless the contrary is proved.</a:t>
            </a:r>
          </a:p>
          <a:p>
            <a:endParaRPr lang="en-GB" sz="2000" b="1" i="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138 Section 251A(6) is only engaged when there has been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strict compliance </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with the requirements of s 251A(1), including that the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minute be recorded in a minute book within one month </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of the meeting: ASIC v Macdonald (No 11) at [70]-[71] (</a:t>
            </a:r>
            <a:r>
              <a:rPr lang="en-GB" sz="2000" b="1" i="1" dirty="0" err="1">
                <a:effectLst/>
                <a:latin typeface="Arial Black" panose="020B0A04020102020204" pitchFamily="34" charset="0"/>
                <a:ea typeface="Calibri" panose="020F0502020204030204" pitchFamily="34" charset="0"/>
                <a:cs typeface="Times New Roman" panose="02020603050405020304" pitchFamily="18" charset="0"/>
              </a:rPr>
              <a:t>Gzell</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 J). </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7212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44244" y="605415"/>
            <a:ext cx="12192001" cy="4401205"/>
          </a:xfrm>
          <a:prstGeom prst="rect">
            <a:avLst/>
          </a:prstGeom>
          <a:noFill/>
        </p:spPr>
        <p:txBody>
          <a:bodyPr wrap="square" rtlCol="0">
            <a:spAutoFit/>
          </a:bodyPr>
          <a:lstStyle/>
          <a:p>
            <a:r>
              <a:rPr lang="en-GB" sz="2000" dirty="0">
                <a:latin typeface="Arial Black" panose="020B0A04020102020204" pitchFamily="34" charset="0"/>
                <a:ea typeface="Calibri" panose="020F0502020204030204" pitchFamily="34" charset="0"/>
                <a:cs typeface="Times New Roman" panose="02020603050405020304" pitchFamily="18" charset="0"/>
              </a:rPr>
              <a:t>3. </a:t>
            </a:r>
            <a:r>
              <a:rPr lang="en-GB" sz="2000" u="sng" dirty="0">
                <a:latin typeface="Arial Black" panose="020B0A04020102020204" pitchFamily="34" charset="0"/>
                <a:ea typeface="Calibri" panose="020F0502020204030204" pitchFamily="34" charset="0"/>
                <a:cs typeface="Times New Roman" panose="02020603050405020304" pitchFamily="18" charset="0"/>
              </a:rPr>
              <a:t>Books and records</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141 Here, the minutes of the 2002 and 2003 AGMs were exhibited to an affidavit of </a:t>
            </a:r>
            <a:r>
              <a:rPr lang="en-GB" sz="2000" b="1" i="1" dirty="0" err="1">
                <a:effectLst/>
                <a:latin typeface="Arial Black" panose="020B0A04020102020204" pitchFamily="34" charset="0"/>
                <a:ea typeface="Calibri" panose="020F0502020204030204" pitchFamily="34" charset="0"/>
                <a:cs typeface="Times New Roman" panose="02020603050405020304" pitchFamily="18" charset="0"/>
              </a:rPr>
              <a:t>Ricards</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but no evidence was given that these minutes were recorded in a minute book of the company within a month of the meeting. </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Nor is there any reason to infer that this occurred. No strict compliance with s 251A(1) of the Corporations Act was established as required: see Warner Capital Pty Ltd v </a:t>
            </a:r>
            <a:r>
              <a:rPr lang="en-GB" sz="2000" b="1" i="1" dirty="0" err="1">
                <a:effectLst/>
                <a:latin typeface="Arial Black" panose="020B0A04020102020204" pitchFamily="34" charset="0"/>
                <a:ea typeface="Calibri" panose="020F0502020204030204" pitchFamily="34" charset="0"/>
                <a:cs typeface="Times New Roman" panose="02020603050405020304" pitchFamily="18" charset="0"/>
              </a:rPr>
              <a:t>Shazbot</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 Pty Ltd [2020] NSWCA 121 at [114] (Gleeson JA, </a:t>
            </a:r>
            <a:r>
              <a:rPr lang="en-GB" sz="2000" b="1" i="1" dirty="0" err="1">
                <a:effectLst/>
                <a:latin typeface="Arial Black" panose="020B0A04020102020204" pitchFamily="34" charset="0"/>
                <a:ea typeface="Calibri" panose="020F0502020204030204" pitchFamily="34" charset="0"/>
                <a:cs typeface="Times New Roman" panose="02020603050405020304" pitchFamily="18" charset="0"/>
              </a:rPr>
              <a:t>Macfarlan</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 and Meagher JJA agreeing).</a:t>
            </a:r>
          </a:p>
          <a:p>
            <a:endParaRPr lang="en-GB" sz="2000" b="1" i="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142 Accordingly, s 251A(6) of the Corporations Act was not engaged and the general provision in s1305(2) cannot assist the respondents: see [138]-[140] above.</a:t>
            </a:r>
          </a:p>
          <a:p>
            <a:endParaRPr lang="en-GB" sz="2000" b="1" i="1" dirty="0">
              <a:latin typeface="Arial Black" panose="020B0A04020102020204" pitchFamily="34" charset="0"/>
              <a:ea typeface="Calibri" panose="020F0502020204030204" pitchFamily="34" charset="0"/>
              <a:cs typeface="Times New Roman" panose="02020603050405020304" pitchFamily="18" charset="0"/>
            </a:endParaRPr>
          </a:p>
          <a:p>
            <a:r>
              <a:rPr lang="en-GB" sz="2000" b="1" u="sng" dirty="0" err="1">
                <a:effectLst/>
                <a:latin typeface="Arial Black" panose="020B0A04020102020204" pitchFamily="34" charset="0"/>
                <a:ea typeface="Calibri" panose="020F0502020204030204" pitchFamily="34" charset="0"/>
                <a:cs typeface="Times New Roman" panose="02020603050405020304" pitchFamily="18" charset="0"/>
              </a:rPr>
              <a:t>Mualim</a:t>
            </a:r>
            <a:r>
              <a:rPr lang="en-GB" sz="2000" b="1" u="sng" dirty="0">
                <a:effectLst/>
                <a:latin typeface="Arial Black" panose="020B0A04020102020204" pitchFamily="34" charset="0"/>
                <a:ea typeface="Calibri" panose="020F0502020204030204" pitchFamily="34" charset="0"/>
                <a:cs typeface="Times New Roman" panose="02020603050405020304" pitchFamily="18" charset="0"/>
              </a:rPr>
              <a:t> v </a:t>
            </a:r>
            <a:r>
              <a:rPr lang="en-GB" sz="2000" b="1" u="sng" dirty="0" err="1">
                <a:effectLst/>
                <a:latin typeface="Arial Black" panose="020B0A04020102020204" pitchFamily="34" charset="0"/>
                <a:ea typeface="Calibri" panose="020F0502020204030204" pitchFamily="34" charset="0"/>
                <a:cs typeface="Times New Roman" panose="02020603050405020304" pitchFamily="18" charset="0"/>
              </a:rPr>
              <a:t>Dzelme</a:t>
            </a:r>
            <a:r>
              <a:rPr lang="en-GB" sz="2000" b="1" u="sng" dirty="0">
                <a:effectLst/>
                <a:latin typeface="Arial Black" panose="020B0A04020102020204" pitchFamily="34" charset="0"/>
                <a:ea typeface="Calibri" panose="020F0502020204030204" pitchFamily="34" charset="0"/>
                <a:cs typeface="Times New Roman" panose="02020603050405020304" pitchFamily="18" charset="0"/>
              </a:rPr>
              <a:t> [2021] NSWCA 199 (3 September 2021)</a:t>
            </a:r>
          </a:p>
        </p:txBody>
      </p:sp>
    </p:spTree>
    <p:extLst>
      <p:ext uri="{BB962C8B-B14F-4D97-AF65-F5344CB8AC3E}">
        <p14:creationId xmlns:p14="http://schemas.microsoft.com/office/powerpoint/2010/main" val="35883240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44244" y="605415"/>
            <a:ext cx="12192001" cy="5632311"/>
          </a:xfrm>
          <a:prstGeom prst="rect">
            <a:avLst/>
          </a:prstGeom>
          <a:noFill/>
        </p:spPr>
        <p:txBody>
          <a:bodyPr wrap="square" rtlCol="0">
            <a:spAutoFit/>
          </a:bodyPr>
          <a:lstStyle/>
          <a:p>
            <a:r>
              <a:rPr lang="en-GB" sz="2000" dirty="0">
                <a:latin typeface="Arial Black" panose="020B0A04020102020204" pitchFamily="34" charset="0"/>
                <a:ea typeface="Calibri" panose="020F0502020204030204" pitchFamily="34" charset="0"/>
                <a:cs typeface="Times New Roman" panose="02020603050405020304" pitchFamily="18" charset="0"/>
              </a:rPr>
              <a:t>3. </a:t>
            </a:r>
            <a:r>
              <a:rPr lang="en-GB" sz="2000" u="sng" dirty="0">
                <a:latin typeface="Arial Black" panose="020B0A04020102020204" pitchFamily="34" charset="0"/>
                <a:ea typeface="Calibri" panose="020F0502020204030204" pitchFamily="34" charset="0"/>
                <a:cs typeface="Times New Roman" panose="02020603050405020304" pitchFamily="18" charset="0"/>
              </a:rPr>
              <a:t>Books and records</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152 That is, the obligation to keep financial records under section 286 is twofold: first, to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keep records </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which record the company's transactions and financial performance sufficient to enable financial statements to be prepared; and, secondly, to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retain those records for seven years</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 The records which must be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retain</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ed are not simply the financial statements that were prepared from the financial records, but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underlying financial records from which the financial statements were prepared. </a:t>
            </a:r>
          </a:p>
          <a:p>
            <a:endParaRPr lang="en-GB" sz="2000" b="1" dirty="0">
              <a:highlight>
                <a:srgbClr val="FFFF00"/>
              </a:highlight>
              <a:latin typeface="Arial Black" panose="020B0A04020102020204" pitchFamily="34" charset="0"/>
              <a:ea typeface="Calibri" panose="020F0502020204030204" pitchFamily="34" charset="0"/>
              <a:cs typeface="Times New Roman" panose="02020603050405020304" pitchFamily="18" charset="0"/>
            </a:endParaRP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155 It is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not</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 clear why the liquidator is obliged to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conduct examinations </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before seeking a finding that a company has not complied with its record keeping obligations. Apart from a handful of documents produced shortly before or during the hearing,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neither the husband or wife produced any invoices, receipts, documents of "prime entry" </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such as the cash book and journal, ledgers, working papers or supporting source documents needed to "explain" the methods used to prepare the draft financial statements and any adjustments made in them</a:t>
            </a:r>
          </a:p>
          <a:p>
            <a:endParaRPr lang="en-GB" sz="2000" b="1" dirty="0">
              <a:latin typeface="Arial Black" panose="020B0A04020102020204" pitchFamily="34" charset="0"/>
              <a:ea typeface="Calibri" panose="020F0502020204030204" pitchFamily="34" charset="0"/>
              <a:cs typeface="Times New Roman" panose="02020603050405020304" pitchFamily="18" charset="0"/>
            </a:endParaRP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8807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44244" y="605415"/>
            <a:ext cx="12192001" cy="6093976"/>
          </a:xfrm>
          <a:prstGeom prst="rect">
            <a:avLst/>
          </a:prstGeom>
          <a:noFill/>
        </p:spPr>
        <p:txBody>
          <a:bodyPr wrap="square" rtlCol="0">
            <a:spAutoFit/>
          </a:bodyPr>
          <a:lstStyle/>
          <a:p>
            <a:r>
              <a:rPr lang="en-GB" sz="2000" dirty="0">
                <a:latin typeface="Arial Black" panose="020B0A04020102020204" pitchFamily="34" charset="0"/>
                <a:ea typeface="Calibri" panose="020F0502020204030204" pitchFamily="34" charset="0"/>
                <a:cs typeface="Times New Roman" panose="02020603050405020304" pitchFamily="18" charset="0"/>
              </a:rPr>
              <a:t>3. </a:t>
            </a:r>
            <a:r>
              <a:rPr lang="en-GB" sz="2000" u="sng" dirty="0">
                <a:latin typeface="Arial Black" panose="020B0A04020102020204" pitchFamily="34" charset="0"/>
                <a:ea typeface="Calibri" panose="020F0502020204030204" pitchFamily="34" charset="0"/>
                <a:cs typeface="Times New Roman" panose="02020603050405020304" pitchFamily="18" charset="0"/>
              </a:rPr>
              <a:t>Books and records</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2689 “Financial records” are defined in s 9 to include: invoices, receipts, orders for the payment of money, bills of exchange, cheques, promissory notes and vouchers; documents of prime entry; and working papers and other documents needed to explain the methods by which financial statements are made up; and adjustments to be made in preparing financial statements.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It has been held that the records required to be kept under s 286 include a balance sheet, profit and loss statement and a cash flow statement</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 (ASIC v ABC Fund Managers at [44]). The authors of Austin &amp; Black further note that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keeping of a general ledger appears to be one of the “minimum requirements” of this section </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(referring to Van </a:t>
            </a:r>
            <a:r>
              <a:rPr lang="en-GB" sz="2000" b="1" dirty="0" err="1">
                <a:effectLst/>
                <a:latin typeface="Arial Black" panose="020B0A04020102020204" pitchFamily="34" charset="0"/>
                <a:ea typeface="Calibri" panose="020F0502020204030204" pitchFamily="34" charset="0"/>
                <a:cs typeface="Times New Roman" panose="02020603050405020304" pitchFamily="18" charset="0"/>
              </a:rPr>
              <a:t>Reesema</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 v </a:t>
            </a:r>
            <a:r>
              <a:rPr lang="en-GB" sz="2000" b="1" dirty="0" err="1">
                <a:effectLst/>
                <a:latin typeface="Arial Black" panose="020B0A04020102020204" pitchFamily="34" charset="0"/>
                <a:ea typeface="Calibri" panose="020F0502020204030204" pitchFamily="34" charset="0"/>
                <a:cs typeface="Times New Roman" panose="02020603050405020304" pitchFamily="18" charset="0"/>
              </a:rPr>
              <a:t>Flavel</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 (1992) 7 ACSR 225; 10 ACLC 291 (Van </a:t>
            </a:r>
            <a:r>
              <a:rPr lang="en-GB" sz="2000" b="1" dirty="0" err="1">
                <a:effectLst/>
                <a:latin typeface="Arial Black" panose="020B0A04020102020204" pitchFamily="34" charset="0"/>
                <a:ea typeface="Calibri" panose="020F0502020204030204" pitchFamily="34" charset="0"/>
                <a:cs typeface="Times New Roman" panose="02020603050405020304" pitchFamily="18" charset="0"/>
              </a:rPr>
              <a:t>Reesema</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 v </a:t>
            </a:r>
            <a:r>
              <a:rPr lang="en-GB" sz="2000" b="1" dirty="0" err="1">
                <a:effectLst/>
                <a:latin typeface="Arial Black" panose="020B0A04020102020204" pitchFamily="34" charset="0"/>
                <a:ea typeface="Calibri" panose="020F0502020204030204" pitchFamily="34" charset="0"/>
                <a:cs typeface="Times New Roman" panose="02020603050405020304" pitchFamily="18" charset="0"/>
              </a:rPr>
              <a:t>Flavel</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 at 295; Love v ASC (2000) 36 ACSR 363; [2000] WASCA 404 at [59] per Owen J),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and that this requirement is not met by keeping the source material from which a set of books may be written up </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(again citing Van </a:t>
            </a:r>
            <a:r>
              <a:rPr lang="en-GB" sz="2000" b="1" dirty="0" err="1">
                <a:effectLst/>
                <a:latin typeface="Arial Black" panose="020B0A04020102020204" pitchFamily="34" charset="0"/>
                <a:ea typeface="Calibri" panose="020F0502020204030204" pitchFamily="34" charset="0"/>
                <a:cs typeface="Times New Roman" panose="02020603050405020304" pitchFamily="18" charset="0"/>
              </a:rPr>
              <a:t>Reesema</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 v </a:t>
            </a:r>
            <a:r>
              <a:rPr lang="en-GB" sz="2000" b="1" dirty="0" err="1">
                <a:effectLst/>
                <a:latin typeface="Arial Black" panose="020B0A04020102020204" pitchFamily="34" charset="0"/>
                <a:ea typeface="Calibri" panose="020F0502020204030204" pitchFamily="34" charset="0"/>
                <a:cs typeface="Times New Roman" panose="02020603050405020304" pitchFamily="18" charset="0"/>
              </a:rPr>
              <a:t>Flavel</a:t>
            </a:r>
            <a:r>
              <a:rPr lang="en-GB" sz="2000" b="1" dirty="0">
                <a:effectLst/>
                <a:latin typeface="Arial Black" panose="020B0A04020102020204" pitchFamily="34" charset="0"/>
                <a:ea typeface="Calibri" panose="020F0502020204030204" pitchFamily="34" charset="0"/>
                <a:cs typeface="Times New Roman" panose="02020603050405020304" pitchFamily="18" charset="0"/>
              </a:rPr>
              <a:t> and ASIC v ABC Fund Managers). </a:t>
            </a:r>
          </a:p>
          <a:p>
            <a:endParaRPr lang="en-GB" sz="2000" b="1" dirty="0">
              <a:latin typeface="Arial Black" panose="020B0A04020102020204" pitchFamily="34" charset="0"/>
              <a:ea typeface="Calibri" panose="020F0502020204030204" pitchFamily="34" charset="0"/>
              <a:cs typeface="Times New Roman" panose="02020603050405020304" pitchFamily="18" charset="0"/>
            </a:endParaRP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2690 … In Love v ASIC, it was said that </a:t>
            </a:r>
            <a:r>
              <a:rPr lang="en-GB"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failure to record loan transactions and to carry out proper account reconciliations provided sufficient evidence to establish contravention of the section.</a:t>
            </a:r>
          </a:p>
          <a:p>
            <a:r>
              <a:rPr lang="en-GB" sz="1000" b="1" dirty="0">
                <a:effectLst/>
                <a:latin typeface="Arial Black" panose="020B0A04020102020204" pitchFamily="34" charset="0"/>
                <a:ea typeface="Calibri" panose="020F0502020204030204" pitchFamily="34" charset="0"/>
                <a:cs typeface="Times New Roman" panose="02020603050405020304" pitchFamily="18" charset="0"/>
              </a:rPr>
              <a:t>In the matters of Earth Civil Australia Pty Ltd, RCG CBD Pty Ltd, </a:t>
            </a:r>
            <a:r>
              <a:rPr lang="en-GB" sz="1000" b="1" dirty="0" err="1">
                <a:effectLst/>
                <a:latin typeface="Arial Black" panose="020B0A04020102020204" pitchFamily="34" charset="0"/>
                <a:ea typeface="Calibri" panose="020F0502020204030204" pitchFamily="34" charset="0"/>
                <a:cs typeface="Times New Roman" panose="02020603050405020304" pitchFamily="18" charset="0"/>
              </a:rPr>
              <a:t>Bluemine</a:t>
            </a:r>
            <a:r>
              <a:rPr lang="en-GB" sz="1000" b="1" dirty="0">
                <a:effectLst/>
                <a:latin typeface="Arial Black" panose="020B0A04020102020204" pitchFamily="34" charset="0"/>
                <a:ea typeface="Calibri" panose="020F0502020204030204" pitchFamily="34" charset="0"/>
                <a:cs typeface="Times New Roman" panose="02020603050405020304" pitchFamily="18" charset="0"/>
              </a:rPr>
              <a:t> Pty Ltd, </a:t>
            </a:r>
            <a:r>
              <a:rPr lang="en-GB" sz="1000" b="1" dirty="0" err="1">
                <a:effectLst/>
                <a:latin typeface="Arial Black" panose="020B0A04020102020204" pitchFamily="34" charset="0"/>
                <a:ea typeface="Calibri" panose="020F0502020204030204" pitchFamily="34" charset="0"/>
                <a:cs typeface="Times New Roman" panose="02020603050405020304" pitchFamily="18" charset="0"/>
              </a:rPr>
              <a:t>Diamondwish</a:t>
            </a:r>
            <a:r>
              <a:rPr lang="en-GB" sz="1000" b="1" dirty="0">
                <a:effectLst/>
                <a:latin typeface="Arial Black" panose="020B0A04020102020204" pitchFamily="34" charset="0"/>
                <a:ea typeface="Calibri" panose="020F0502020204030204" pitchFamily="34" charset="0"/>
                <a:cs typeface="Times New Roman" panose="02020603050405020304" pitchFamily="18" charset="0"/>
              </a:rPr>
              <a:t> Pty Ltd and </a:t>
            </a:r>
            <a:r>
              <a:rPr lang="en-GB" sz="1000" b="1" dirty="0" err="1">
                <a:effectLst/>
                <a:latin typeface="Arial Black" panose="020B0A04020102020204" pitchFamily="34" charset="0"/>
                <a:ea typeface="Calibri" panose="020F0502020204030204" pitchFamily="34" charset="0"/>
                <a:cs typeface="Times New Roman" panose="02020603050405020304" pitchFamily="18" charset="0"/>
              </a:rPr>
              <a:t>Rackforce</a:t>
            </a:r>
            <a:r>
              <a:rPr lang="en-GB" sz="1000" b="1" dirty="0">
                <a:effectLst/>
                <a:latin typeface="Arial Black" panose="020B0A04020102020204" pitchFamily="34" charset="0"/>
                <a:ea typeface="Calibri" panose="020F0502020204030204" pitchFamily="34" charset="0"/>
                <a:cs typeface="Times New Roman" panose="02020603050405020304" pitchFamily="18" charset="0"/>
              </a:rPr>
              <a:t> Pty Ltd (all in </a:t>
            </a:r>
            <a:r>
              <a:rPr lang="en-GB" sz="1000" b="1" dirty="0" err="1">
                <a:effectLst/>
                <a:latin typeface="Arial Black" panose="020B0A04020102020204" pitchFamily="34" charset="0"/>
                <a:ea typeface="Calibri" panose="020F0502020204030204" pitchFamily="34" charset="0"/>
                <a:cs typeface="Times New Roman" panose="02020603050405020304" pitchFamily="18" charset="0"/>
              </a:rPr>
              <a:t>liq</a:t>
            </a:r>
            <a:r>
              <a:rPr lang="en-GB" sz="1000" b="1" dirty="0">
                <a:effectLst/>
                <a:latin typeface="Arial Black" panose="020B0A04020102020204" pitchFamily="34" charset="0"/>
                <a:ea typeface="Calibri" panose="020F0502020204030204" pitchFamily="34" charset="0"/>
                <a:cs typeface="Times New Roman" panose="02020603050405020304" pitchFamily="18" charset="0"/>
              </a:rPr>
              <a:t>) [2021] NSWSC 966 (6 August 2021)</a:t>
            </a:r>
          </a:p>
        </p:txBody>
      </p:sp>
    </p:spTree>
    <p:extLst>
      <p:ext uri="{BB962C8B-B14F-4D97-AF65-F5344CB8AC3E}">
        <p14:creationId xmlns:p14="http://schemas.microsoft.com/office/powerpoint/2010/main" val="909162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48073" y="622314"/>
            <a:ext cx="12191999" cy="6138475"/>
          </a:xfrm>
          <a:prstGeom prst="rect">
            <a:avLst/>
          </a:prstGeom>
          <a:noFill/>
        </p:spPr>
        <p:txBody>
          <a:bodyPr wrap="square" rtlCol="0">
            <a:spAutoFit/>
          </a:bodyPr>
          <a:lstStyle/>
          <a:p>
            <a:pPr defTabSz="129982">
              <a:lnSpc>
                <a:spcPct val="150000"/>
              </a:lnSpc>
            </a:pPr>
            <a:r>
              <a:rPr lang="en-AU" sz="2400" b="1" u="sng" dirty="0">
                <a:solidFill>
                  <a:prstClr val="black"/>
                </a:solidFill>
                <a:latin typeface="Arial Black" panose="020B0A04020102020204" pitchFamily="34" charset="0"/>
              </a:rPr>
              <a:t>The Presenter’s background; Geoffrey McDonald</a:t>
            </a:r>
          </a:p>
          <a:p>
            <a:pPr defTabSz="129982">
              <a:lnSpc>
                <a:spcPct val="150000"/>
              </a:lnSpc>
            </a:pPr>
            <a:r>
              <a:rPr lang="en-AU" sz="2000" b="1" u="sng" dirty="0">
                <a:solidFill>
                  <a:prstClr val="black"/>
                </a:solidFill>
                <a:latin typeface="Arial Black" panose="020B0A04020102020204" pitchFamily="34" charset="0"/>
              </a:rPr>
              <a:t>Insolvency Accountant</a:t>
            </a:r>
          </a:p>
          <a:p>
            <a:pPr defTabSz="129982">
              <a:lnSpc>
                <a:spcPct val="150000"/>
              </a:lnSpc>
            </a:pPr>
            <a:r>
              <a:rPr lang="en-GB" sz="2000" b="1" dirty="0">
                <a:solidFill>
                  <a:prstClr val="black"/>
                </a:solidFill>
                <a:latin typeface="Arial Black" panose="020B0A04020102020204" pitchFamily="34" charset="0"/>
              </a:rPr>
              <a:t>1987 became a partner, </a:t>
            </a:r>
            <a:r>
              <a:rPr lang="en-GB" sz="2000" b="1" dirty="0">
                <a:solidFill>
                  <a:prstClr val="black"/>
                </a:solidFill>
                <a:highlight>
                  <a:srgbClr val="FFFF00"/>
                </a:highlight>
                <a:latin typeface="Arial Black" panose="020B0A04020102020204" pitchFamily="34" charset="0"/>
              </a:rPr>
              <a:t>the youngest ever of an accounting firm, aged 23</a:t>
            </a:r>
          </a:p>
          <a:p>
            <a:pPr defTabSz="129982">
              <a:lnSpc>
                <a:spcPct val="150000"/>
              </a:lnSpc>
            </a:pPr>
            <a:r>
              <a:rPr lang="en-GB" sz="2000" b="1" dirty="0">
                <a:solidFill>
                  <a:prstClr val="black"/>
                </a:solidFill>
                <a:latin typeface="Arial Black" panose="020B0A04020102020204" pitchFamily="34" charset="0"/>
              </a:rPr>
              <a:t>1988 became a registered liquidator, then also registered as an auditor, tax agent and then Trustee in bankruptcy</a:t>
            </a:r>
          </a:p>
          <a:p>
            <a:pPr defTabSz="129982">
              <a:lnSpc>
                <a:spcPct val="150000"/>
              </a:lnSpc>
            </a:pPr>
            <a:r>
              <a:rPr lang="en-GB" sz="2000" b="1" dirty="0">
                <a:solidFill>
                  <a:prstClr val="black"/>
                </a:solidFill>
                <a:latin typeface="Arial Black" panose="020B0A04020102020204" pitchFamily="34" charset="0"/>
              </a:rPr>
              <a:t>I went to the Bar in the late 1990s.</a:t>
            </a:r>
          </a:p>
          <a:p>
            <a:pPr defTabSz="129982">
              <a:lnSpc>
                <a:spcPct val="150000"/>
              </a:lnSpc>
            </a:pPr>
            <a:r>
              <a:rPr lang="en-GB" sz="2000" b="1" dirty="0">
                <a:solidFill>
                  <a:prstClr val="black"/>
                </a:solidFill>
                <a:latin typeface="Arial Black" panose="020B0A04020102020204" pitchFamily="34" charset="0"/>
              </a:rPr>
              <a:t>I was told that I was the </a:t>
            </a:r>
            <a:r>
              <a:rPr lang="en-GB" sz="2000" b="1" dirty="0">
                <a:solidFill>
                  <a:prstClr val="black"/>
                </a:solidFill>
                <a:highlight>
                  <a:srgbClr val="FFFF00"/>
                </a:highlight>
                <a:latin typeface="Arial Black" panose="020B0A04020102020204" pitchFamily="34" charset="0"/>
              </a:rPr>
              <a:t>first person to be granted a Practicing certificate as a barrister whilst also practicing as an accountant</a:t>
            </a:r>
            <a:r>
              <a:rPr lang="en-GB" sz="2000" b="1" dirty="0">
                <a:solidFill>
                  <a:prstClr val="black"/>
                </a:solidFill>
                <a:latin typeface="Arial Black" panose="020B0A04020102020204" pitchFamily="34" charset="0"/>
              </a:rPr>
              <a:t>.</a:t>
            </a:r>
          </a:p>
          <a:p>
            <a:pPr defTabSz="129982">
              <a:lnSpc>
                <a:spcPct val="150000"/>
              </a:lnSpc>
            </a:pPr>
            <a:r>
              <a:rPr lang="en-GB" sz="2000" b="1" dirty="0">
                <a:solidFill>
                  <a:prstClr val="black"/>
                </a:solidFill>
                <a:latin typeface="Arial Black" panose="020B0A04020102020204" pitchFamily="34" charset="0"/>
              </a:rPr>
              <a:t>I soon became National Chairman of Hall Chadwick.</a:t>
            </a:r>
          </a:p>
          <a:p>
            <a:pPr defTabSz="129982">
              <a:lnSpc>
                <a:spcPct val="150000"/>
              </a:lnSpc>
            </a:pPr>
            <a:r>
              <a:rPr lang="en-GB" sz="2000" b="1" dirty="0">
                <a:solidFill>
                  <a:prstClr val="black"/>
                </a:solidFill>
                <a:latin typeface="Arial Black" panose="020B0A04020102020204" pitchFamily="34" charset="0"/>
              </a:rPr>
              <a:t>Left accounting to practise as Counsel in 2008.</a:t>
            </a:r>
          </a:p>
          <a:p>
            <a:pPr defTabSz="129982">
              <a:lnSpc>
                <a:spcPct val="150000"/>
              </a:lnSpc>
            </a:pPr>
            <a:r>
              <a:rPr lang="en-GB" sz="2000" b="1" dirty="0">
                <a:solidFill>
                  <a:prstClr val="black"/>
                </a:solidFill>
                <a:latin typeface="Arial Black" panose="020B0A04020102020204" pitchFamily="34" charset="0"/>
              </a:rPr>
              <a:t>As Albert Einstein once said; </a:t>
            </a:r>
          </a:p>
          <a:p>
            <a:pPr defTabSz="129982">
              <a:lnSpc>
                <a:spcPct val="150000"/>
              </a:lnSpc>
            </a:pPr>
            <a:r>
              <a:rPr lang="en-GB" sz="2000" b="1" dirty="0">
                <a:solidFill>
                  <a:prstClr val="black"/>
                </a:solidFill>
                <a:latin typeface="Arial Black" panose="020B0A04020102020204" pitchFamily="34" charset="0"/>
              </a:rPr>
              <a:t>“the fate of the old one, recognises the culture of the young”</a:t>
            </a:r>
          </a:p>
          <a:p>
            <a:pPr defTabSz="129982">
              <a:lnSpc>
                <a:spcPct val="150000"/>
              </a:lnSpc>
            </a:pPr>
            <a:r>
              <a:rPr lang="en-GB" sz="2000" b="1" dirty="0">
                <a:solidFill>
                  <a:prstClr val="black"/>
                </a:solidFill>
                <a:highlight>
                  <a:srgbClr val="FFFF00"/>
                </a:highlight>
                <a:latin typeface="Arial Black" panose="020B0A04020102020204" pitchFamily="34" charset="0"/>
              </a:rPr>
              <a:t>NEXT SEMINAR FOR ACCOUNTANTS;  MAY 5</a:t>
            </a:r>
            <a:r>
              <a:rPr lang="en-GB" sz="2000" b="1" baseline="30000" dirty="0">
                <a:solidFill>
                  <a:prstClr val="black"/>
                </a:solidFill>
                <a:highlight>
                  <a:srgbClr val="FFFF00"/>
                </a:highlight>
                <a:latin typeface="Arial Black" panose="020B0A04020102020204" pitchFamily="34" charset="0"/>
              </a:rPr>
              <a:t>TH</a:t>
            </a:r>
            <a:r>
              <a:rPr lang="en-GB" sz="2000" b="1" dirty="0">
                <a:solidFill>
                  <a:prstClr val="black"/>
                </a:solidFill>
                <a:highlight>
                  <a:srgbClr val="FFFF00"/>
                </a:highlight>
                <a:latin typeface="Arial Black" panose="020B0A04020102020204" pitchFamily="34" charset="0"/>
              </a:rPr>
              <a:t> 2022 (FACE-TO-FACE)</a:t>
            </a:r>
          </a:p>
        </p:txBody>
      </p:sp>
    </p:spTree>
    <p:extLst>
      <p:ext uri="{BB962C8B-B14F-4D97-AF65-F5344CB8AC3E}">
        <p14:creationId xmlns:p14="http://schemas.microsoft.com/office/powerpoint/2010/main" val="245201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2906821"/>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4. Small Business Restructuring Practitioners and their Plans </a:t>
            </a:r>
          </a:p>
          <a:p>
            <a:pPr defTabSz="129982">
              <a:lnSpc>
                <a:spcPct val="150000"/>
              </a:lnSpc>
            </a:pPr>
            <a:r>
              <a:rPr lang="en-GB" sz="2000" b="1" dirty="0">
                <a:solidFill>
                  <a:prstClr val="black"/>
                </a:solidFill>
                <a:latin typeface="Arial Black" panose="020B0A04020102020204" pitchFamily="34" charset="0"/>
              </a:rPr>
              <a:t>The Corporations Amendment (Corporate Insolvency Reforms) Act 2020 commenced on 1 January 2021 and brought about significant insolvency law reforms;</a:t>
            </a:r>
          </a:p>
          <a:p>
            <a:pPr defTabSz="129982">
              <a:lnSpc>
                <a:spcPct val="150000"/>
              </a:lnSpc>
            </a:pPr>
            <a:endParaRPr lang="en-GB" sz="2000" b="1" dirty="0">
              <a:solidFill>
                <a:prstClr val="black"/>
              </a:solidFill>
              <a:latin typeface="Arial Black" panose="020B0A04020102020204" pitchFamily="34" charset="0"/>
            </a:endParaRPr>
          </a:p>
          <a:p>
            <a:pPr marL="342900" indent="-342900" defTabSz="129982">
              <a:lnSpc>
                <a:spcPct val="150000"/>
              </a:lnSpc>
              <a:buFontTx/>
              <a:buChar char="-"/>
            </a:pPr>
            <a:r>
              <a:rPr lang="en-GB" sz="2000" b="1" dirty="0">
                <a:solidFill>
                  <a:prstClr val="black"/>
                </a:solidFill>
                <a:latin typeface="Arial Black" panose="020B0A04020102020204" pitchFamily="34" charset="0"/>
              </a:rPr>
              <a:t>A new debt restructuring process designed to reduce complexity, time and costs. </a:t>
            </a:r>
          </a:p>
          <a:p>
            <a:pPr marL="342900" indent="-342900" defTabSz="129982">
              <a:lnSpc>
                <a:spcPct val="150000"/>
              </a:lnSpc>
              <a:buFontTx/>
              <a:buChar char="-"/>
            </a:pPr>
            <a:r>
              <a:rPr lang="en-GB" sz="2000" b="1" dirty="0">
                <a:solidFill>
                  <a:prstClr val="black"/>
                </a:solidFill>
                <a:latin typeface="Arial Black" panose="020B0A04020102020204" pitchFamily="34" charset="0"/>
              </a:rPr>
              <a:t>A new simplified liquidation process allows businesses to wind up faster.</a:t>
            </a:r>
          </a:p>
        </p:txBody>
      </p:sp>
    </p:spTree>
    <p:extLst>
      <p:ext uri="{BB962C8B-B14F-4D97-AF65-F5344CB8AC3E}">
        <p14:creationId xmlns:p14="http://schemas.microsoft.com/office/powerpoint/2010/main" val="36166276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600140"/>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4. Small Business Restructuring Practitioners and their Plans </a:t>
            </a:r>
          </a:p>
          <a:p>
            <a:pPr defTabSz="129982">
              <a:lnSpc>
                <a:spcPct val="150000"/>
              </a:lnSpc>
            </a:pPr>
            <a:r>
              <a:rPr lang="en-GB" sz="2000" b="1" dirty="0">
                <a:solidFill>
                  <a:prstClr val="black"/>
                </a:solidFill>
                <a:highlight>
                  <a:srgbClr val="FFFF00"/>
                </a:highlight>
                <a:latin typeface="Arial Black" panose="020B0A04020102020204" pitchFamily="34" charset="0"/>
              </a:rPr>
              <a:t>Eligibility criteria;</a:t>
            </a:r>
          </a:p>
          <a:p>
            <a:pPr marL="342900" indent="-342900" defTabSz="129982">
              <a:lnSpc>
                <a:spcPct val="150000"/>
              </a:lnSpc>
              <a:buFont typeface="Arial" panose="020B0604020202020204" pitchFamily="34" charset="0"/>
              <a:buChar char="•"/>
            </a:pPr>
            <a:r>
              <a:rPr lang="en-GB" sz="2000" b="1" u="sng" dirty="0">
                <a:solidFill>
                  <a:prstClr val="black"/>
                </a:solidFill>
                <a:latin typeface="Arial Black" panose="020B0A04020102020204" pitchFamily="34" charset="0"/>
              </a:rPr>
              <a:t>Liabilities are under $1m</a:t>
            </a:r>
            <a:r>
              <a:rPr lang="en-GB" sz="2000" b="1" dirty="0">
                <a:solidFill>
                  <a:prstClr val="black"/>
                </a:solidFill>
                <a:latin typeface="Arial Black" panose="020B0A04020102020204" pitchFamily="34" charset="0"/>
              </a:rPr>
              <a:t>, excluding employee entitlements.</a:t>
            </a:r>
          </a:p>
          <a:p>
            <a:pPr defTabSz="129982">
              <a:lnSpc>
                <a:spcPct val="150000"/>
              </a:lnSpc>
            </a:pPr>
            <a:r>
              <a:rPr lang="en-GB" sz="2000" b="1" dirty="0">
                <a:solidFill>
                  <a:prstClr val="black"/>
                </a:solidFill>
                <a:latin typeface="Arial Black" panose="020B0A04020102020204" pitchFamily="34" charset="0"/>
              </a:rPr>
              <a:t>(check for any related parties loans, third party financing facilities)</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The Company has not been subject to a simplified liquidation or SBRP in the previous 7 years.</a:t>
            </a:r>
          </a:p>
          <a:p>
            <a:pPr marL="342900" indent="-342900" defTabSz="129982">
              <a:lnSpc>
                <a:spcPct val="150000"/>
              </a:lnSpc>
              <a:buFont typeface="Arial" panose="020B0604020202020204" pitchFamily="34" charset="0"/>
              <a:buChar char="•"/>
            </a:pPr>
            <a:r>
              <a:rPr lang="en-GB" sz="2000" b="1" u="sng" dirty="0">
                <a:solidFill>
                  <a:prstClr val="black"/>
                </a:solidFill>
                <a:latin typeface="Arial Black" panose="020B0A04020102020204" pitchFamily="34" charset="0"/>
              </a:rPr>
              <a:t>Directors, including former directors acting in the preceding 12 months, have not been involved in a simplified liquidation </a:t>
            </a:r>
            <a:r>
              <a:rPr lang="en-GB" sz="2000" b="1" dirty="0">
                <a:solidFill>
                  <a:prstClr val="black"/>
                </a:solidFill>
                <a:latin typeface="Arial Black" panose="020B0A04020102020204" pitchFamily="34" charset="0"/>
              </a:rPr>
              <a:t>or small business restructure in the previous 7 years.</a:t>
            </a:r>
          </a:p>
          <a:p>
            <a:pPr marL="342900" indent="-342900" defTabSz="129982">
              <a:lnSpc>
                <a:spcPct val="150000"/>
              </a:lnSpc>
              <a:buFont typeface="Arial" panose="020B0604020202020204" pitchFamily="34" charset="0"/>
              <a:buChar char="•"/>
            </a:pPr>
            <a:r>
              <a:rPr lang="en-GB" sz="2000" b="1" u="sng" dirty="0">
                <a:solidFill>
                  <a:prstClr val="black"/>
                </a:solidFill>
                <a:latin typeface="Arial Black" panose="020B0A04020102020204" pitchFamily="34" charset="0"/>
              </a:rPr>
              <a:t>Tax obligations are up to date</a:t>
            </a:r>
          </a:p>
          <a:p>
            <a:pPr defTabSz="129982">
              <a:lnSpc>
                <a:spcPct val="150000"/>
              </a:lnSpc>
            </a:pPr>
            <a:r>
              <a:rPr lang="en-GB" sz="2000" b="1" dirty="0">
                <a:solidFill>
                  <a:prstClr val="black"/>
                </a:solidFill>
                <a:latin typeface="Arial Black" panose="020B0A04020102020204" pitchFamily="34" charset="0"/>
              </a:rPr>
              <a:t>(viz. 20 days to meet tax </a:t>
            </a:r>
            <a:r>
              <a:rPr lang="en-GB" sz="2000" b="1" dirty="0" err="1">
                <a:solidFill>
                  <a:prstClr val="black"/>
                </a:solidFill>
                <a:latin typeface="Arial Black" panose="020B0A04020102020204" pitchFamily="34" charset="0"/>
              </a:rPr>
              <a:t>lodgment</a:t>
            </a:r>
            <a:r>
              <a:rPr lang="en-GB" sz="2000" b="1" dirty="0">
                <a:solidFill>
                  <a:prstClr val="black"/>
                </a:solidFill>
                <a:latin typeface="Arial Black" panose="020B0A04020102020204" pitchFamily="34" charset="0"/>
              </a:rPr>
              <a:t> obligations).</a:t>
            </a:r>
          </a:p>
          <a:p>
            <a:pPr marL="342900" indent="-342900" defTabSz="129982">
              <a:lnSpc>
                <a:spcPct val="150000"/>
              </a:lnSpc>
              <a:buFont typeface="Arial" panose="020B0604020202020204" pitchFamily="34" charset="0"/>
              <a:buChar char="•"/>
            </a:pPr>
            <a:r>
              <a:rPr lang="en-GB" sz="2000" b="1" u="sng" dirty="0">
                <a:solidFill>
                  <a:prstClr val="black"/>
                </a:solidFill>
                <a:latin typeface="Arial Black" panose="020B0A04020102020204" pitchFamily="34" charset="0"/>
              </a:rPr>
              <a:t>Employee entitlements are up to date</a:t>
            </a:r>
          </a:p>
          <a:p>
            <a:pPr defTabSz="129982">
              <a:lnSpc>
                <a:spcPct val="150000"/>
              </a:lnSpc>
            </a:pPr>
            <a:r>
              <a:rPr lang="en-GB" sz="2000" b="1" dirty="0">
                <a:solidFill>
                  <a:prstClr val="black"/>
                </a:solidFill>
                <a:latin typeface="Arial Black" panose="020B0A04020102020204" pitchFamily="34" charset="0"/>
              </a:rPr>
              <a:t>(viz. 20 days to meet outstanding employee entitlements including super.)</a:t>
            </a:r>
          </a:p>
          <a:p>
            <a:pPr defTabSz="129982">
              <a:lnSpc>
                <a:spcPct val="150000"/>
              </a:lnSpc>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634583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620164"/>
            <a:ext cx="12192001" cy="6317242"/>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4. Small Business Restructuring Practitioners and their Plans </a:t>
            </a:r>
          </a:p>
          <a:p>
            <a:pPr>
              <a:lnSpc>
                <a:spcPct val="107000"/>
              </a:lnSpc>
              <a:spcBef>
                <a:spcPts val="600"/>
              </a:spcBef>
              <a:spcAft>
                <a:spcPts val="600"/>
              </a:spcAft>
            </a:pPr>
            <a:r>
              <a:rPr lang="en-AU" sz="2000" b="1" u="sng" kern="0" dirty="0">
                <a:effectLst/>
                <a:latin typeface="Arial Black" panose="020B0A04020102020204" pitchFamily="34" charset="0"/>
                <a:ea typeface="Times New Roman" panose="02020603050405020304" pitchFamily="18" charset="0"/>
                <a:cs typeface="Times New Roman" panose="02020603050405020304" pitchFamily="18" charset="0"/>
              </a:rPr>
              <a:t>Restructuring Proposal Statement – Approved Form</a:t>
            </a:r>
          </a:p>
          <a:p>
            <a:pPr>
              <a:lnSpc>
                <a:spcPct val="107000"/>
              </a:lnSpc>
              <a:tabLst>
                <a:tab pos="2865755" algn="ctr"/>
                <a:tab pos="5731510" algn="r"/>
              </a:tabLst>
            </a:pPr>
            <a:r>
              <a:rPr lang="en-AU" sz="1000" b="1" u="sng" dirty="0">
                <a:effectLst/>
                <a:latin typeface="Arial Black" panose="020B0A04020102020204" pitchFamily="34" charset="0"/>
                <a:ea typeface="Calibri" panose="020F0502020204030204" pitchFamily="34" charset="0"/>
                <a:cs typeface="Times New Roman" panose="02020603050405020304" pitchFamily="18" charset="0"/>
              </a:rPr>
              <a:t>Corporations Act 2001, Section 455B, Corporations Regulations 2001, Reg 5.3B.16(2)(b) and Reg 5.3B.65</a:t>
            </a:r>
          </a:p>
          <a:p>
            <a:pPr>
              <a:lnSpc>
                <a:spcPct val="107000"/>
              </a:lnSpc>
              <a:spcBef>
                <a:spcPts val="600"/>
              </a:spcBef>
              <a:spcAft>
                <a:spcPts val="600"/>
              </a:spcAft>
            </a:pPr>
            <a:r>
              <a:rPr lang="en-AU" sz="2000" b="1" dirty="0">
                <a:effectLst/>
                <a:latin typeface="Arial Black" panose="020B0A04020102020204" pitchFamily="34" charset="0"/>
                <a:ea typeface="Times New Roman" panose="02020603050405020304" pitchFamily="18" charset="0"/>
                <a:cs typeface="Times New Roman" panose="02020603050405020304" pitchFamily="18" charset="0"/>
              </a:rPr>
              <a:t>B.	Important Information about restructuring plans</a:t>
            </a:r>
          </a:p>
          <a:p>
            <a:pPr marL="342900" lvl="0" indent="-342900">
              <a:lnSpc>
                <a:spcPct val="107000"/>
              </a:lnSpc>
              <a:spcBef>
                <a:spcPts val="1200"/>
              </a:spcBef>
              <a:spcAft>
                <a:spcPts val="300"/>
              </a:spcAft>
              <a:buFont typeface="+mj-lt"/>
              <a:buAutoNum type="arabicPeriod"/>
            </a:pPr>
            <a:r>
              <a:rPr lang="en-AU" sz="2000" b="1" dirty="0">
                <a:effectLst/>
                <a:latin typeface="Arial Black" panose="020B0A04020102020204" pitchFamily="34" charset="0"/>
                <a:ea typeface="Times New Roman" panose="02020603050405020304" pitchFamily="18" charset="0"/>
                <a:cs typeface="Times New Roman" panose="02020603050405020304" pitchFamily="18" charset="0"/>
              </a:rPr>
              <a:t>Deciding whether to accept a Plan </a:t>
            </a: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A decision about whether a restructuring plan should be accepted is made by affected creditors who receive the following documents from a restructuring practitioner in relation to a company:</a:t>
            </a:r>
          </a:p>
          <a:p>
            <a:pPr marL="457200">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a.	the company’s restructuring plan;</a:t>
            </a:r>
          </a:p>
          <a:p>
            <a:pPr marL="457200">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b.	restructuring plan standard terms;</a:t>
            </a:r>
          </a:p>
          <a:p>
            <a:pPr marL="457200">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c.	the company’s restructuring proposal statement </a:t>
            </a:r>
          </a:p>
          <a:p>
            <a:pPr marL="900430" indent="-443230">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d. 	</a:t>
            </a:r>
            <a:r>
              <a:rPr lang="en-AU"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a declaration from the restructuring practitioner </a:t>
            </a:r>
            <a:r>
              <a:rPr lang="en-AU" sz="2000" b="1" dirty="0">
                <a:effectLst/>
                <a:latin typeface="Arial Black" panose="020B0A04020102020204" pitchFamily="34" charset="0"/>
                <a:ea typeface="Calibri" panose="020F0502020204030204" pitchFamily="34" charset="0"/>
                <a:cs typeface="Times New Roman" panose="02020603050405020304" pitchFamily="18" charset="0"/>
              </a:rPr>
              <a:t>about whether the eligibility criteria for restructuring are met, </a:t>
            </a:r>
            <a:r>
              <a:rPr lang="en-AU" sz="2000" b="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whether the company is likely to be able to discharge the plan obligations</a:t>
            </a: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and statements about the practitioners belief about the completeness of information set out in the company’s restructuring proposal statement</a:t>
            </a:r>
            <a:r>
              <a:rPr lang="en-AU" sz="1800" b="1" dirty="0">
                <a:effectLst/>
                <a:latin typeface="Arial Black" panose="020B0A04020102020204" pitchFamily="34" charset="0"/>
                <a:ea typeface="Calibri" panose="020F0502020204030204" pitchFamily="34" charset="0"/>
                <a:cs typeface="Times New Roman" panose="02020603050405020304" pitchFamily="18" charset="0"/>
              </a:rPr>
              <a:t>;</a:t>
            </a: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0085099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620164"/>
            <a:ext cx="12192001" cy="6138475"/>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4. Small Business Restructuring Practitioners and their Plans </a:t>
            </a:r>
          </a:p>
          <a:p>
            <a:pPr defTabSz="129982">
              <a:lnSpc>
                <a:spcPct val="150000"/>
              </a:lnSpc>
            </a:pPr>
            <a:r>
              <a:rPr lang="en-GB" sz="2000"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During the restructuring period, </a:t>
            </a:r>
            <a:r>
              <a:rPr lang="en-GB" sz="2000" b="1" dirty="0">
                <a:solidFill>
                  <a:prstClr val="black"/>
                </a:solidFill>
                <a:effectLst/>
                <a:highlight>
                  <a:srgbClr val="FFFF00"/>
                </a:highlight>
                <a:latin typeface="Arial Black" panose="020B0A04020102020204" pitchFamily="34" charset="0"/>
                <a:ea typeface="Times New Roman" panose="02020603050405020304" pitchFamily="18" charset="0"/>
                <a:cs typeface="Times New Roman" panose="02020603050405020304" pitchFamily="18" charset="0"/>
              </a:rPr>
              <a:t>the directors remain in control </a:t>
            </a:r>
            <a:r>
              <a:rPr lang="en-GB" sz="2000"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of the company and may enter into a transaction or dealing with company assets if it is in the ordinary course of the company’s business.</a:t>
            </a:r>
          </a:p>
          <a:p>
            <a:pPr defTabSz="129982">
              <a:lnSpc>
                <a:spcPct val="150000"/>
              </a:lnSpc>
            </a:pPr>
            <a:r>
              <a:rPr lang="en-GB" sz="2000" b="1" dirty="0">
                <a:solidFill>
                  <a:prstClr val="black"/>
                </a:solidFill>
                <a:effectLst/>
                <a:highlight>
                  <a:srgbClr val="FFFF00"/>
                </a:highlight>
                <a:latin typeface="Arial Black" panose="020B0A04020102020204" pitchFamily="34" charset="0"/>
                <a:ea typeface="Times New Roman" panose="02020603050405020304" pitchFamily="18" charset="0"/>
                <a:cs typeface="Times New Roman" panose="02020603050405020304" pitchFamily="18" charset="0"/>
              </a:rPr>
              <a:t>A plan is accepted if</a:t>
            </a:r>
            <a:r>
              <a:rPr lang="en-GB" sz="2000"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 at the end of 15 business days, </a:t>
            </a:r>
            <a:r>
              <a:rPr lang="en-GB" sz="2000" b="1" dirty="0">
                <a:solidFill>
                  <a:prstClr val="black"/>
                </a:solidFill>
                <a:effectLst/>
                <a:highlight>
                  <a:srgbClr val="FFFF00"/>
                </a:highlight>
                <a:latin typeface="Arial Black" panose="020B0A04020102020204" pitchFamily="34" charset="0"/>
                <a:ea typeface="Times New Roman" panose="02020603050405020304" pitchFamily="18" charset="0"/>
                <a:cs typeface="Times New Roman" panose="02020603050405020304" pitchFamily="18" charset="0"/>
              </a:rPr>
              <a:t>the majority in value of affected creditors </a:t>
            </a:r>
            <a:r>
              <a:rPr lang="en-GB" sz="2000"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who returned statements to the restructuring practitioner, stated that the plan should be accepted. </a:t>
            </a:r>
          </a:p>
          <a:p>
            <a:pPr defTabSz="129982">
              <a:lnSpc>
                <a:spcPct val="150000"/>
              </a:lnSpc>
            </a:pPr>
            <a:endParaRPr lang="en-GB" sz="2000" b="1" dirty="0">
              <a:solidFill>
                <a:prstClr val="black"/>
              </a:solidFill>
              <a:latin typeface="Arial Black" panose="020B0A04020102020204" pitchFamily="34" charset="0"/>
              <a:ea typeface="Times New Roman" panose="02020603050405020304" pitchFamily="18" charset="0"/>
              <a:cs typeface="Times New Roman" panose="02020603050405020304" pitchFamily="18" charset="0"/>
            </a:endParaRPr>
          </a:p>
          <a:p>
            <a:pPr defTabSz="129982">
              <a:lnSpc>
                <a:spcPct val="150000"/>
              </a:lnSpc>
            </a:pPr>
            <a:r>
              <a:rPr lang="en-GB" sz="2000"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Companies subject to restructuring are shown as ‘EXAD’ (external administration) and </a:t>
            </a:r>
            <a:r>
              <a:rPr lang="en-GB" sz="2000" b="1" dirty="0">
                <a:solidFill>
                  <a:prstClr val="black"/>
                </a:solidFill>
                <a:effectLst/>
                <a:highlight>
                  <a:srgbClr val="FFFF00"/>
                </a:highlight>
                <a:latin typeface="Arial Black" panose="020B0A04020102020204" pitchFamily="34" charset="0"/>
                <a:ea typeface="Times New Roman" panose="02020603050405020304" pitchFamily="18" charset="0"/>
                <a:cs typeface="Times New Roman" panose="02020603050405020304" pitchFamily="18" charset="0"/>
              </a:rPr>
              <a:t>a company that makes a restructuring plan is shown as ‘REGD’ (registered</a:t>
            </a:r>
            <a:r>
              <a:rPr lang="en-GB" sz="2000"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 This is because regulation 9.1.02(a) of the Corporations Regulations 2001 requires the company register to disclose that a company is under restructuring but not when the company has made a restructuring plan.</a:t>
            </a:r>
          </a:p>
        </p:txBody>
      </p:sp>
    </p:spTree>
    <p:extLst>
      <p:ext uri="{BB962C8B-B14F-4D97-AF65-F5344CB8AC3E}">
        <p14:creationId xmlns:p14="http://schemas.microsoft.com/office/powerpoint/2010/main" val="1182426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620164"/>
            <a:ext cx="12192001" cy="6097054"/>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4. Small Business Restructuring Practitioners and their Plans </a:t>
            </a:r>
          </a:p>
          <a:p>
            <a:pPr defTabSz="129982">
              <a:lnSpc>
                <a:spcPct val="150000"/>
              </a:lnSpc>
            </a:pPr>
            <a:r>
              <a:rPr lang="en-GB" sz="2000"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CORPORATIONS REGULATIONS 2001 - REG 5.3B.25</a:t>
            </a:r>
          </a:p>
          <a:p>
            <a:pPr defTabSz="129982">
              <a:lnSpc>
                <a:spcPct val="150000"/>
              </a:lnSpc>
            </a:pPr>
            <a:r>
              <a:rPr lang="en-GB" sz="2000"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Acceptance of restructuring plan</a:t>
            </a:r>
          </a:p>
          <a:p>
            <a:pPr defTabSz="129982">
              <a:lnSpc>
                <a:spcPct val="150000"/>
              </a:lnSpc>
            </a:pPr>
            <a:r>
              <a:rPr lang="en-GB"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(2)  For the purposes of </a:t>
            </a:r>
            <a:r>
              <a:rPr lang="en-GB" b="1" dirty="0" err="1">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subregulation</a:t>
            </a:r>
            <a:r>
              <a:rPr lang="en-GB"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 (1):</a:t>
            </a:r>
          </a:p>
          <a:p>
            <a:pPr defTabSz="129982">
              <a:lnSpc>
                <a:spcPct val="150000"/>
              </a:lnSpc>
            </a:pPr>
            <a:r>
              <a:rPr lang="en-GB"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                     (a)  the </a:t>
            </a:r>
            <a:r>
              <a:rPr lang="en-GB" b="1" dirty="0">
                <a:solidFill>
                  <a:prstClr val="black"/>
                </a:solidFill>
                <a:effectLst/>
                <a:highlight>
                  <a:srgbClr val="FFFF00"/>
                </a:highlight>
                <a:latin typeface="Arial Black" panose="020B0A04020102020204" pitchFamily="34" charset="0"/>
                <a:ea typeface="Times New Roman" panose="02020603050405020304" pitchFamily="18" charset="0"/>
                <a:cs typeface="Times New Roman" panose="02020603050405020304" pitchFamily="18" charset="0"/>
              </a:rPr>
              <a:t>value of an affected creditor </a:t>
            </a:r>
            <a:r>
              <a:rPr lang="en-GB"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is to be worked out:</a:t>
            </a:r>
          </a:p>
          <a:p>
            <a:pPr defTabSz="129982">
              <a:lnSpc>
                <a:spcPct val="150000"/>
              </a:lnSpc>
            </a:pPr>
            <a:r>
              <a:rPr lang="en-GB"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                              (</a:t>
            </a:r>
            <a:r>
              <a:rPr lang="en-GB" b="1" dirty="0" err="1">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i</a:t>
            </a:r>
            <a:r>
              <a:rPr lang="en-GB"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  by reference to the value of the </a:t>
            </a:r>
            <a:r>
              <a:rPr lang="en-GB" b="1" dirty="0">
                <a:solidFill>
                  <a:prstClr val="black"/>
                </a:solidFill>
                <a:effectLst/>
                <a:highlight>
                  <a:srgbClr val="FFFF00"/>
                </a:highlight>
                <a:latin typeface="Arial Black" panose="020B0A04020102020204" pitchFamily="34" charset="0"/>
                <a:ea typeface="Times New Roman" panose="02020603050405020304" pitchFamily="18" charset="0"/>
                <a:cs typeface="Times New Roman" panose="02020603050405020304" pitchFamily="18" charset="0"/>
              </a:rPr>
              <a:t>creditor's admissible debts </a:t>
            </a:r>
            <a:r>
              <a:rPr lang="en-GB"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or claims that are known </a:t>
            </a:r>
            <a:r>
              <a:rPr lang="en-GB" b="1" dirty="0">
                <a:solidFill>
                  <a:prstClr val="black"/>
                </a:solidFill>
                <a:effectLst/>
                <a:highlight>
                  <a:srgbClr val="FFFF00"/>
                </a:highlight>
                <a:latin typeface="Arial Black" panose="020B0A04020102020204" pitchFamily="34" charset="0"/>
                <a:ea typeface="Times New Roman" panose="02020603050405020304" pitchFamily="18" charset="0"/>
                <a:cs typeface="Times New Roman" panose="02020603050405020304" pitchFamily="18" charset="0"/>
              </a:rPr>
              <a:t>at the time the restructuring began</a:t>
            </a:r>
            <a:r>
              <a:rPr lang="en-GB"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 or</a:t>
            </a:r>
          </a:p>
          <a:p>
            <a:pPr defTabSz="129982">
              <a:lnSpc>
                <a:spcPct val="150000"/>
              </a:lnSpc>
            </a:pPr>
            <a:r>
              <a:rPr lang="en-GB"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                             (ii)  if a person is an affected creditor because the person purchased another creditor's admissible debts or claims--by reference to the value of </a:t>
            </a:r>
            <a:r>
              <a:rPr lang="en-GB" b="1" dirty="0">
                <a:solidFill>
                  <a:prstClr val="black"/>
                </a:solidFill>
                <a:effectLst/>
                <a:highlight>
                  <a:srgbClr val="FFFF00"/>
                </a:highlight>
                <a:latin typeface="Arial Black" panose="020B0A04020102020204" pitchFamily="34" charset="0"/>
                <a:ea typeface="Times New Roman" panose="02020603050405020304" pitchFamily="18" charset="0"/>
                <a:cs typeface="Times New Roman" panose="02020603050405020304" pitchFamily="18" charset="0"/>
              </a:rPr>
              <a:t>the purchase price</a:t>
            </a:r>
            <a:r>
              <a:rPr lang="en-GB"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 and</a:t>
            </a:r>
          </a:p>
          <a:p>
            <a:pPr defTabSz="129982">
              <a:lnSpc>
                <a:spcPct val="150000"/>
              </a:lnSpc>
            </a:pPr>
            <a:r>
              <a:rPr lang="en-GB"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                     (b)  where there have been mutual credits, mutual debts or other </a:t>
            </a:r>
            <a:r>
              <a:rPr lang="en-GB" b="1" dirty="0">
                <a:solidFill>
                  <a:prstClr val="black"/>
                </a:solidFill>
                <a:effectLst/>
                <a:highlight>
                  <a:srgbClr val="FFFF00"/>
                </a:highlight>
                <a:latin typeface="Arial Black" panose="020B0A04020102020204" pitchFamily="34" charset="0"/>
                <a:ea typeface="Times New Roman" panose="02020603050405020304" pitchFamily="18" charset="0"/>
                <a:cs typeface="Times New Roman" panose="02020603050405020304" pitchFamily="18" charset="0"/>
              </a:rPr>
              <a:t>mutual dealings </a:t>
            </a:r>
            <a:r>
              <a:rPr lang="en-GB"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between the company and an affected creditor:</a:t>
            </a:r>
          </a:p>
          <a:p>
            <a:pPr defTabSz="129982">
              <a:lnSpc>
                <a:spcPct val="150000"/>
              </a:lnSpc>
            </a:pPr>
            <a:r>
              <a:rPr lang="en-GB"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                              (</a:t>
            </a:r>
            <a:r>
              <a:rPr lang="en-GB" b="1" dirty="0" err="1">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i</a:t>
            </a:r>
            <a:r>
              <a:rPr lang="en-GB"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  an account is to be taken of </a:t>
            </a:r>
            <a:r>
              <a:rPr lang="en-GB" b="1" dirty="0">
                <a:solidFill>
                  <a:prstClr val="black"/>
                </a:solidFill>
                <a:effectLst/>
                <a:highlight>
                  <a:srgbClr val="FFFF00"/>
                </a:highlight>
                <a:latin typeface="Arial Black" panose="020B0A04020102020204" pitchFamily="34" charset="0"/>
                <a:ea typeface="Times New Roman" panose="02020603050405020304" pitchFamily="18" charset="0"/>
                <a:cs typeface="Times New Roman" panose="02020603050405020304" pitchFamily="18" charset="0"/>
              </a:rPr>
              <a:t>what is due from the one party to the other </a:t>
            </a:r>
            <a:r>
              <a:rPr lang="en-GB"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in respect of those mutual dealings …</a:t>
            </a:r>
          </a:p>
          <a:p>
            <a:pPr defTabSz="129982">
              <a:lnSpc>
                <a:spcPct val="150000"/>
              </a:lnSpc>
            </a:pPr>
            <a:r>
              <a:rPr lang="en-GB"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                     (c)  </a:t>
            </a:r>
            <a:r>
              <a:rPr lang="en-GB" b="1" dirty="0">
                <a:solidFill>
                  <a:prstClr val="black"/>
                </a:solidFill>
                <a:effectLst/>
                <a:highlight>
                  <a:srgbClr val="FFFF00"/>
                </a:highlight>
                <a:latin typeface="Arial Black" panose="020B0A04020102020204" pitchFamily="34" charset="0"/>
                <a:ea typeface="Times New Roman" panose="02020603050405020304" pitchFamily="18" charset="0"/>
                <a:cs typeface="Times New Roman" panose="02020603050405020304" pitchFamily="18" charset="0"/>
              </a:rPr>
              <a:t>disregard an affected creditor who is an excluded creditor</a:t>
            </a:r>
            <a:r>
              <a:rPr lang="en-GB" b="1" dirty="0">
                <a:solidFill>
                  <a:prstClr val="black"/>
                </a:solidFill>
                <a:effectLst/>
                <a:latin typeface="Arial Black" panose="020B0A04020102020204" pitchFamily="34"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282999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04614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4. Simplified Liquidation Process</a:t>
            </a:r>
          </a:p>
          <a:p>
            <a:pPr defTabSz="129982">
              <a:lnSpc>
                <a:spcPct val="150000"/>
              </a:lnSpc>
            </a:pPr>
            <a:r>
              <a:rPr lang="en-GB" sz="2000" b="1" u="sng" dirty="0">
                <a:solidFill>
                  <a:prstClr val="black"/>
                </a:solidFill>
                <a:latin typeface="Arial Black" panose="020B0A04020102020204" pitchFamily="34" charset="0"/>
              </a:rPr>
              <a:t>Guide; </a:t>
            </a:r>
            <a:r>
              <a:rPr lang="en-AU" sz="1800" u="sng" dirty="0">
                <a:solidFill>
                  <a:srgbClr val="0000FF"/>
                </a:solidFill>
                <a:effectLst/>
                <a:latin typeface="Arial Black" panose="020B0A04020102020204" pitchFamily="34" charset="0"/>
                <a:ea typeface="Calibri" panose="020F0502020204030204" pitchFamily="34" charset="0"/>
                <a:cs typeface="Times New Roman" panose="02020603050405020304" pitchFamily="18" charset="0"/>
                <a:hlinkClick r:id="rId3"/>
              </a:rPr>
              <a:t>Simplified liquidation | ASIC - Australian Securities and Investments Commission</a:t>
            </a:r>
            <a:endParaRPr lang="en-AU" sz="1800" dirty="0">
              <a:effectLst/>
              <a:latin typeface="Arial Black" panose="020B0A04020102020204" pitchFamily="34" charset="0"/>
              <a:ea typeface="Calibri" panose="020F0502020204030204" pitchFamily="34" charset="0"/>
              <a:cs typeface="Times New Roman" panose="02020603050405020304" pitchFamily="18" charset="0"/>
            </a:endParaRPr>
          </a:p>
          <a:p>
            <a:pPr defTabSz="129982">
              <a:lnSpc>
                <a:spcPct val="150000"/>
              </a:lnSpc>
            </a:pPr>
            <a:r>
              <a:rPr lang="en-GB" sz="2000" b="1" dirty="0">
                <a:solidFill>
                  <a:prstClr val="black"/>
                </a:solidFill>
                <a:latin typeface="Arial Black" panose="020B0A04020102020204" pitchFamily="34" charset="0"/>
              </a:rPr>
              <a:t>Where </a:t>
            </a:r>
            <a:r>
              <a:rPr lang="en-GB" sz="2000" b="1" u="sng" dirty="0">
                <a:solidFill>
                  <a:prstClr val="black"/>
                </a:solidFill>
                <a:latin typeface="Arial Black" panose="020B0A04020102020204" pitchFamily="34" charset="0"/>
              </a:rPr>
              <a:t>a liquidator has been appointed pursuant to a creditor’s voluntary liquidation </a:t>
            </a:r>
            <a:r>
              <a:rPr lang="en-GB" sz="2000" b="1" dirty="0">
                <a:solidFill>
                  <a:prstClr val="black"/>
                </a:solidFill>
                <a:latin typeface="Arial Black" panose="020B0A04020102020204" pitchFamily="34" charset="0"/>
              </a:rPr>
              <a:t>and they consider on reasonable grounds that the company meets the eligibility criteria, </a:t>
            </a:r>
            <a:r>
              <a:rPr lang="en-GB" sz="2000" b="1" u="sng" dirty="0">
                <a:solidFill>
                  <a:prstClr val="black"/>
                </a:solidFill>
                <a:latin typeface="Arial Black" panose="020B0A04020102020204" pitchFamily="34" charset="0"/>
              </a:rPr>
              <a:t>the liquidator may choose to adopt the small business liquidation </a:t>
            </a:r>
            <a:r>
              <a:rPr lang="en-GB" sz="2000" b="1" dirty="0">
                <a:solidFill>
                  <a:prstClr val="black"/>
                </a:solidFill>
                <a:latin typeface="Arial Black" panose="020B0A04020102020204" pitchFamily="34" charset="0"/>
              </a:rPr>
              <a:t>process rather than the standard creditor’s voluntary liquidation process. </a:t>
            </a:r>
          </a:p>
          <a:p>
            <a:pPr marL="342900" indent="-342900" defTabSz="129982">
              <a:lnSpc>
                <a:spcPct val="150000"/>
              </a:lnSpc>
              <a:buFont typeface="Arial" panose="020B0604020202020204" pitchFamily="34" charset="0"/>
              <a:buChar char="•"/>
            </a:pPr>
            <a:r>
              <a:rPr lang="en-GB" sz="2000" b="1" dirty="0">
                <a:solidFill>
                  <a:prstClr val="black"/>
                </a:solidFill>
                <a:highlight>
                  <a:srgbClr val="FFFF00"/>
                </a:highlight>
                <a:latin typeface="Arial Black" panose="020B0A04020102020204" pitchFamily="34" charset="0"/>
              </a:rPr>
              <a:t>the liquidator is </a:t>
            </a:r>
            <a:r>
              <a:rPr lang="en-GB" sz="2000" b="1" u="sng" dirty="0">
                <a:solidFill>
                  <a:prstClr val="black"/>
                </a:solidFill>
                <a:highlight>
                  <a:srgbClr val="FFFF00"/>
                </a:highlight>
                <a:latin typeface="Arial Black" panose="020B0A04020102020204" pitchFamily="34" charset="0"/>
              </a:rPr>
              <a:t>not required to submit a section 533 report </a:t>
            </a:r>
            <a:r>
              <a:rPr lang="en-GB" sz="2000" b="1" dirty="0">
                <a:solidFill>
                  <a:prstClr val="black"/>
                </a:solidFill>
                <a:highlight>
                  <a:srgbClr val="FFFF00"/>
                </a:highlight>
                <a:latin typeface="Arial Black" panose="020B0A04020102020204" pitchFamily="34" charset="0"/>
              </a:rPr>
              <a:t>to ASIC </a:t>
            </a:r>
            <a:r>
              <a:rPr lang="en-GB" sz="2000" b="1" dirty="0">
                <a:solidFill>
                  <a:prstClr val="black"/>
                </a:solidFill>
                <a:latin typeface="Arial Black" panose="020B0A04020102020204" pitchFamily="34" charset="0"/>
              </a:rPr>
              <a:t>on potential misconduct unless there are reasonable grounds that misconduct has occurred. </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the liquidator is </a:t>
            </a:r>
            <a:r>
              <a:rPr lang="en-GB" sz="2000" b="1" u="sng" dirty="0">
                <a:solidFill>
                  <a:prstClr val="black"/>
                </a:solidFill>
                <a:latin typeface="Arial Black" panose="020B0A04020102020204" pitchFamily="34" charset="0"/>
              </a:rPr>
              <a:t>not required (entitled) to hold formal creditor’s meetings </a:t>
            </a:r>
            <a:r>
              <a:rPr lang="en-GB" sz="2000" b="1" dirty="0">
                <a:solidFill>
                  <a:prstClr val="black"/>
                </a:solidFill>
                <a:latin typeface="Arial Black" panose="020B0A04020102020204" pitchFamily="34" charset="0"/>
              </a:rPr>
              <a:t>and can instead distribute information to creditors, and proposals for voting, electronically. </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the </a:t>
            </a:r>
            <a:r>
              <a:rPr lang="en-GB" sz="2000" b="1" u="sng" dirty="0">
                <a:solidFill>
                  <a:prstClr val="black"/>
                </a:solidFill>
                <a:latin typeface="Arial Black" panose="020B0A04020102020204" pitchFamily="34" charset="0"/>
              </a:rPr>
              <a:t>unfair preference voidable transaction provisions are restricted </a:t>
            </a:r>
            <a:r>
              <a:rPr lang="en-GB" sz="2000" b="1" dirty="0">
                <a:solidFill>
                  <a:prstClr val="black"/>
                </a:solidFill>
                <a:latin typeface="Arial Black" panose="020B0A04020102020204" pitchFamily="34" charset="0"/>
              </a:rPr>
              <a:t>to prevent the liquidator pursuing claims against unrelated entities.</a:t>
            </a:r>
          </a:p>
          <a:p>
            <a:pPr defTabSz="129982">
              <a:lnSpc>
                <a:spcPct val="150000"/>
              </a:lnSpc>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974350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401753"/>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4. Simplified Liquidation Process</a:t>
            </a:r>
          </a:p>
          <a:p>
            <a:pPr defTabSz="129982">
              <a:lnSpc>
                <a:spcPct val="150000"/>
              </a:lnSpc>
            </a:pPr>
            <a:r>
              <a:rPr lang="en-GB" sz="2000" b="1" dirty="0">
                <a:solidFill>
                  <a:prstClr val="black"/>
                </a:solidFill>
                <a:latin typeface="Arial Black" panose="020B0A04020102020204" pitchFamily="34" charset="0"/>
              </a:rPr>
              <a:t>In order for a company to be </a:t>
            </a:r>
            <a:r>
              <a:rPr lang="en-GB" sz="2000" b="1" u="sng" dirty="0">
                <a:solidFill>
                  <a:prstClr val="black"/>
                </a:solidFill>
                <a:latin typeface="Arial Black" panose="020B0A04020102020204" pitchFamily="34" charset="0"/>
              </a:rPr>
              <a:t>eligible</a:t>
            </a:r>
            <a:r>
              <a:rPr lang="en-GB" sz="2000" b="1" dirty="0">
                <a:solidFill>
                  <a:prstClr val="black"/>
                </a:solidFill>
                <a:latin typeface="Arial Black" panose="020B0A04020102020204" pitchFamily="34" charset="0"/>
              </a:rPr>
              <a:t> for the simplified liquidation </a:t>
            </a:r>
          </a:p>
          <a:p>
            <a:pPr defTabSz="129982">
              <a:lnSpc>
                <a:spcPct val="150000"/>
              </a:lnSpc>
            </a:pPr>
            <a:r>
              <a:rPr lang="en-GB" sz="2000" b="1" dirty="0">
                <a:solidFill>
                  <a:prstClr val="black"/>
                </a:solidFill>
                <a:latin typeface="Arial Black" panose="020B0A04020102020204" pitchFamily="34" charset="0"/>
              </a:rPr>
              <a:t>it must satisfy a number of requirements under the legislation including:</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The company must already be in liquidation pursuant to </a:t>
            </a:r>
            <a:r>
              <a:rPr lang="en-GB" sz="2000" b="1" u="sng" dirty="0">
                <a:solidFill>
                  <a:prstClr val="black"/>
                </a:solidFill>
                <a:latin typeface="Arial Black" panose="020B0A04020102020204" pitchFamily="34" charset="0"/>
              </a:rPr>
              <a:t>a creditor’s voluntary liquidation</a:t>
            </a:r>
            <a:r>
              <a:rPr lang="en-GB" sz="2000" b="1" dirty="0">
                <a:solidFill>
                  <a:prstClr val="black"/>
                </a:solidFill>
                <a:latin typeface="Arial Black" panose="020B0A04020102020204" pitchFamily="34" charset="0"/>
              </a:rPr>
              <a:t>.</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The company </a:t>
            </a:r>
            <a:r>
              <a:rPr lang="en-GB" sz="2000" b="1" dirty="0">
                <a:solidFill>
                  <a:prstClr val="black"/>
                </a:solidFill>
                <a:highlight>
                  <a:srgbClr val="FFFF00"/>
                </a:highlight>
                <a:latin typeface="Arial Black" panose="020B0A04020102020204" pitchFamily="34" charset="0"/>
              </a:rPr>
              <a:t>must have </a:t>
            </a:r>
            <a:r>
              <a:rPr lang="en-GB" sz="2000" b="1" u="sng" dirty="0">
                <a:solidFill>
                  <a:prstClr val="black"/>
                </a:solidFill>
                <a:highlight>
                  <a:srgbClr val="FFFF00"/>
                </a:highlight>
                <a:latin typeface="Arial Black" panose="020B0A04020102020204" pitchFamily="34" charset="0"/>
              </a:rPr>
              <a:t>liabilities less than $1 million </a:t>
            </a:r>
            <a:r>
              <a:rPr lang="en-GB" sz="2000" b="1" u="sng" dirty="0">
                <a:solidFill>
                  <a:prstClr val="black"/>
                </a:solidFill>
                <a:latin typeface="Arial Black" panose="020B0A04020102020204" pitchFamily="34" charset="0"/>
              </a:rPr>
              <a:t>(Reg 5.503(1))</a:t>
            </a:r>
            <a:r>
              <a:rPr lang="en-GB" sz="2000" b="1" dirty="0">
                <a:solidFill>
                  <a:prstClr val="black"/>
                </a:solidFill>
                <a:latin typeface="Arial Black" panose="020B0A04020102020204" pitchFamily="34" charset="0"/>
              </a:rPr>
              <a:t>.</a:t>
            </a:r>
          </a:p>
          <a:p>
            <a:pPr marL="342900" indent="-342900" defTabSz="129982">
              <a:lnSpc>
                <a:spcPct val="150000"/>
              </a:lnSpc>
              <a:buFont typeface="Arial" panose="020B0604020202020204" pitchFamily="34" charset="0"/>
              <a:buChar char="•"/>
            </a:pPr>
            <a:r>
              <a:rPr lang="en-GB" sz="2000" b="1" dirty="0">
                <a:solidFill>
                  <a:prstClr val="black"/>
                </a:solidFill>
                <a:latin typeface="Arial Black" panose="020B0A04020102020204" pitchFamily="34" charset="0"/>
              </a:rPr>
              <a:t>The company must have its </a:t>
            </a:r>
            <a:r>
              <a:rPr lang="en-GB" sz="2000" b="1" u="sng" dirty="0">
                <a:solidFill>
                  <a:prstClr val="black"/>
                </a:solidFill>
                <a:highlight>
                  <a:srgbClr val="FFFF00"/>
                </a:highlight>
                <a:latin typeface="Arial Black" panose="020B0A04020102020204" pitchFamily="34" charset="0"/>
              </a:rPr>
              <a:t>tax lodgements up to date </a:t>
            </a:r>
            <a:r>
              <a:rPr lang="en-GB" sz="2000" b="1" dirty="0">
                <a:solidFill>
                  <a:prstClr val="black"/>
                </a:solidFill>
                <a:latin typeface="Arial Black" panose="020B0A04020102020204" pitchFamily="34" charset="0"/>
              </a:rPr>
              <a:t>(returns, notices, statements and applications as required by taxation laws). </a:t>
            </a:r>
          </a:p>
          <a:p>
            <a:pPr marL="342900" indent="-342900" defTabSz="129982">
              <a:lnSpc>
                <a:spcPct val="150000"/>
              </a:lnSpc>
              <a:buFont typeface="Arial" panose="020B0604020202020204" pitchFamily="34" charset="0"/>
              <a:buChar char="•"/>
            </a:pPr>
            <a:r>
              <a:rPr lang="en-GB" sz="2000" b="1" u="sng" dirty="0">
                <a:solidFill>
                  <a:prstClr val="black"/>
                </a:solidFill>
                <a:highlight>
                  <a:srgbClr val="FFFF00"/>
                </a:highlight>
                <a:latin typeface="Arial Black" panose="020B0A04020102020204" pitchFamily="34" charset="0"/>
              </a:rPr>
              <a:t>Creditors</a:t>
            </a:r>
            <a:r>
              <a:rPr lang="en-GB" sz="2000" b="1" u="sng" dirty="0">
                <a:solidFill>
                  <a:prstClr val="black"/>
                </a:solidFill>
                <a:latin typeface="Arial Black" panose="020B0A04020102020204" pitchFamily="34" charset="0"/>
              </a:rPr>
              <a:t> (25% in value, excluding related entities [Reg 5.5.09]) may also </a:t>
            </a:r>
            <a:r>
              <a:rPr lang="en-GB" sz="2000" b="1" u="sng" dirty="0">
                <a:solidFill>
                  <a:prstClr val="black"/>
                </a:solidFill>
                <a:highlight>
                  <a:srgbClr val="FFFF00"/>
                </a:highlight>
                <a:latin typeface="Arial Black" panose="020B0A04020102020204" pitchFamily="34" charset="0"/>
              </a:rPr>
              <a:t>request in writing that the liquidator not follow the simplified liquidation process </a:t>
            </a:r>
            <a:r>
              <a:rPr lang="en-GB" sz="2000" b="1" u="sng" dirty="0">
                <a:solidFill>
                  <a:prstClr val="black"/>
                </a:solidFill>
                <a:latin typeface="Arial Black" panose="020B0A04020102020204" pitchFamily="34" charset="0"/>
              </a:rPr>
              <a:t>within 20 days </a:t>
            </a:r>
            <a:r>
              <a:rPr lang="en-GB" sz="2000" b="1" dirty="0">
                <a:solidFill>
                  <a:prstClr val="black"/>
                </a:solidFill>
                <a:latin typeface="Arial Black" panose="020B0A04020102020204" pitchFamily="34" charset="0"/>
              </a:rPr>
              <a:t>of the event triggering the simplified liquidation process, and the liquidator must cease the simplified liquidation process if the eligibility criteria are no longer met. (s500A(2))</a:t>
            </a:r>
          </a:p>
          <a:p>
            <a:pPr lvl="0"/>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33279854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767844"/>
          </a:xfrm>
          <a:prstGeom prst="rect">
            <a:avLst/>
          </a:prstGeom>
          <a:noFill/>
        </p:spPr>
        <p:txBody>
          <a:bodyPr wrap="square" rtlCol="0">
            <a:spAutoFit/>
          </a:bodyPr>
          <a:lstStyle/>
          <a:p>
            <a:pPr defTabSz="129982">
              <a:lnSpc>
                <a:spcPct val="150000"/>
              </a:lnSpc>
            </a:pPr>
            <a:r>
              <a:rPr lang="en-AU" sz="2000" b="1" u="sng" dirty="0">
                <a:solidFill>
                  <a:prstClr val="black"/>
                </a:solidFill>
                <a:latin typeface="Arial Black" panose="020B0A04020102020204" pitchFamily="34" charset="0"/>
              </a:rPr>
              <a:t>5. Insolvent Trading</a:t>
            </a:r>
          </a:p>
          <a:p>
            <a:pPr defTabSz="129982">
              <a:lnSpc>
                <a:spcPct val="150000"/>
              </a:lnSpc>
            </a:pPr>
            <a:endParaRPr lang="en-AU" sz="2000" b="1" i="1" dirty="0">
              <a:solidFill>
                <a:prstClr val="black"/>
              </a:solidFill>
              <a:latin typeface="Arial Black" panose="020B0A04020102020204" pitchFamily="34" charset="0"/>
            </a:endParaRPr>
          </a:p>
          <a:p>
            <a:pPr defTabSz="129982">
              <a:lnSpc>
                <a:spcPct val="150000"/>
              </a:lnSpc>
            </a:pPr>
            <a:r>
              <a:rPr lang="en-AU" sz="2000" b="1" i="1" dirty="0">
                <a:solidFill>
                  <a:prstClr val="black"/>
                </a:solidFill>
                <a:latin typeface="Arial Black" panose="020B0A04020102020204" pitchFamily="34" charset="0"/>
              </a:rPr>
              <a:t>“As we have previously highlighted, </a:t>
            </a:r>
            <a:r>
              <a:rPr lang="en-AU" sz="2000" b="1" i="1" u="sng" dirty="0">
                <a:solidFill>
                  <a:prstClr val="black"/>
                </a:solidFill>
                <a:highlight>
                  <a:srgbClr val="FFFF00"/>
                </a:highlight>
                <a:latin typeface="Arial Black" panose="020B0A04020102020204" pitchFamily="34" charset="0"/>
              </a:rPr>
              <a:t>safe harbour </a:t>
            </a:r>
            <a:r>
              <a:rPr lang="en-AU" sz="2000" b="1" i="1" dirty="0">
                <a:solidFill>
                  <a:prstClr val="black"/>
                </a:solidFill>
                <a:latin typeface="Arial Black" panose="020B0A04020102020204" pitchFamily="34" charset="0"/>
              </a:rPr>
              <a:t>is </a:t>
            </a:r>
            <a:r>
              <a:rPr lang="en-AU" sz="2000" b="1" i="1" u="sng" dirty="0">
                <a:solidFill>
                  <a:prstClr val="black"/>
                </a:solidFill>
                <a:latin typeface="Arial Black" panose="020B0A04020102020204" pitchFamily="34" charset="0"/>
              </a:rPr>
              <a:t>not a ‘state’ or ‘status</a:t>
            </a:r>
            <a:r>
              <a:rPr lang="en-AU" sz="2000" b="1" i="1" dirty="0">
                <a:solidFill>
                  <a:prstClr val="black"/>
                </a:solidFill>
                <a:latin typeface="Arial Black" panose="020B0A04020102020204" pitchFamily="34" charset="0"/>
              </a:rPr>
              <a:t>’ that a company enters. It is a </a:t>
            </a:r>
            <a:r>
              <a:rPr lang="en-AU" sz="2000" b="1" i="1" u="sng" dirty="0">
                <a:solidFill>
                  <a:prstClr val="black"/>
                </a:solidFill>
                <a:latin typeface="Arial Black" panose="020B0A04020102020204" pitchFamily="34" charset="0"/>
              </a:rPr>
              <a:t>set of actions </a:t>
            </a:r>
            <a:r>
              <a:rPr lang="en-AU" sz="2000" b="1" i="1" dirty="0">
                <a:solidFill>
                  <a:prstClr val="black"/>
                </a:solidFill>
                <a:latin typeface="Arial Black" panose="020B0A04020102020204" pitchFamily="34" charset="0"/>
              </a:rPr>
              <a:t>which may </a:t>
            </a:r>
            <a:r>
              <a:rPr lang="en-AU" sz="2000" b="1" i="1" u="sng" dirty="0">
                <a:solidFill>
                  <a:prstClr val="black"/>
                </a:solidFill>
                <a:latin typeface="Arial Black" panose="020B0A04020102020204" pitchFamily="34" charset="0"/>
              </a:rPr>
              <a:t>offer protection to directors from insolvent trading liabilities </a:t>
            </a:r>
            <a:r>
              <a:rPr lang="en-AU" sz="2000" b="1" i="1" dirty="0">
                <a:solidFill>
                  <a:prstClr val="black"/>
                </a:solidFill>
                <a:latin typeface="Arial Black" panose="020B0A04020102020204" pitchFamily="34" charset="0"/>
              </a:rPr>
              <a:t>in the event the company ends up in liquidation.”</a:t>
            </a:r>
          </a:p>
          <a:p>
            <a:pPr defTabSz="129982">
              <a:lnSpc>
                <a:spcPct val="150000"/>
              </a:lnSpc>
            </a:pPr>
            <a:endParaRPr lang="en-AU" sz="1400" b="1" i="1" dirty="0">
              <a:solidFill>
                <a:prstClr val="black"/>
              </a:solidFill>
              <a:latin typeface="Arial Black" panose="020B0A04020102020204" pitchFamily="34" charset="0"/>
            </a:endParaRPr>
          </a:p>
          <a:p>
            <a:pPr defTabSz="129982">
              <a:lnSpc>
                <a:spcPct val="150000"/>
              </a:lnSpc>
            </a:pPr>
            <a:r>
              <a:rPr lang="en-AU" sz="1400" b="1" i="1" dirty="0">
                <a:solidFill>
                  <a:prstClr val="black"/>
                </a:solidFill>
                <a:latin typeface="Arial Black" panose="020B0A04020102020204" pitchFamily="34" charset="0"/>
              </a:rPr>
              <a:t>Australian Restructuring Insolvency and Turnaround Association (ARITA)</a:t>
            </a:r>
          </a:p>
          <a:p>
            <a:pPr defTabSz="129982">
              <a:lnSpc>
                <a:spcPct val="150000"/>
              </a:lnSpc>
            </a:pPr>
            <a:endParaRPr lang="en-AU" sz="1400" b="1" i="1" dirty="0">
              <a:solidFill>
                <a:prstClr val="black"/>
              </a:solidFill>
              <a:latin typeface="Arial Black" panose="020B0A04020102020204" pitchFamily="34" charset="0"/>
            </a:endParaRPr>
          </a:p>
          <a:p>
            <a:pPr defTabSz="129982">
              <a:lnSpc>
                <a:spcPct val="150000"/>
              </a:lnSpc>
            </a:pPr>
            <a:r>
              <a:rPr lang="en-GB" sz="2400" b="1" i="1" dirty="0">
                <a:solidFill>
                  <a:prstClr val="black"/>
                </a:solidFill>
                <a:latin typeface="Arial Black" panose="020B0A04020102020204" pitchFamily="34" charset="0"/>
              </a:rPr>
              <a:t>Review of the insolvent trading safe harbour - Final report</a:t>
            </a:r>
          </a:p>
          <a:p>
            <a:pPr defTabSz="129982">
              <a:lnSpc>
                <a:spcPct val="150000"/>
              </a:lnSpc>
            </a:pPr>
            <a:r>
              <a:rPr lang="en-AU" sz="2400" b="1" i="1" dirty="0">
                <a:solidFill>
                  <a:prstClr val="black"/>
                </a:solidFill>
                <a:latin typeface="Arial Black" panose="020B0A04020102020204" pitchFamily="34" charset="0"/>
              </a:rPr>
              <a:t>24 March 2022</a:t>
            </a:r>
          </a:p>
          <a:p>
            <a:pPr defTabSz="129982">
              <a:lnSpc>
                <a:spcPct val="150000"/>
              </a:lnSpc>
            </a:pPr>
            <a:r>
              <a:rPr lang="en-AU" sz="1400" b="1" i="1" dirty="0">
                <a:solidFill>
                  <a:prstClr val="black"/>
                </a:solidFill>
                <a:latin typeface="Arial Black" panose="020B0A04020102020204" pitchFamily="34" charset="0"/>
                <a:hlinkClick r:id="rId3"/>
              </a:rPr>
              <a:t>https://treasury.gov.au/publication/p2022-p258663-final-report</a:t>
            </a:r>
            <a:r>
              <a:rPr lang="en-AU" sz="1400" b="1" i="1" dirty="0">
                <a:solidFill>
                  <a:prstClr val="black"/>
                </a:solidFill>
                <a:latin typeface="Arial Black" panose="020B0A04020102020204" pitchFamily="34" charset="0"/>
              </a:rPr>
              <a:t> </a:t>
            </a:r>
          </a:p>
        </p:txBody>
      </p:sp>
    </p:spTree>
    <p:extLst>
      <p:ext uri="{BB962C8B-B14F-4D97-AF65-F5344CB8AC3E}">
        <p14:creationId xmlns:p14="http://schemas.microsoft.com/office/powerpoint/2010/main" val="25181569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122813"/>
          </a:xfrm>
          <a:prstGeom prst="rect">
            <a:avLst/>
          </a:prstGeom>
          <a:noFill/>
        </p:spPr>
        <p:txBody>
          <a:bodyPr wrap="square" rtlCol="0">
            <a:spAutoFit/>
          </a:bodyPr>
          <a:lstStyle/>
          <a:p>
            <a:pPr defTabSz="129982">
              <a:lnSpc>
                <a:spcPct val="150000"/>
              </a:lnSpc>
            </a:pPr>
            <a:r>
              <a:rPr lang="en-AU" sz="2000" b="1" u="sng" dirty="0">
                <a:solidFill>
                  <a:prstClr val="black"/>
                </a:solidFill>
                <a:latin typeface="Arial Black" panose="020B0A04020102020204" pitchFamily="34" charset="0"/>
              </a:rPr>
              <a:t>5. Insolvent Trading</a:t>
            </a:r>
          </a:p>
          <a:p>
            <a:pPr defTabSz="129982">
              <a:lnSpc>
                <a:spcPct val="150000"/>
              </a:lnSpc>
            </a:pPr>
            <a:r>
              <a:rPr lang="en-GB" sz="2000" b="1" i="1" dirty="0">
                <a:solidFill>
                  <a:prstClr val="black"/>
                </a:solidFill>
                <a:highlight>
                  <a:srgbClr val="FFFF00"/>
                </a:highlight>
                <a:latin typeface="Arial Black" panose="020B0A04020102020204" pitchFamily="34" charset="0"/>
              </a:rPr>
              <a:t>Safe harbour is also not a public process. </a:t>
            </a:r>
            <a:r>
              <a:rPr lang="en-GB" sz="2000" b="1" i="1" dirty="0">
                <a:solidFill>
                  <a:prstClr val="black"/>
                </a:solidFill>
                <a:latin typeface="Arial Black" panose="020B0A04020102020204" pitchFamily="34" charset="0"/>
              </a:rPr>
              <a:t>It relates to confidential board decisions and does not usually become public unless the company enters a formal insolvency process (and even then, there is little public data available). There are good reasons for this: publicising a company’s financial distress during a period of safe harbour can have dire consequences for its liquidity and ongoing ability to trade. </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Accordingly, when conducting this review, </a:t>
            </a:r>
            <a:r>
              <a:rPr lang="en-GB" sz="2000" b="1" i="1" dirty="0">
                <a:solidFill>
                  <a:prstClr val="black"/>
                </a:solidFill>
                <a:highlight>
                  <a:srgbClr val="FFFF00"/>
                </a:highlight>
                <a:latin typeface="Arial Black" panose="020B0A04020102020204" pitchFamily="34" charset="0"/>
              </a:rPr>
              <a:t>the Panel has relied almost entirely on input received from advisers, directors and other stakeholders </a:t>
            </a:r>
            <a:r>
              <a:rPr lang="en-GB" sz="2000" b="1" i="1" dirty="0">
                <a:solidFill>
                  <a:prstClr val="black"/>
                </a:solidFill>
                <a:latin typeface="Arial Black" panose="020B0A04020102020204" pitchFamily="34" charset="0"/>
              </a:rPr>
              <a:t>as to their experiences of the safe harbour provisions. </a:t>
            </a:r>
          </a:p>
          <a:p>
            <a:pPr defTabSz="129982">
              <a:lnSpc>
                <a:spcPct val="150000"/>
              </a:lnSpc>
            </a:pPr>
            <a:endParaRPr lang="en-AU" sz="2000" b="1" i="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4344339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507807"/>
          </a:xfrm>
          <a:prstGeom prst="rect">
            <a:avLst/>
          </a:prstGeom>
          <a:noFill/>
        </p:spPr>
        <p:txBody>
          <a:bodyPr wrap="square" rtlCol="0">
            <a:spAutoFit/>
          </a:bodyPr>
          <a:lstStyle/>
          <a:p>
            <a:pPr defTabSz="129982">
              <a:lnSpc>
                <a:spcPct val="150000"/>
              </a:lnSpc>
            </a:pPr>
            <a:r>
              <a:rPr lang="en-AU" sz="2000" b="1" u="sng" dirty="0">
                <a:solidFill>
                  <a:prstClr val="black"/>
                </a:solidFill>
                <a:latin typeface="Arial Black" panose="020B0A04020102020204" pitchFamily="34" charset="0"/>
              </a:rPr>
              <a:t>5. Insolvent Trading</a:t>
            </a:r>
          </a:p>
          <a:p>
            <a:pPr defTabSz="129982">
              <a:lnSpc>
                <a:spcPct val="150000"/>
              </a:lnSpc>
            </a:pPr>
            <a:r>
              <a:rPr lang="en-GB" sz="2000" b="1" i="1" dirty="0">
                <a:solidFill>
                  <a:prstClr val="black"/>
                </a:solidFill>
                <a:latin typeface="Arial Black" panose="020B0A04020102020204" pitchFamily="34" charset="0"/>
              </a:rPr>
              <a:t>… </a:t>
            </a:r>
            <a:r>
              <a:rPr lang="en-GB" sz="2000" b="1" i="1" u="sng" dirty="0">
                <a:solidFill>
                  <a:prstClr val="black"/>
                </a:solidFill>
                <a:latin typeface="Arial Black" panose="020B0A04020102020204" pitchFamily="34" charset="0"/>
              </a:rPr>
              <a:t>two main issues emerged:</a:t>
            </a:r>
          </a:p>
          <a:p>
            <a:pPr defTabSz="129982">
              <a:lnSpc>
                <a:spcPct val="150000"/>
              </a:lnSpc>
            </a:pPr>
            <a:r>
              <a:rPr lang="en-GB" sz="2000" b="1" i="1" dirty="0">
                <a:solidFill>
                  <a:prstClr val="black"/>
                </a:solidFill>
                <a:latin typeface="Arial Black" panose="020B0A04020102020204" pitchFamily="34" charset="0"/>
              </a:rPr>
              <a:t>•	the appropriateness and efficacy of the safe harbour provisions and whether improvements or amendments are required; and</a:t>
            </a:r>
          </a:p>
          <a:p>
            <a:pPr defTabSz="129982">
              <a:lnSpc>
                <a:spcPct val="150000"/>
              </a:lnSpc>
            </a:pPr>
            <a:r>
              <a:rPr lang="en-GB" sz="2000" b="1" i="1" dirty="0">
                <a:solidFill>
                  <a:prstClr val="black"/>
                </a:solidFill>
                <a:latin typeface="Arial Black" panose="020B0A04020102020204" pitchFamily="34" charset="0"/>
              </a:rPr>
              <a:t>•	the appropriateness and efficacy of the insolvent trading prohibition more generally</a:t>
            </a:r>
          </a:p>
          <a:p>
            <a:pPr defTabSz="129982">
              <a:lnSpc>
                <a:spcPct val="150000"/>
              </a:lnSpc>
            </a:pPr>
            <a:r>
              <a:rPr lang="en-GB" sz="2000" b="1" i="1" u="sng" dirty="0">
                <a:solidFill>
                  <a:prstClr val="black"/>
                </a:solidFill>
                <a:latin typeface="Arial Black" panose="020B0A04020102020204" pitchFamily="34" charset="0"/>
              </a:rPr>
              <a:t>In addition, stakeholders referred to:</a:t>
            </a:r>
          </a:p>
          <a:p>
            <a:pPr defTabSz="129982">
              <a:lnSpc>
                <a:spcPct val="150000"/>
              </a:lnSpc>
            </a:pPr>
            <a:r>
              <a:rPr lang="en-GB" sz="2000" b="1" i="1" dirty="0">
                <a:solidFill>
                  <a:prstClr val="black"/>
                </a:solidFill>
                <a:latin typeface="Arial Black" panose="020B0A04020102020204" pitchFamily="34" charset="0"/>
              </a:rPr>
              <a:t>•	the lack of awareness and understanding of a director’s duty to prevent insolvent trading (and the related safe harbour carve-out); and</a:t>
            </a:r>
          </a:p>
          <a:p>
            <a:pPr defTabSz="129982">
              <a:lnSpc>
                <a:spcPct val="150000"/>
              </a:lnSpc>
            </a:pPr>
            <a:r>
              <a:rPr lang="en-GB" sz="2000" b="1" i="1" dirty="0">
                <a:solidFill>
                  <a:prstClr val="black"/>
                </a:solidFill>
                <a:latin typeface="Arial Black" panose="020B0A04020102020204" pitchFamily="34" charset="0"/>
              </a:rPr>
              <a:t>•	the difficulties faced by having a single insolvency law framework that applies to all sizes and types of companies. In this respect, </a:t>
            </a:r>
            <a:r>
              <a:rPr lang="en-GB" sz="2000" b="1" i="1" dirty="0">
                <a:solidFill>
                  <a:prstClr val="black"/>
                </a:solidFill>
                <a:highlight>
                  <a:srgbClr val="FFFF00"/>
                </a:highlight>
                <a:latin typeface="Arial Black" panose="020B0A04020102020204" pitchFamily="34" charset="0"/>
              </a:rPr>
              <a:t>there was clear consensus between stakeholders that the safe harbour protections and the prohibition on insolvent trading have greater resonance with, and application to, larger companies and/or more sophisticated boards.</a:t>
            </a:r>
          </a:p>
          <a:p>
            <a:pPr defTabSz="129982">
              <a:lnSpc>
                <a:spcPct val="150000"/>
              </a:lnSpc>
            </a:pPr>
            <a:endParaRPr lang="en-AU" sz="2000" b="1" i="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3123171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 &amp; Practice</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452124"/>
            <a:ext cx="12191999" cy="6914522"/>
          </a:xfrm>
          <a:prstGeom prst="rect">
            <a:avLst/>
          </a:prstGeom>
          <a:noFill/>
        </p:spPr>
        <p:txBody>
          <a:bodyPr wrap="square" rtlCol="0">
            <a:spAutoFit/>
          </a:bodyPr>
          <a:lstStyle/>
          <a:p>
            <a:pPr defTabSz="129982">
              <a:lnSpc>
                <a:spcPct val="150000"/>
              </a:lnSpc>
            </a:pPr>
            <a:endParaRPr lang="en-US" sz="2000" b="1" u="sng" dirty="0">
              <a:solidFill>
                <a:prstClr val="black"/>
              </a:solidFill>
              <a:latin typeface="Arial Black" panose="020B0A04020102020204" pitchFamily="34" charset="0"/>
              <a:cs typeface="Times New Roman" panose="02020603050405020304" pitchFamily="18" charset="0"/>
            </a:endParaRPr>
          </a:p>
          <a:p>
            <a:pPr defTabSz="129982">
              <a:lnSpc>
                <a:spcPct val="150000"/>
              </a:lnSpc>
            </a:pPr>
            <a:r>
              <a:rPr lang="en-US" sz="2000" b="1" u="sng" dirty="0">
                <a:solidFill>
                  <a:prstClr val="black"/>
                </a:solidFill>
                <a:latin typeface="Arial Black" panose="020B0A04020102020204" pitchFamily="34" charset="0"/>
                <a:cs typeface="Times New Roman" panose="02020603050405020304" pitchFamily="18" charset="0"/>
              </a:rPr>
              <a:t>Disclaimer;</a:t>
            </a:r>
            <a:r>
              <a:rPr lang="en-US" sz="2000" b="1" dirty="0">
                <a:solidFill>
                  <a:prstClr val="black"/>
                </a:solidFill>
                <a:latin typeface="Arial Black" panose="020B0A04020102020204" pitchFamily="34" charset="0"/>
                <a:cs typeface="Times New Roman" panose="02020603050405020304" pitchFamily="18" charset="0"/>
              </a:rPr>
              <a:t> this presentation and these papers are not legal advice!</a:t>
            </a:r>
            <a:endParaRPr lang="en-AU" sz="2800" b="1" dirty="0">
              <a:solidFill>
                <a:prstClr val="black"/>
              </a:solidFill>
              <a:latin typeface="Arial Black" panose="020B0A04020102020204" pitchFamily="34" charset="0"/>
            </a:endParaRPr>
          </a:p>
          <a:p>
            <a:pPr defTabSz="129982">
              <a:lnSpc>
                <a:spcPct val="150000"/>
              </a:lnSpc>
            </a:pPr>
            <a:endParaRPr lang="en-AU" sz="2000" i="1" u="sng" dirty="0">
              <a:solidFill>
                <a:prstClr val="black"/>
              </a:solidFill>
              <a:latin typeface="Arial Black" panose="020B0A04020102020204" pitchFamily="34" charset="0"/>
            </a:endParaRPr>
          </a:p>
          <a:p>
            <a:pPr defTabSz="129982">
              <a:lnSpc>
                <a:spcPct val="150000"/>
              </a:lnSpc>
            </a:pPr>
            <a:r>
              <a:rPr lang="en-AU" sz="2000" i="1" u="sng" dirty="0">
                <a:solidFill>
                  <a:prstClr val="black"/>
                </a:solidFill>
                <a:latin typeface="Arial Black" panose="020B0A04020102020204" pitchFamily="34" charset="0"/>
              </a:rPr>
              <a:t>Web site for Papers</a:t>
            </a:r>
            <a:r>
              <a:rPr lang="en-AU" sz="2000" i="1" dirty="0">
                <a:solidFill>
                  <a:prstClr val="black"/>
                </a:solidFill>
                <a:latin typeface="Arial Black" panose="020B0A04020102020204" pitchFamily="34" charset="0"/>
              </a:rPr>
              <a:t>: </a:t>
            </a:r>
          </a:p>
          <a:p>
            <a:pPr defTabSz="129982">
              <a:lnSpc>
                <a:spcPct val="150000"/>
              </a:lnSpc>
            </a:pPr>
            <a:r>
              <a:rPr lang="en-AU" sz="2000" dirty="0">
                <a:effectLst/>
                <a:latin typeface="Arial Black" panose="020B0A04020102020204" pitchFamily="34" charset="0"/>
                <a:ea typeface="Calibri" panose="020F0502020204030204" pitchFamily="34" charset="0"/>
                <a:cs typeface="Times New Roman" panose="02020603050405020304" pitchFamily="18" charset="0"/>
                <a:hlinkClick r:id="rId3"/>
              </a:rPr>
              <a:t>https://www.9windeyer.com.au/barristers/geoffrey-mcdonald/</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  </a:t>
            </a:r>
            <a:endParaRPr lang="en-AU" sz="2000" dirty="0">
              <a:latin typeface="Arial Black" panose="020B0A04020102020204" pitchFamily="34" charset="0"/>
              <a:ea typeface="Calibri" panose="020F0502020204030204" pitchFamily="34" charset="0"/>
              <a:cs typeface="Times New Roman" panose="02020603050405020304" pitchFamily="18" charset="0"/>
            </a:endParaRPr>
          </a:p>
          <a:p>
            <a:pPr defTabSz="129982">
              <a:lnSpc>
                <a:spcPct val="150000"/>
              </a:lnSpc>
            </a:pPr>
            <a:endParaRPr lang="en-AU" sz="2000" i="1" u="sng" dirty="0">
              <a:solidFill>
                <a:prstClr val="black"/>
              </a:solidFill>
              <a:latin typeface="Arial Black" panose="020B0A04020102020204" pitchFamily="34" charset="0"/>
            </a:endParaRPr>
          </a:p>
          <a:p>
            <a:pPr defTabSz="129982">
              <a:lnSpc>
                <a:spcPct val="150000"/>
              </a:lnSpc>
            </a:pPr>
            <a:r>
              <a:rPr lang="en-AU" sz="2000" dirty="0">
                <a:solidFill>
                  <a:prstClr val="black"/>
                </a:solidFill>
                <a:latin typeface="Arial Black" panose="020B0A04020102020204" pitchFamily="34" charset="0"/>
              </a:rPr>
              <a:t>Past papers by Geoffrey McDonald: link at </a:t>
            </a:r>
            <a:r>
              <a:rPr lang="en-AU" sz="2000" u="sng" dirty="0">
                <a:effectLst/>
                <a:latin typeface="Arial Black" panose="020B0A0402010202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List.docx (google.com)</a:t>
            </a:r>
            <a:r>
              <a:rPr lang="en-AU" sz="2000" u="sng" dirty="0">
                <a:effectLst/>
                <a:latin typeface="Arial Black" panose="020B0A04020102020204" pitchFamily="34" charset="0"/>
                <a:ea typeface="Calibri" panose="020F0502020204030204" pitchFamily="34" charset="0"/>
                <a:cs typeface="Times New Roman" panose="02020603050405020304" pitchFamily="18" charset="0"/>
              </a:rPr>
              <a:t> </a:t>
            </a:r>
          </a:p>
          <a:p>
            <a:pPr defTabSz="129982">
              <a:lnSpc>
                <a:spcPct val="150000"/>
              </a:lnSpc>
            </a:pPr>
            <a:endParaRPr lang="en-AU" b="1" dirty="0">
              <a:solidFill>
                <a:prstClr val="black"/>
              </a:solidFill>
              <a:latin typeface="Arial Black" panose="020B0A04020102020204" pitchFamily="34" charset="0"/>
            </a:endParaRPr>
          </a:p>
          <a:p>
            <a:pPr defTabSz="129982">
              <a:lnSpc>
                <a:spcPct val="150000"/>
              </a:lnSpc>
            </a:pPr>
            <a:r>
              <a:rPr lang="en-AU" b="1" dirty="0">
                <a:solidFill>
                  <a:prstClr val="black"/>
                </a:solidFill>
                <a:latin typeface="Arial Black" panose="020B0A04020102020204" pitchFamily="34" charset="0"/>
              </a:rPr>
              <a:t>Due to the relatively short duration of this Webinar, you will find that the presentation will bring issues to your attention, rather than answer all the questions and the PowerPoint paper and the Webinar Video will be a helpful resource for future guidance (both soon to be posted on the 9 Windeyer Website).</a:t>
            </a:r>
          </a:p>
          <a:p>
            <a:pPr defTabSz="129982">
              <a:lnSpc>
                <a:spcPct val="150000"/>
              </a:lnSpc>
            </a:pPr>
            <a:r>
              <a:rPr lang="en-AU" b="1" dirty="0">
                <a:solidFill>
                  <a:prstClr val="black"/>
                </a:solidFill>
                <a:latin typeface="Arial Black" panose="020B0A04020102020204" pitchFamily="34" charset="0"/>
              </a:rPr>
              <a:t>You are invited to ask questions </a:t>
            </a:r>
            <a:r>
              <a:rPr lang="en-AU" b="1" u="sng" dirty="0">
                <a:solidFill>
                  <a:prstClr val="black"/>
                </a:solidFill>
                <a:latin typeface="Arial Black" panose="020B0A04020102020204" pitchFamily="34" charset="0"/>
              </a:rPr>
              <a:t>after the Webinar </a:t>
            </a:r>
            <a:r>
              <a:rPr lang="en-AU" b="1" dirty="0">
                <a:solidFill>
                  <a:prstClr val="black"/>
                </a:solidFill>
                <a:latin typeface="Arial Black" panose="020B0A04020102020204" pitchFamily="34" charset="0"/>
              </a:rPr>
              <a:t>by emailing </a:t>
            </a:r>
            <a:r>
              <a:rPr lang="en-AU" b="1" dirty="0">
                <a:solidFill>
                  <a:prstClr val="black"/>
                </a:solidFill>
                <a:latin typeface="Arial Black" panose="020B0A04020102020204" pitchFamily="34" charset="0"/>
                <a:hlinkClick r:id="rId5"/>
              </a:rPr>
              <a:t>gmcdonald@windeyerchambers.com.au</a:t>
            </a:r>
            <a:r>
              <a:rPr lang="en-AU" b="1" dirty="0">
                <a:solidFill>
                  <a:prstClr val="black"/>
                </a:solidFill>
                <a:latin typeface="Arial Black" panose="020B0A04020102020204" pitchFamily="34" charset="0"/>
              </a:rPr>
              <a:t> </a:t>
            </a:r>
          </a:p>
          <a:p>
            <a:pPr>
              <a:lnSpc>
                <a:spcPct val="107000"/>
              </a:lnSpc>
              <a:spcAft>
                <a:spcPts val="800"/>
              </a:spcAft>
            </a:pPr>
            <a:endParaRPr lang="en-US" sz="1800" u="sng"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48841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2814488"/>
          </a:xfrm>
          <a:prstGeom prst="rect">
            <a:avLst/>
          </a:prstGeom>
          <a:noFill/>
        </p:spPr>
        <p:txBody>
          <a:bodyPr wrap="square" rtlCol="0">
            <a:spAutoFit/>
          </a:bodyPr>
          <a:lstStyle/>
          <a:p>
            <a:pPr defTabSz="129982">
              <a:lnSpc>
                <a:spcPct val="150000"/>
              </a:lnSpc>
            </a:pPr>
            <a:r>
              <a:rPr lang="en-AU" sz="2000" b="1" u="sng" dirty="0">
                <a:solidFill>
                  <a:prstClr val="black"/>
                </a:solidFill>
                <a:latin typeface="Arial Black" panose="020B0A04020102020204" pitchFamily="34" charset="0"/>
              </a:rPr>
              <a:t>5. Insolvent Trading</a:t>
            </a:r>
          </a:p>
          <a:p>
            <a:pPr defTabSz="129982">
              <a:lnSpc>
                <a:spcPct val="150000"/>
              </a:lnSpc>
            </a:pPr>
            <a:r>
              <a:rPr lang="en-GB" sz="2000" b="1" i="1" dirty="0">
                <a:solidFill>
                  <a:prstClr val="black"/>
                </a:solidFill>
                <a:latin typeface="Arial Black" panose="020B0A04020102020204" pitchFamily="34" charset="0"/>
              </a:rPr>
              <a:t>It is also timely for </a:t>
            </a:r>
            <a:r>
              <a:rPr lang="en-GB" sz="2000" b="1" i="1" dirty="0">
                <a:solidFill>
                  <a:prstClr val="black"/>
                </a:solidFill>
                <a:highlight>
                  <a:srgbClr val="FFFF00"/>
                </a:highlight>
                <a:latin typeface="Arial Black" panose="020B0A04020102020204" pitchFamily="34" charset="0"/>
              </a:rPr>
              <a:t>serious consideration to be given to a holistic review of Australia’s insolvency regime.  </a:t>
            </a:r>
            <a:r>
              <a:rPr lang="en-GB" sz="2000" b="1" i="1" dirty="0">
                <a:solidFill>
                  <a:prstClr val="black"/>
                </a:solidFill>
                <a:latin typeface="Arial Black" panose="020B0A04020102020204" pitchFamily="34" charset="0"/>
              </a:rPr>
              <a:t>More than 30 years have passed since the release of the last comprehensive review of Australia’s insolvency laws; the Harmer Report</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See copy</a:t>
            </a:r>
            <a:endParaRPr lang="en-AU" sz="2000" b="1" i="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5511897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44244" y="605415"/>
            <a:ext cx="12192001" cy="6524863"/>
          </a:xfrm>
          <a:prstGeom prst="rect">
            <a:avLst/>
          </a:prstGeom>
          <a:noFill/>
        </p:spPr>
        <p:txBody>
          <a:bodyPr wrap="square" rtlCol="0">
            <a:spAutoFit/>
          </a:bodyPr>
          <a:lstStyle/>
          <a:p>
            <a:pPr defTabSz="129982">
              <a:lnSpc>
                <a:spcPct val="150000"/>
              </a:lnSpc>
            </a:pPr>
            <a:r>
              <a:rPr lang="en-AU" sz="2000" b="1" u="sng" dirty="0">
                <a:solidFill>
                  <a:prstClr val="black"/>
                </a:solidFill>
                <a:latin typeface="Arial Black" panose="020B0A04020102020204" pitchFamily="34" charset="0"/>
              </a:rPr>
              <a:t>5. Insolvent Trading</a:t>
            </a:r>
          </a:p>
          <a:p>
            <a:endParaRPr lang="en-GB" sz="20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2000" b="1" dirty="0">
                <a:effectLst/>
                <a:latin typeface="Arial Black" panose="020B0A04020102020204" pitchFamily="34" charset="0"/>
                <a:ea typeface="Calibri" panose="020F0502020204030204" pitchFamily="34" charset="0"/>
                <a:cs typeface="Times New Roman" panose="02020603050405020304" pitchFamily="18" charset="0"/>
              </a:rPr>
              <a:t>304 </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It is apparent from these provisions that the expression “statement of financial position” is used in AASB 101 to refer to the balance sheet of the company. But equally, as the Anchorage Plaintiffs point out, “financial position” is used in a broader sense to refer to the financial circumstances of the company. So, for example,  s588GA(2) of the Corporations Act states that,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for the purpose of determining whether a person is entitled to the safe harbour defence to a claim of insolvent trading</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 that is provided by that section, </a:t>
            </a:r>
            <a:r>
              <a:rPr lang="en-GB" sz="2000" b="1"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regard may be had to, among other things, whether the person “is properly informing himself or herself of the company’s financial position”. The reference to “financial position” in this context is plainly broader than the company’s balance sheet. </a:t>
            </a:r>
            <a:r>
              <a:rPr lang="en-GB" sz="2000" b="1" i="1" dirty="0">
                <a:effectLst/>
                <a:latin typeface="Arial Black" panose="020B0A04020102020204" pitchFamily="34" charset="0"/>
                <a:ea typeface="Calibri" panose="020F0502020204030204" pitchFamily="34" charset="0"/>
                <a:cs typeface="Times New Roman" panose="02020603050405020304" pitchFamily="18" charset="0"/>
              </a:rPr>
              <a:t>Similarly, a condition precedent to Arrium’s rights under the facility agreements is the provision of a certificate by the directors certifying that the then most recent Accounts “are a true and fair statement of the Group’s financial position as at the date to which they are prepared and disclose or reflect the Group’s actual and contingent liabilities as at that date”. In this context it is said that the reference to the Group’s “financial position” must be a reference to all of the financial information contained in the Accounts.</a:t>
            </a:r>
          </a:p>
          <a:p>
            <a:endParaRPr lang="en-GB" sz="1600" b="1" dirty="0">
              <a:effectLst/>
              <a:latin typeface="Arial Black" panose="020B0A04020102020204" pitchFamily="34" charset="0"/>
              <a:ea typeface="Calibri" panose="020F0502020204030204" pitchFamily="34" charset="0"/>
              <a:cs typeface="Times New Roman" panose="02020603050405020304" pitchFamily="18" charset="0"/>
            </a:endParaRPr>
          </a:p>
          <a:p>
            <a:r>
              <a:rPr lang="en-GB" sz="1600" b="1" dirty="0">
                <a:effectLst/>
                <a:latin typeface="Arial Black" panose="020B0A04020102020204" pitchFamily="34" charset="0"/>
                <a:ea typeface="Calibri" panose="020F0502020204030204" pitchFamily="34" charset="0"/>
                <a:cs typeface="Times New Roman" panose="02020603050405020304" pitchFamily="18" charset="0"/>
              </a:rPr>
              <a:t>Anchorage Capital Master Offshore Ltd v Sparkes (No 3); Bank of Communications Co Ltd v Sparkes (No 2) [2021] NSWSC 1025 (17 August 2021)</a:t>
            </a:r>
          </a:p>
        </p:txBody>
      </p:sp>
    </p:spTree>
    <p:extLst>
      <p:ext uri="{BB962C8B-B14F-4D97-AF65-F5344CB8AC3E}">
        <p14:creationId xmlns:p14="http://schemas.microsoft.com/office/powerpoint/2010/main" val="1479696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046142"/>
          </a:xfrm>
          <a:prstGeom prst="rect">
            <a:avLst/>
          </a:prstGeom>
          <a:noFill/>
        </p:spPr>
        <p:txBody>
          <a:bodyPr wrap="square" rtlCol="0">
            <a:spAutoFit/>
          </a:bodyPr>
          <a:lstStyle/>
          <a:p>
            <a:pPr defTabSz="129982">
              <a:lnSpc>
                <a:spcPct val="150000"/>
              </a:lnSpc>
            </a:pPr>
            <a:r>
              <a:rPr lang="en-AU" sz="2000" b="1" u="sng" dirty="0">
                <a:solidFill>
                  <a:prstClr val="black"/>
                </a:solidFill>
                <a:latin typeface="Arial Black" panose="020B0A04020102020204" pitchFamily="34" charset="0"/>
              </a:rPr>
              <a:t>5. Insolvent Trading</a:t>
            </a:r>
          </a:p>
          <a:p>
            <a:pPr defTabSz="129982">
              <a:lnSpc>
                <a:spcPct val="150000"/>
              </a:lnSpc>
            </a:pPr>
            <a:r>
              <a:rPr lang="en-GB" sz="2000" b="1" i="1" dirty="0">
                <a:solidFill>
                  <a:prstClr val="black"/>
                </a:solidFill>
                <a:latin typeface="Arial Black" panose="020B0A04020102020204" pitchFamily="34" charset="0"/>
              </a:rPr>
              <a:t>588GA(2)  For the purposes of (but without limiting) subsection (1), in working out whether a course of action is reasonably likely to lead to a better outcome for the company, regard may be had to whether the person:</a:t>
            </a:r>
          </a:p>
          <a:p>
            <a:pPr defTabSz="129982">
              <a:lnSpc>
                <a:spcPct val="150000"/>
              </a:lnSpc>
            </a:pPr>
            <a:r>
              <a:rPr lang="en-GB" sz="2000" b="1" i="1" dirty="0">
                <a:solidFill>
                  <a:prstClr val="black"/>
                </a:solidFill>
                <a:latin typeface="Arial Black" panose="020B0A04020102020204" pitchFamily="34" charset="0"/>
              </a:rPr>
              <a:t>(a)  is properly informing himself or herself of the company's financial position; or</a:t>
            </a:r>
          </a:p>
          <a:p>
            <a:pPr defTabSz="129982">
              <a:lnSpc>
                <a:spcPct val="150000"/>
              </a:lnSpc>
            </a:pPr>
            <a:r>
              <a:rPr lang="en-GB" sz="2000" b="1" i="1" dirty="0">
                <a:solidFill>
                  <a:prstClr val="black"/>
                </a:solidFill>
                <a:latin typeface="Arial Black" panose="020B0A04020102020204" pitchFamily="34" charset="0"/>
              </a:rPr>
              <a:t>(b)  is taking appropriate steps to prevent any misconduct by officers or employees of the company that could adversely affect the company's ability to pay all its debts; or</a:t>
            </a:r>
          </a:p>
          <a:p>
            <a:pPr defTabSz="129982">
              <a:lnSpc>
                <a:spcPct val="150000"/>
              </a:lnSpc>
            </a:pPr>
            <a:r>
              <a:rPr lang="en-GB" sz="2000" b="1" i="1" dirty="0">
                <a:solidFill>
                  <a:prstClr val="black"/>
                </a:solidFill>
                <a:latin typeface="Arial Black" panose="020B0A04020102020204" pitchFamily="34" charset="0"/>
              </a:rPr>
              <a:t>(c)  is taking appropriate steps to ensure that the company is keeping appropriate financial records consistent with the size and nature of the company; or</a:t>
            </a:r>
          </a:p>
          <a:p>
            <a:pPr defTabSz="129982">
              <a:lnSpc>
                <a:spcPct val="150000"/>
              </a:lnSpc>
            </a:pPr>
            <a:r>
              <a:rPr lang="en-GB" sz="2000" b="1" i="1" dirty="0">
                <a:solidFill>
                  <a:prstClr val="black"/>
                </a:solidFill>
                <a:latin typeface="Arial Black" panose="020B0A04020102020204" pitchFamily="34" charset="0"/>
              </a:rPr>
              <a:t>(d)  </a:t>
            </a:r>
            <a:r>
              <a:rPr lang="en-GB" sz="2000" b="1" i="1" dirty="0">
                <a:solidFill>
                  <a:prstClr val="black"/>
                </a:solidFill>
                <a:highlight>
                  <a:srgbClr val="FFFF00"/>
                </a:highlight>
                <a:latin typeface="Arial Black" panose="020B0A04020102020204" pitchFamily="34" charset="0"/>
              </a:rPr>
              <a:t>is obtaining advice from an appropriately qualified entity who was given sufficient information to give appropriate advice;</a:t>
            </a:r>
            <a:r>
              <a:rPr lang="en-GB" sz="2000" b="1" i="1" dirty="0">
                <a:solidFill>
                  <a:prstClr val="black"/>
                </a:solidFill>
                <a:latin typeface="Arial Black" panose="020B0A04020102020204" pitchFamily="34" charset="0"/>
              </a:rPr>
              <a:t> or</a:t>
            </a:r>
          </a:p>
          <a:p>
            <a:pPr defTabSz="129982">
              <a:lnSpc>
                <a:spcPct val="150000"/>
              </a:lnSpc>
            </a:pPr>
            <a:r>
              <a:rPr lang="en-GB" sz="2000" b="1" i="1" dirty="0">
                <a:solidFill>
                  <a:prstClr val="black"/>
                </a:solidFill>
                <a:latin typeface="Arial Black" panose="020B0A04020102020204" pitchFamily="34" charset="0"/>
              </a:rPr>
              <a:t>(e)  is developing or implementing a plan for restructuring the company to improve its financial position.</a:t>
            </a:r>
            <a:endParaRPr lang="en-AU" sz="2000" b="1" i="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7065526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661148"/>
          </a:xfrm>
          <a:prstGeom prst="rect">
            <a:avLst/>
          </a:prstGeom>
          <a:noFill/>
        </p:spPr>
        <p:txBody>
          <a:bodyPr wrap="square" rtlCol="0">
            <a:spAutoFit/>
          </a:bodyPr>
          <a:lstStyle/>
          <a:p>
            <a:pPr defTabSz="129982">
              <a:lnSpc>
                <a:spcPct val="150000"/>
              </a:lnSpc>
            </a:pPr>
            <a:r>
              <a:rPr lang="en-AU" sz="2000" b="1" u="sng" dirty="0">
                <a:solidFill>
                  <a:prstClr val="black"/>
                </a:solidFill>
                <a:latin typeface="Arial Black" panose="020B0A04020102020204" pitchFamily="34" charset="0"/>
              </a:rPr>
              <a:t>5. Insolvent Trading</a:t>
            </a:r>
          </a:p>
          <a:p>
            <a:pPr defTabSz="129982">
              <a:lnSpc>
                <a:spcPct val="150000"/>
              </a:lnSpc>
            </a:pPr>
            <a:r>
              <a:rPr lang="en-GB" sz="2000" b="1" u="sng" dirty="0">
                <a:solidFill>
                  <a:prstClr val="black"/>
                </a:solidFill>
                <a:highlight>
                  <a:srgbClr val="FFFF00"/>
                </a:highlight>
                <a:latin typeface="Arial Black" panose="020B0A04020102020204" pitchFamily="34" charset="0"/>
              </a:rPr>
              <a:t>It takes directors’ trusted advisers knowing about safe harbour so they can point directors towards an ‘appropriately qualified entity’ for advice</a:t>
            </a:r>
            <a:r>
              <a:rPr lang="en-GB" sz="2000" b="1" u="sng" dirty="0">
                <a:solidFill>
                  <a:prstClr val="black"/>
                </a:solidFill>
                <a:latin typeface="Arial Black" panose="020B0A04020102020204" pitchFamily="34" charset="0"/>
              </a:rPr>
              <a:t>. We know that directors and advisers are not knowledgeable about safe harbour and we know that there is confusion about who is an ‘appropriately qualified entity’ to undertake an appropriate safe harbour engagement. </a:t>
            </a:r>
            <a:r>
              <a:rPr lang="en-GB" sz="2000" b="1" u="sng" dirty="0">
                <a:solidFill>
                  <a:prstClr val="black"/>
                </a:solidFill>
                <a:highlight>
                  <a:srgbClr val="FFFF00"/>
                </a:highlight>
                <a:latin typeface="Arial Black" panose="020B0A04020102020204" pitchFamily="34" charset="0"/>
              </a:rPr>
              <a:t>There is also evidence that the influence of unregulated ‘pre-insolvency advisers’ is negatively influencing the appropriate steps being taken by directors in financial distress.</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u="sng" dirty="0">
                <a:solidFill>
                  <a:prstClr val="black"/>
                </a:solidFill>
                <a:latin typeface="Arial Black" panose="020B0A04020102020204" pitchFamily="34" charset="0"/>
              </a:rPr>
              <a:t>ARITA submission to Treasury</a:t>
            </a:r>
            <a:endParaRPr lang="en-AU"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6755968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589222"/>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5. Insolvent trading </a:t>
            </a:r>
          </a:p>
          <a:p>
            <a:pPr defTabSz="129982">
              <a:lnSpc>
                <a:spcPct val="150000"/>
              </a:lnSpc>
            </a:pPr>
            <a:r>
              <a:rPr lang="en-GB" b="1" i="1" dirty="0">
                <a:solidFill>
                  <a:prstClr val="black"/>
                </a:solidFill>
                <a:latin typeface="Arial Black" panose="020B0A04020102020204" pitchFamily="34" charset="0"/>
              </a:rPr>
              <a:t>134 I assume that the submission is founded upon the engagement of Your Business Angels. I repeat that I have not received any evidence setting out the terms of that engagement.</a:t>
            </a:r>
          </a:p>
          <a:p>
            <a:pPr defTabSz="129982">
              <a:lnSpc>
                <a:spcPct val="150000"/>
              </a:lnSpc>
            </a:pPr>
            <a:endParaRPr lang="en-GB" b="1" i="1" dirty="0">
              <a:solidFill>
                <a:prstClr val="black"/>
              </a:solidFill>
              <a:latin typeface="Arial Black" panose="020B0A04020102020204" pitchFamily="34" charset="0"/>
            </a:endParaRPr>
          </a:p>
          <a:p>
            <a:pPr defTabSz="129982">
              <a:lnSpc>
                <a:spcPct val="150000"/>
              </a:lnSpc>
            </a:pPr>
            <a:r>
              <a:rPr lang="en-GB" b="1" i="1" dirty="0">
                <a:solidFill>
                  <a:prstClr val="black"/>
                </a:solidFill>
                <a:latin typeface="Arial Black" panose="020B0A04020102020204" pitchFamily="34" charset="0"/>
              </a:rPr>
              <a:t>135 In any event, I determine that </a:t>
            </a:r>
            <a:r>
              <a:rPr lang="en-GB" b="1" i="1" dirty="0">
                <a:solidFill>
                  <a:prstClr val="black"/>
                </a:solidFill>
                <a:highlight>
                  <a:srgbClr val="FFFF00"/>
                </a:highlight>
                <a:latin typeface="Arial Black" panose="020B0A04020102020204" pitchFamily="34" charset="0"/>
              </a:rPr>
              <a:t>s 588GA </a:t>
            </a:r>
            <a:r>
              <a:rPr lang="en-GB" b="1" i="1" dirty="0">
                <a:solidFill>
                  <a:prstClr val="black"/>
                </a:solidFill>
                <a:latin typeface="Arial Black" panose="020B0A04020102020204" pitchFamily="34" charset="0"/>
              </a:rPr>
              <a:t>does not have any application as:</a:t>
            </a:r>
          </a:p>
          <a:p>
            <a:pPr defTabSz="129982">
              <a:lnSpc>
                <a:spcPct val="150000"/>
              </a:lnSpc>
            </a:pPr>
            <a:r>
              <a:rPr lang="en-GB" b="1" i="1" dirty="0">
                <a:solidFill>
                  <a:prstClr val="black"/>
                </a:solidFill>
                <a:latin typeface="Arial Black" panose="020B0A04020102020204" pitchFamily="34" charset="0"/>
              </a:rPr>
              <a:t>(a) the ATO debts were incurred prior to the implementation of any course of action;</a:t>
            </a:r>
          </a:p>
          <a:p>
            <a:pPr defTabSz="129982">
              <a:lnSpc>
                <a:spcPct val="150000"/>
              </a:lnSpc>
            </a:pPr>
            <a:r>
              <a:rPr lang="en-GB" b="1" i="1" dirty="0">
                <a:solidFill>
                  <a:prstClr val="black"/>
                </a:solidFill>
                <a:latin typeface="Arial Black" panose="020B0A04020102020204" pitchFamily="34" charset="0"/>
              </a:rPr>
              <a:t>(b) alternatively, the ATO debts were not incurred in connection with any course of action; and</a:t>
            </a:r>
          </a:p>
          <a:p>
            <a:pPr defTabSz="129982">
              <a:lnSpc>
                <a:spcPct val="150000"/>
              </a:lnSpc>
            </a:pPr>
            <a:r>
              <a:rPr lang="en-GB" b="1" i="1" dirty="0">
                <a:solidFill>
                  <a:prstClr val="black"/>
                </a:solidFill>
                <a:latin typeface="Arial Black" panose="020B0A04020102020204" pitchFamily="34" charset="0"/>
              </a:rPr>
              <a:t>(c) the provisions are not available if:</a:t>
            </a:r>
          </a:p>
          <a:p>
            <a:pPr defTabSz="129982">
              <a:lnSpc>
                <a:spcPct val="150000"/>
              </a:lnSpc>
            </a:pPr>
            <a:r>
              <a:rPr lang="en-GB" b="1" i="1" dirty="0">
                <a:solidFill>
                  <a:prstClr val="black"/>
                </a:solidFill>
                <a:latin typeface="Arial Black" panose="020B0A04020102020204" pitchFamily="34" charset="0"/>
              </a:rPr>
              <a:t>(</a:t>
            </a:r>
            <a:r>
              <a:rPr lang="en-GB" b="1" i="1" dirty="0" err="1">
                <a:solidFill>
                  <a:prstClr val="black"/>
                </a:solidFill>
                <a:latin typeface="Arial Black" panose="020B0A04020102020204" pitchFamily="34" charset="0"/>
              </a:rPr>
              <a:t>i</a:t>
            </a:r>
            <a:r>
              <a:rPr lang="en-GB" b="1" i="1" dirty="0">
                <a:solidFill>
                  <a:prstClr val="black"/>
                </a:solidFill>
                <a:latin typeface="Arial Black" panose="020B0A04020102020204" pitchFamily="34" charset="0"/>
              </a:rPr>
              <a:t>) there was a failure to pay the entitlements of the employees (in this instance, the superannuation guarantee amounts); and</a:t>
            </a:r>
          </a:p>
          <a:p>
            <a:pPr defTabSz="129982">
              <a:lnSpc>
                <a:spcPct val="150000"/>
              </a:lnSpc>
            </a:pPr>
            <a:r>
              <a:rPr lang="en-GB" b="1" i="1" dirty="0">
                <a:solidFill>
                  <a:prstClr val="black"/>
                </a:solidFill>
                <a:latin typeface="Arial Black" panose="020B0A04020102020204" pitchFamily="34" charset="0"/>
              </a:rPr>
              <a:t>(ii) the company had not complied with obligations to provide returns to the Deputy Commissioner.</a:t>
            </a:r>
          </a:p>
          <a:p>
            <a:pPr defTabSz="129982">
              <a:lnSpc>
                <a:spcPct val="150000"/>
              </a:lnSpc>
            </a:pPr>
            <a:r>
              <a:rPr lang="en-GB" b="1" i="1" u="sng" dirty="0">
                <a:solidFill>
                  <a:prstClr val="black"/>
                </a:solidFill>
                <a:latin typeface="Arial Black" panose="020B0A04020102020204" pitchFamily="34" charset="0"/>
              </a:rPr>
              <a:t>Re </a:t>
            </a:r>
            <a:r>
              <a:rPr lang="en-GB" b="1" i="1" u="sng" dirty="0" err="1">
                <a:solidFill>
                  <a:prstClr val="black"/>
                </a:solidFill>
                <a:latin typeface="Arial Black" panose="020B0A04020102020204" pitchFamily="34" charset="0"/>
              </a:rPr>
              <a:t>Balmz</a:t>
            </a:r>
            <a:r>
              <a:rPr lang="en-GB" b="1" i="1" u="sng" dirty="0">
                <a:solidFill>
                  <a:prstClr val="black"/>
                </a:solidFill>
                <a:latin typeface="Arial Black" panose="020B0A04020102020204" pitchFamily="34" charset="0"/>
              </a:rPr>
              <a:t> Pty Ltd (in </a:t>
            </a:r>
            <a:r>
              <a:rPr lang="en-GB" b="1" i="1" u="sng" dirty="0" err="1">
                <a:solidFill>
                  <a:prstClr val="black"/>
                </a:solidFill>
                <a:latin typeface="Arial Black" panose="020B0A04020102020204" pitchFamily="34" charset="0"/>
              </a:rPr>
              <a:t>liq</a:t>
            </a:r>
            <a:r>
              <a:rPr lang="en-GB" b="1" i="1" u="sng" dirty="0">
                <a:solidFill>
                  <a:prstClr val="black"/>
                </a:solidFill>
                <a:latin typeface="Arial Black" panose="020B0A04020102020204" pitchFamily="34" charset="0"/>
              </a:rPr>
              <a:t>) [2020] VSC 652 (7 October 2020)</a:t>
            </a:r>
          </a:p>
        </p:txBody>
      </p:sp>
    </p:spTree>
    <p:extLst>
      <p:ext uri="{BB962C8B-B14F-4D97-AF65-F5344CB8AC3E}">
        <p14:creationId xmlns:p14="http://schemas.microsoft.com/office/powerpoint/2010/main" val="29993311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128857"/>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5. Insolvent trading</a:t>
            </a:r>
          </a:p>
          <a:p>
            <a:pPr defTabSz="129982">
              <a:lnSpc>
                <a:spcPct val="150000"/>
              </a:lnSpc>
            </a:pPr>
            <a:r>
              <a:rPr lang="en-GB" sz="2400" b="1" i="1" u="sng" dirty="0">
                <a:solidFill>
                  <a:prstClr val="black"/>
                </a:solidFill>
                <a:latin typeface="Arial Black" panose="020B0A04020102020204" pitchFamily="34" charset="0"/>
              </a:rPr>
              <a:t>CORPORATIONS ACT 2001 - SECT 588GAAA</a:t>
            </a:r>
          </a:p>
          <a:p>
            <a:pPr defTabSz="129982">
              <a:lnSpc>
                <a:spcPct val="150000"/>
              </a:lnSpc>
            </a:pPr>
            <a:r>
              <a:rPr lang="en-GB" sz="2400" b="1" i="1" dirty="0">
                <a:solidFill>
                  <a:prstClr val="black"/>
                </a:solidFill>
                <a:latin typeface="Arial Black" panose="020B0A04020102020204" pitchFamily="34" charset="0"/>
              </a:rPr>
              <a:t>Safe harbour--temporary relief in response to the coronavirus</a:t>
            </a:r>
          </a:p>
          <a:p>
            <a:pPr defTabSz="129982">
              <a:lnSpc>
                <a:spcPct val="150000"/>
              </a:lnSpc>
            </a:pPr>
            <a:r>
              <a:rPr lang="en-GB" sz="2400" b="1" i="1" dirty="0">
                <a:solidFill>
                  <a:prstClr val="black"/>
                </a:solidFill>
                <a:latin typeface="Arial Black" panose="020B0A04020102020204" pitchFamily="34" charset="0"/>
              </a:rPr>
              <a:t>(1)  Subsection 588G(2) </a:t>
            </a:r>
            <a:r>
              <a:rPr lang="en-GB" sz="2400" b="1" i="1" u="sng" dirty="0">
                <a:solidFill>
                  <a:prstClr val="black"/>
                </a:solidFill>
                <a:latin typeface="Arial Black" panose="020B0A04020102020204" pitchFamily="34" charset="0"/>
              </a:rPr>
              <a:t>does not apply in relation to a person and a debt incurred by a company if the debt is incurred:</a:t>
            </a:r>
          </a:p>
          <a:p>
            <a:pPr defTabSz="129982">
              <a:lnSpc>
                <a:spcPct val="150000"/>
              </a:lnSpc>
            </a:pPr>
            <a:r>
              <a:rPr lang="en-GB" sz="2400" b="1" i="1" dirty="0">
                <a:solidFill>
                  <a:prstClr val="black"/>
                </a:solidFill>
                <a:latin typeface="Arial Black" panose="020B0A04020102020204" pitchFamily="34" charset="0"/>
              </a:rPr>
              <a:t>                     (a)  in the ordinary course of the company's business; and</a:t>
            </a:r>
          </a:p>
          <a:p>
            <a:pPr defTabSz="129982">
              <a:lnSpc>
                <a:spcPct val="150000"/>
              </a:lnSpc>
            </a:pPr>
            <a:r>
              <a:rPr lang="en-GB" sz="2400" b="1" i="1" dirty="0">
                <a:solidFill>
                  <a:prstClr val="black"/>
                </a:solidFill>
                <a:latin typeface="Arial Black" panose="020B0A04020102020204" pitchFamily="34" charset="0"/>
              </a:rPr>
              <a:t>                     (b)  during:</a:t>
            </a:r>
          </a:p>
          <a:p>
            <a:pPr defTabSz="129982">
              <a:lnSpc>
                <a:spcPct val="150000"/>
              </a:lnSpc>
            </a:pPr>
            <a:r>
              <a:rPr lang="en-GB" sz="2400" b="1" i="1" dirty="0">
                <a:solidFill>
                  <a:prstClr val="black"/>
                </a:solidFill>
                <a:latin typeface="Arial Black" panose="020B0A04020102020204" pitchFamily="34" charset="0"/>
              </a:rPr>
              <a:t>                              (</a:t>
            </a:r>
            <a:r>
              <a:rPr lang="en-GB" sz="2400" b="1" i="1" dirty="0" err="1">
                <a:solidFill>
                  <a:prstClr val="black"/>
                </a:solidFill>
                <a:latin typeface="Arial Black" panose="020B0A04020102020204" pitchFamily="34" charset="0"/>
              </a:rPr>
              <a:t>i</a:t>
            </a:r>
            <a:r>
              <a:rPr lang="en-GB" sz="2400" b="1" i="1" dirty="0">
                <a:solidFill>
                  <a:prstClr val="black"/>
                </a:solidFill>
                <a:latin typeface="Arial Black" panose="020B0A04020102020204" pitchFamily="34" charset="0"/>
              </a:rPr>
              <a:t>)  the … period and</a:t>
            </a:r>
          </a:p>
          <a:p>
            <a:pPr defTabSz="129982">
              <a:lnSpc>
                <a:spcPct val="150000"/>
              </a:lnSpc>
            </a:pPr>
            <a:r>
              <a:rPr lang="en-GB" sz="2400" b="1" i="1" dirty="0">
                <a:solidFill>
                  <a:prstClr val="black"/>
                </a:solidFill>
                <a:latin typeface="Arial Black" panose="020B0A04020102020204" pitchFamily="34" charset="0"/>
              </a:rPr>
              <a:t>                     (c)  </a:t>
            </a:r>
            <a:r>
              <a:rPr lang="en-GB" sz="2400" b="1" i="1" u="sng" dirty="0">
                <a:solidFill>
                  <a:prstClr val="black"/>
                </a:solidFill>
                <a:latin typeface="Arial Black" panose="020B0A04020102020204" pitchFamily="34" charset="0"/>
              </a:rPr>
              <a:t>before any appointment </a:t>
            </a:r>
            <a:r>
              <a:rPr lang="en-GB" sz="2400" b="1" i="1" u="sng" dirty="0">
                <a:solidFill>
                  <a:prstClr val="black"/>
                </a:solidFill>
                <a:highlight>
                  <a:srgbClr val="FFFF00"/>
                </a:highlight>
                <a:latin typeface="Arial Black" panose="020B0A04020102020204" pitchFamily="34" charset="0"/>
              </a:rPr>
              <a:t>during that period </a:t>
            </a:r>
            <a:r>
              <a:rPr lang="en-GB" sz="2400" b="1" i="1" u="sng" dirty="0">
                <a:solidFill>
                  <a:prstClr val="black"/>
                </a:solidFill>
                <a:latin typeface="Arial Black" panose="020B0A04020102020204" pitchFamily="34" charset="0"/>
              </a:rPr>
              <a:t>of an administrator, or liquidator, of the company.</a:t>
            </a:r>
          </a:p>
          <a:p>
            <a:pPr defTabSz="129982">
              <a:lnSpc>
                <a:spcPct val="150000"/>
              </a:lnSpc>
            </a:pPr>
            <a:r>
              <a:rPr lang="en-GB" sz="1400" i="1" dirty="0">
                <a:solidFill>
                  <a:prstClr val="black"/>
                </a:solidFill>
                <a:highlight>
                  <a:srgbClr val="FFFF00"/>
                </a:highlight>
                <a:latin typeface="Arial Black" panose="020B0A04020102020204" pitchFamily="34" charset="0"/>
              </a:rPr>
              <a:t>No cases on </a:t>
            </a:r>
            <a:r>
              <a:rPr lang="en-GB" sz="1400" i="1" dirty="0" err="1">
                <a:solidFill>
                  <a:prstClr val="black"/>
                </a:solidFill>
                <a:highlight>
                  <a:srgbClr val="FFFF00"/>
                </a:highlight>
                <a:latin typeface="Arial Black" panose="020B0A04020102020204" pitchFamily="34" charset="0"/>
              </a:rPr>
              <a:t>Austlii</a:t>
            </a:r>
            <a:r>
              <a:rPr lang="en-GB" sz="1400" i="1" dirty="0">
                <a:solidFill>
                  <a:prstClr val="black"/>
                </a:solidFill>
                <a:highlight>
                  <a:srgbClr val="FFFF00"/>
                </a:highlight>
                <a:latin typeface="Arial Black" panose="020B0A04020102020204" pitchFamily="34" charset="0"/>
              </a:rPr>
              <a:t> considering the section, but recent pleading</a:t>
            </a:r>
            <a:r>
              <a:rPr lang="en-GB" sz="1400" b="1" u="sng" dirty="0">
                <a:solidFill>
                  <a:prstClr val="black"/>
                </a:solidFill>
                <a:latin typeface="Arial Black" panose="020B0A04020102020204" pitchFamily="34" charset="0"/>
              </a:rPr>
              <a:t> </a:t>
            </a:r>
          </a:p>
        </p:txBody>
      </p:sp>
    </p:spTree>
    <p:extLst>
      <p:ext uri="{BB962C8B-B14F-4D97-AF65-F5344CB8AC3E}">
        <p14:creationId xmlns:p14="http://schemas.microsoft.com/office/powerpoint/2010/main" val="34813906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197833"/>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6. High Court - Liquidator Examinations</a:t>
            </a:r>
          </a:p>
          <a:p>
            <a:pPr>
              <a:lnSpc>
                <a:spcPct val="107000"/>
              </a:lnSpc>
              <a:spcAft>
                <a:spcPts val="800"/>
              </a:spcAft>
            </a:pPr>
            <a:r>
              <a:rPr lang="en-GB" sz="2000" b="1" dirty="0">
                <a:solidFill>
                  <a:prstClr val="black"/>
                </a:solidFill>
                <a:latin typeface="Arial Black" panose="020B0A04020102020204" pitchFamily="34" charset="0"/>
              </a:rPr>
              <a:t>On 16 February 2022, the High Court of Australia handed down a decision regarding the purposes for which a court may summon an officer of a corporation for examination about the corporation’s examinable affairs under s 596A of the Corporations Act 2001 (Act): </a:t>
            </a:r>
          </a:p>
          <a:p>
            <a:pPr>
              <a:lnSpc>
                <a:spcPct val="107000"/>
              </a:lnSpc>
              <a:spcAft>
                <a:spcPts val="800"/>
              </a:spcAft>
            </a:pPr>
            <a:r>
              <a:rPr lang="en-GB" b="1" i="1" u="sng" dirty="0">
                <a:solidFill>
                  <a:prstClr val="black"/>
                </a:solidFill>
                <a:latin typeface="Arial Black" panose="020B0A04020102020204" pitchFamily="34" charset="0"/>
              </a:rPr>
              <a:t>Walton v ACN 004 410 833 Limited (formerly Arrium Limited) (In Liquidation</a:t>
            </a:r>
            <a:r>
              <a:rPr lang="en-GB" b="1" u="sng" dirty="0">
                <a:solidFill>
                  <a:prstClr val="black"/>
                </a:solidFill>
                <a:latin typeface="Arial Black" panose="020B0A04020102020204" pitchFamily="34" charset="0"/>
              </a:rPr>
              <a:t>) [2022] HCA 3.</a:t>
            </a:r>
          </a:p>
          <a:p>
            <a:pPr>
              <a:lnSpc>
                <a:spcPct val="107000"/>
              </a:lnSpc>
              <a:spcAft>
                <a:spcPts val="800"/>
              </a:spcAft>
            </a:pPr>
            <a:r>
              <a:rPr lang="en-GB" sz="2000" b="1" dirty="0">
                <a:solidFill>
                  <a:prstClr val="black"/>
                </a:solidFill>
                <a:latin typeface="Arial Black" panose="020B0A04020102020204" pitchFamily="34" charset="0"/>
              </a:rPr>
              <a:t>As a result of the decision, the “expanded” purpose of public examinations includes the enforcement and promotion of compliance of the Corporations Act.</a:t>
            </a:r>
          </a:p>
          <a:p>
            <a:pPr>
              <a:lnSpc>
                <a:spcPct val="107000"/>
              </a:lnSpc>
              <a:spcAft>
                <a:spcPts val="800"/>
              </a:spcAft>
            </a:pPr>
            <a:r>
              <a:rPr lang="en-GB" sz="2000" b="1" dirty="0">
                <a:solidFill>
                  <a:prstClr val="black"/>
                </a:solidFill>
                <a:latin typeface="Arial Black" panose="020B0A04020102020204" pitchFamily="34" charset="0"/>
              </a:rPr>
              <a:t>The examinations can have this purpose, or possible outcome, even if the entity conducting the examination is doing so for financial benefits which do not flow to the company under external administration. </a:t>
            </a:r>
          </a:p>
          <a:p>
            <a:pPr>
              <a:lnSpc>
                <a:spcPct val="107000"/>
              </a:lnSpc>
              <a:spcAft>
                <a:spcPts val="800"/>
              </a:spcAft>
            </a:pPr>
            <a:r>
              <a:rPr lang="en-GB" sz="2000" b="1" dirty="0">
                <a:solidFill>
                  <a:prstClr val="black"/>
                </a:solidFill>
                <a:latin typeface="Arial Black" panose="020B0A04020102020204" pitchFamily="34" charset="0"/>
              </a:rPr>
              <a:t>There was little in dispute about the purpose of the application, being to investigate and to pursue personal claims of the plaintiffs in their capacity as shareholders against the former directors and auditors of Arrium. </a:t>
            </a: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56445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3777957"/>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6. Liquidator Examinations</a:t>
            </a:r>
          </a:p>
          <a:p>
            <a:pPr>
              <a:lnSpc>
                <a:spcPct val="107000"/>
              </a:lnSpc>
              <a:spcAft>
                <a:spcPts val="800"/>
              </a:spcAft>
            </a:pPr>
            <a:r>
              <a:rPr lang="en-GB" b="1" i="1" u="sng" dirty="0">
                <a:solidFill>
                  <a:prstClr val="black"/>
                </a:solidFill>
                <a:latin typeface="Arial Black" panose="020B0A04020102020204" pitchFamily="34" charset="0"/>
              </a:rPr>
              <a:t>Walton v ACN 004 410 833 Limited (formerly Arrium Limited) (In Liquidation)</a:t>
            </a:r>
            <a:r>
              <a:rPr lang="en-GB" b="1" u="sng" dirty="0">
                <a:solidFill>
                  <a:prstClr val="black"/>
                </a:solidFill>
                <a:latin typeface="Arial Black" panose="020B0A04020102020204" pitchFamily="34" charset="0"/>
              </a:rPr>
              <a:t> [2022] HCA 3.</a:t>
            </a:r>
          </a:p>
          <a:p>
            <a:pPr>
              <a:lnSpc>
                <a:spcPct val="107000"/>
              </a:lnSpc>
              <a:spcAft>
                <a:spcPts val="800"/>
              </a:spcAft>
            </a:pPr>
            <a:r>
              <a:rPr lang="en-GB" sz="2000" b="1" dirty="0">
                <a:solidFill>
                  <a:prstClr val="black"/>
                </a:solidFill>
                <a:latin typeface="Arial Black" panose="020B0A04020102020204" pitchFamily="34" charset="0"/>
              </a:rPr>
              <a:t>- Reference was made to the fact that ASIC or </a:t>
            </a:r>
            <a:r>
              <a:rPr lang="en-GB" sz="2000" b="1" u="sng" dirty="0">
                <a:solidFill>
                  <a:prstClr val="black"/>
                </a:solidFill>
                <a:latin typeface="Arial Black" panose="020B0A04020102020204" pitchFamily="34" charset="0"/>
              </a:rPr>
              <a:t>persons authorised by ASIC could apply for a summons under s 596A</a:t>
            </a:r>
            <a:r>
              <a:rPr lang="en-GB" sz="2000" b="1" dirty="0">
                <a:solidFill>
                  <a:prstClr val="black"/>
                </a:solidFill>
                <a:latin typeface="Arial Black" panose="020B0A04020102020204" pitchFamily="34" charset="0"/>
              </a:rPr>
              <a:t> in the furtherance of ASIC’s statutory duties, something the appellants submitted may ultimately confer no benefit on a company, its creditors, or its contributories.</a:t>
            </a:r>
          </a:p>
          <a:p>
            <a:pPr>
              <a:lnSpc>
                <a:spcPct val="107000"/>
              </a:lnSpc>
              <a:spcAft>
                <a:spcPts val="800"/>
              </a:spcAft>
            </a:pPr>
            <a:r>
              <a:rPr lang="en-GB" sz="2000" b="1" dirty="0">
                <a:solidFill>
                  <a:prstClr val="black"/>
                </a:solidFill>
                <a:latin typeface="Arial Black" panose="020B0A04020102020204" pitchFamily="34" charset="0"/>
              </a:rPr>
              <a:t>- A line of intermediate appellate decisions held that the examination power can only be used for a </a:t>
            </a:r>
            <a:r>
              <a:rPr lang="en-GB" sz="2000" b="1" u="sng" dirty="0">
                <a:solidFill>
                  <a:prstClr val="black"/>
                </a:solidFill>
                <a:latin typeface="Arial Black" panose="020B0A04020102020204" pitchFamily="34" charset="0"/>
              </a:rPr>
              <a:t>purpose which benefits the company</a:t>
            </a:r>
            <a:r>
              <a:rPr lang="en-GB" sz="2000" b="1" dirty="0">
                <a:solidFill>
                  <a:prstClr val="black"/>
                </a:solidFill>
                <a:latin typeface="Arial Black" panose="020B0A04020102020204" pitchFamily="34" charset="0"/>
              </a:rPr>
              <a:t>, its creditors or contributories: e.g. Re Excel (1994) 52 FCR</a:t>
            </a: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49447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369436"/>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6. Liquidator Examinations</a:t>
            </a:r>
          </a:p>
          <a:p>
            <a:pPr>
              <a:lnSpc>
                <a:spcPct val="107000"/>
              </a:lnSpc>
              <a:spcAft>
                <a:spcPts val="800"/>
              </a:spcAft>
            </a:pPr>
            <a:r>
              <a:rPr lang="en-GB" b="1" u="sng" dirty="0">
                <a:solidFill>
                  <a:prstClr val="black"/>
                </a:solidFill>
                <a:latin typeface="Arial Black" panose="020B0A04020102020204" pitchFamily="34" charset="0"/>
              </a:rPr>
              <a:t>Walton v ACN 004 410 833 Limited (formerly Arrium Limited) (In Liquidation) [2022] HCA 3.</a:t>
            </a:r>
          </a:p>
          <a:p>
            <a:pPr>
              <a:lnSpc>
                <a:spcPct val="107000"/>
              </a:lnSpc>
              <a:spcAft>
                <a:spcPts val="800"/>
              </a:spcAft>
            </a:pPr>
            <a:r>
              <a:rPr lang="en-GB" sz="2000" b="1" u="sng" dirty="0">
                <a:solidFill>
                  <a:prstClr val="black"/>
                </a:solidFill>
                <a:latin typeface="Arial Black" panose="020B0A04020102020204" pitchFamily="34" charset="0"/>
              </a:rPr>
              <a:t>However, the Court observed/warned;</a:t>
            </a:r>
          </a:p>
          <a:p>
            <a:pPr>
              <a:lnSpc>
                <a:spcPct val="107000"/>
              </a:lnSpc>
              <a:spcAft>
                <a:spcPts val="800"/>
              </a:spcAft>
            </a:pPr>
            <a:r>
              <a:rPr lang="en-GB" sz="2000" b="1" i="1" dirty="0">
                <a:solidFill>
                  <a:prstClr val="black"/>
                </a:solidFill>
                <a:latin typeface="Arial Black" panose="020B0A04020102020204" pitchFamily="34" charset="0"/>
              </a:rPr>
              <a:t>21 </a:t>
            </a:r>
            <a:r>
              <a:rPr lang="en-GB" sz="2000" b="1" i="1" dirty="0">
                <a:solidFill>
                  <a:prstClr val="black"/>
                </a:solidFill>
                <a:highlight>
                  <a:srgbClr val="FFFF00"/>
                </a:highlight>
                <a:latin typeface="Arial Black" panose="020B0A04020102020204" pitchFamily="34" charset="0"/>
              </a:rPr>
              <a:t>Abuses of process </a:t>
            </a:r>
            <a:r>
              <a:rPr lang="en-GB" sz="2000" b="1" i="1" dirty="0">
                <a:solidFill>
                  <a:prstClr val="black"/>
                </a:solidFill>
                <a:latin typeface="Arial Black" panose="020B0A04020102020204" pitchFamily="34" charset="0"/>
              </a:rPr>
              <a:t>in connection with an application for an examination summons may take many forms. An application brought by a liquidator for an examination for the purpose of rehearsing the cross‑examination of a potentially hostile witness in pending litigation would likely be an abuse of process. Other examples may include the cross‑examination of a person to destroy their credit and to </a:t>
            </a:r>
            <a:r>
              <a:rPr lang="en-GB" sz="2000" b="1" i="1" dirty="0">
                <a:solidFill>
                  <a:prstClr val="black"/>
                </a:solidFill>
                <a:highlight>
                  <a:srgbClr val="FFFF00"/>
                </a:highlight>
                <a:latin typeface="Arial Black" panose="020B0A04020102020204" pitchFamily="34" charset="0"/>
              </a:rPr>
              <a:t>obtain de facto discovery when an order for discovery has been refused</a:t>
            </a:r>
            <a:r>
              <a:rPr lang="en-GB" sz="2000" b="1" i="1" dirty="0">
                <a:solidFill>
                  <a:prstClr val="black"/>
                </a:solidFill>
                <a:latin typeface="Arial Black" panose="020B0A04020102020204" pitchFamily="34" charset="0"/>
              </a:rPr>
              <a:t>. In these examples, </a:t>
            </a:r>
          </a:p>
          <a:p>
            <a:pPr>
              <a:lnSpc>
                <a:spcPct val="107000"/>
              </a:lnSpc>
              <a:spcAft>
                <a:spcPts val="800"/>
              </a:spcAft>
            </a:pPr>
            <a:r>
              <a:rPr lang="en-GB" sz="2000" b="1" i="1" dirty="0">
                <a:solidFill>
                  <a:prstClr val="black"/>
                </a:solidFill>
                <a:highlight>
                  <a:srgbClr val="FFFF00"/>
                </a:highlight>
                <a:latin typeface="Arial Black" panose="020B0A04020102020204" pitchFamily="34" charset="0"/>
              </a:rPr>
              <a:t>the applicant is seeking a forensic advantage not otherwise available by</a:t>
            </a:r>
          </a:p>
          <a:p>
            <a:pPr>
              <a:lnSpc>
                <a:spcPct val="107000"/>
              </a:lnSpc>
              <a:spcAft>
                <a:spcPts val="800"/>
              </a:spcAft>
            </a:pPr>
            <a:r>
              <a:rPr lang="en-GB" sz="2000" b="1" i="1" dirty="0">
                <a:solidFill>
                  <a:prstClr val="black"/>
                </a:solidFill>
                <a:highlight>
                  <a:srgbClr val="FFFF00"/>
                </a:highlight>
                <a:latin typeface="Arial Black" panose="020B0A04020102020204" pitchFamily="34" charset="0"/>
              </a:rPr>
              <a:t>ordinary pre‑trial processes </a:t>
            </a:r>
            <a:r>
              <a:rPr lang="en-GB" sz="2000" b="1" i="1" u="sng" dirty="0">
                <a:solidFill>
                  <a:prstClr val="black"/>
                </a:solidFill>
                <a:highlight>
                  <a:srgbClr val="FFFF00"/>
                </a:highlight>
                <a:latin typeface="Arial Black" panose="020B0A04020102020204" pitchFamily="34" charset="0"/>
              </a:rPr>
              <a:t>where the legislative purpose is not advanced.</a:t>
            </a:r>
            <a:endParaRPr lang="en-AU" sz="2000" i="1" u="sng"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1352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6678751"/>
          </a:xfrm>
          <a:prstGeom prst="rect">
            <a:avLst/>
          </a:prstGeom>
          <a:noFill/>
        </p:spPr>
        <p:txBody>
          <a:bodyPr wrap="square">
            <a:spAutoFit/>
          </a:bodyPr>
          <a:lstStyle/>
          <a:p>
            <a:r>
              <a:rPr lang="en-GB" sz="2000" b="1" u="sng" dirty="0">
                <a:latin typeface="Arial Black" panose="020B0A04020102020204" pitchFamily="34" charset="0"/>
                <a:ea typeface="Times New Roman" panose="02020603050405020304" pitchFamily="18" charset="0"/>
              </a:rPr>
              <a:t>7</a:t>
            </a:r>
            <a:r>
              <a:rPr lang="en-GB" sz="2000" b="1" u="sng" dirty="0">
                <a:effectLst/>
                <a:latin typeface="Arial Black" panose="020B0A04020102020204" pitchFamily="34" charset="0"/>
                <a:ea typeface="Times New Roman" panose="02020603050405020304" pitchFamily="18" charset="0"/>
              </a:rPr>
              <a:t>. </a:t>
            </a:r>
            <a:r>
              <a:rPr lang="en-GB" sz="2000" u="sng" dirty="0">
                <a:latin typeface="Arial Black" panose="020B0A04020102020204" pitchFamily="34" charset="0"/>
                <a:ea typeface="Calibri" panose="020F0502020204030204" pitchFamily="34" charset="0"/>
                <a:cs typeface="Times New Roman" panose="02020603050405020304" pitchFamily="18" charset="0"/>
              </a:rPr>
              <a:t>High Court – Asset based lending and Accountants/Solicitors Certificates</a:t>
            </a:r>
            <a:endParaRPr lang="en-GB" sz="2000" b="1" u="sng" dirty="0">
              <a:effectLst/>
              <a:latin typeface="Arial Black" panose="020B0A04020102020204" pitchFamily="34" charset="0"/>
              <a:ea typeface="Times New Roman" panose="02020603050405020304" pitchFamily="18" charset="0"/>
            </a:endParaRPr>
          </a:p>
          <a:p>
            <a:endParaRPr lang="en-GB" sz="2000" b="1" u="sng" dirty="0">
              <a:latin typeface="Arial Black" panose="020B0A04020102020204" pitchFamily="34" charset="0"/>
              <a:ea typeface="Times New Roman" panose="02020603050405020304" pitchFamily="18" charset="0"/>
            </a:endParaRPr>
          </a:p>
          <a:p>
            <a:r>
              <a:rPr lang="en-GB" sz="2000" b="1" dirty="0">
                <a:effectLst/>
                <a:latin typeface="Arial Black" panose="020B0A04020102020204" pitchFamily="34" charset="0"/>
                <a:ea typeface="Times New Roman" panose="02020603050405020304" pitchFamily="18" charset="0"/>
              </a:rPr>
              <a:t>STUBBINGS v JAMS 2 PTY LTD &amp; ORS [2022] HCA 6  </a:t>
            </a:r>
          </a:p>
          <a:p>
            <a:r>
              <a:rPr lang="en-GB" sz="2000" b="1" u="sng" dirty="0">
                <a:effectLst/>
                <a:latin typeface="Arial Black" panose="020B0A04020102020204" pitchFamily="34" charset="0"/>
                <a:ea typeface="Times New Roman" panose="02020603050405020304" pitchFamily="18" charset="0"/>
              </a:rPr>
              <a:t>Summary:  </a:t>
            </a:r>
            <a:r>
              <a:rPr lang="en-GB" sz="2000" b="1" dirty="0">
                <a:effectLst/>
                <a:latin typeface="Arial Black" panose="020B0A04020102020204" pitchFamily="34" charset="0"/>
                <a:ea typeface="Times New Roman" panose="02020603050405020304" pitchFamily="18" charset="0"/>
              </a:rPr>
              <a:t>The respondents were in the </a:t>
            </a:r>
            <a:r>
              <a:rPr lang="en-GB" sz="2000" b="1" dirty="0">
                <a:effectLst/>
                <a:highlight>
                  <a:srgbClr val="FFFF00"/>
                </a:highlight>
                <a:latin typeface="Arial Black" panose="020B0A04020102020204" pitchFamily="34" charset="0"/>
                <a:ea typeface="Times New Roman" panose="02020603050405020304" pitchFamily="18" charset="0"/>
              </a:rPr>
              <a:t>business of asset based lending</a:t>
            </a:r>
            <a:r>
              <a:rPr lang="en-GB" sz="2000" b="1" dirty="0">
                <a:effectLst/>
                <a:latin typeface="Arial Black" panose="020B0A04020102020204" pitchFamily="34" charset="0"/>
                <a:ea typeface="Times New Roman" panose="02020603050405020304" pitchFamily="18" charset="0"/>
              </a:rPr>
              <a:t>. Their system of lending operated on the basis that </a:t>
            </a:r>
            <a:r>
              <a:rPr lang="en-GB" sz="2000" b="1" dirty="0">
                <a:effectLst/>
                <a:highlight>
                  <a:srgbClr val="FFFF00"/>
                </a:highlight>
                <a:latin typeface="Arial Black" panose="020B0A04020102020204" pitchFamily="34" charset="0"/>
                <a:ea typeface="Times New Roman" panose="02020603050405020304" pitchFamily="18" charset="0"/>
              </a:rPr>
              <a:t>potential borrowers</a:t>
            </a:r>
            <a:r>
              <a:rPr lang="en-GB" sz="2000" b="1" dirty="0">
                <a:effectLst/>
                <a:latin typeface="Arial Black" panose="020B0A04020102020204" pitchFamily="34" charset="0"/>
                <a:ea typeface="Times New Roman" panose="02020603050405020304" pitchFamily="18" charset="0"/>
              </a:rPr>
              <a:t>, such as the appellant, would </a:t>
            </a:r>
            <a:r>
              <a:rPr lang="en-GB" sz="2000" b="1" dirty="0">
                <a:effectLst/>
                <a:highlight>
                  <a:srgbClr val="FFFF00"/>
                </a:highlight>
                <a:latin typeface="Arial Black" panose="020B0A04020102020204" pitchFamily="34" charset="0"/>
                <a:ea typeface="Times New Roman" panose="02020603050405020304" pitchFamily="18" charset="0"/>
              </a:rPr>
              <a:t>meet with an intermediary working with a law firm</a:t>
            </a:r>
            <a:r>
              <a:rPr lang="en-GB" sz="2000" b="1" dirty="0">
                <a:effectLst/>
                <a:latin typeface="Arial Black" panose="020B0A04020102020204" pitchFamily="34" charset="0"/>
                <a:ea typeface="Times New Roman" panose="02020603050405020304" pitchFamily="18" charset="0"/>
              </a:rPr>
              <a:t>.</a:t>
            </a:r>
          </a:p>
          <a:p>
            <a:r>
              <a:rPr lang="en-GB" sz="2000" b="1" dirty="0">
                <a:effectLst/>
                <a:latin typeface="Arial Black" panose="020B0A04020102020204" pitchFamily="34" charset="0"/>
                <a:ea typeface="Times New Roman" panose="02020603050405020304" pitchFamily="18" charset="0"/>
              </a:rPr>
              <a:t>The High Court held that the respondents had acted unconscionably contrary to equitable principle. It was not in dispute that the appellant suffered from </a:t>
            </a:r>
            <a:r>
              <a:rPr lang="en-GB" sz="2000" b="1" dirty="0">
                <a:effectLst/>
                <a:highlight>
                  <a:srgbClr val="FFFF00"/>
                </a:highlight>
                <a:latin typeface="Arial Black" panose="020B0A04020102020204" pitchFamily="34" charset="0"/>
                <a:ea typeface="Times New Roman" panose="02020603050405020304" pitchFamily="18" charset="0"/>
              </a:rPr>
              <a:t>a special disadvantage, because of his poor financial literacy, inability to understand the nature and risks of the transactions, and bleak financial circumstances</a:t>
            </a:r>
            <a:r>
              <a:rPr lang="en-GB" sz="2000" b="1" dirty="0">
                <a:effectLst/>
                <a:latin typeface="Arial Black" panose="020B0A04020102020204" pitchFamily="34" charset="0"/>
                <a:ea typeface="Times New Roman" panose="02020603050405020304" pitchFamily="18" charset="0"/>
              </a:rPr>
              <a:t>. The respondents' </a:t>
            </a:r>
            <a:r>
              <a:rPr lang="en-GB" sz="2000" b="1" dirty="0">
                <a:effectLst/>
                <a:highlight>
                  <a:srgbClr val="FFFF00"/>
                </a:highlight>
                <a:latin typeface="Arial Black" panose="020B0A04020102020204" pitchFamily="34" charset="0"/>
                <a:ea typeface="Times New Roman" panose="02020603050405020304" pitchFamily="18" charset="0"/>
              </a:rPr>
              <a:t>agent had sufficient appreciation of the appellant's vulnerability </a:t>
            </a:r>
            <a:r>
              <a:rPr lang="en-GB" sz="2000" b="1" dirty="0">
                <a:effectLst/>
                <a:latin typeface="Arial Black" panose="020B0A04020102020204" pitchFamily="34" charset="0"/>
                <a:ea typeface="Times New Roman" panose="02020603050405020304" pitchFamily="18" charset="0"/>
              </a:rPr>
              <a:t>and the likelihood that loss would be suffered. A finding of </a:t>
            </a:r>
            <a:r>
              <a:rPr lang="en-GB" sz="2000" b="1" dirty="0">
                <a:effectLst/>
                <a:highlight>
                  <a:srgbClr val="FFFF00"/>
                </a:highlight>
                <a:latin typeface="Arial Black" panose="020B0A04020102020204" pitchFamily="34" charset="0"/>
                <a:ea typeface="Times New Roman" panose="02020603050405020304" pitchFamily="18" charset="0"/>
              </a:rPr>
              <a:t>actual knowledge was not essential </a:t>
            </a:r>
            <a:r>
              <a:rPr lang="en-GB" sz="2000" b="1" dirty="0">
                <a:effectLst/>
                <a:latin typeface="Arial Black" panose="020B0A04020102020204" pitchFamily="34" charset="0"/>
                <a:ea typeface="Times New Roman" panose="02020603050405020304" pitchFamily="18" charset="0"/>
              </a:rPr>
              <a:t>to the appellant's case for relief. The dangerous nature of the loan, obvious to the agent but not the appellant, was sufficient to establish that the agent had exploited the appellant's vulnerability contrary to good conscience. It was open to the primary judge to infer that </a:t>
            </a:r>
            <a:r>
              <a:rPr lang="en-GB" sz="2000" b="1" dirty="0">
                <a:effectLst/>
                <a:highlight>
                  <a:srgbClr val="FFFF00"/>
                </a:highlight>
                <a:latin typeface="Arial Black" panose="020B0A04020102020204" pitchFamily="34" charset="0"/>
                <a:ea typeface="Times New Roman" panose="02020603050405020304" pitchFamily="18" charset="0"/>
              </a:rPr>
              <a:t>the certificates were mere "window dressing", so that they could not negate the agent's actual appreciation of the dangerous nature of the loans</a:t>
            </a:r>
            <a:r>
              <a:rPr lang="en-GB" sz="2000" b="1" dirty="0">
                <a:effectLst/>
                <a:latin typeface="Arial Black" panose="020B0A04020102020204" pitchFamily="34" charset="0"/>
                <a:ea typeface="Times New Roman" panose="02020603050405020304" pitchFamily="18" charset="0"/>
              </a:rPr>
              <a:t> and the appellant's vulnerability. It was therefore </a:t>
            </a:r>
            <a:r>
              <a:rPr lang="en-GB" sz="2000" b="1" dirty="0">
                <a:effectLst/>
                <a:highlight>
                  <a:srgbClr val="FFFF00"/>
                </a:highlight>
                <a:latin typeface="Arial Black" panose="020B0A04020102020204" pitchFamily="34" charset="0"/>
                <a:ea typeface="Times New Roman" panose="02020603050405020304" pitchFamily="18" charset="0"/>
              </a:rPr>
              <a:t>unconscionable for the respondents to insist upon their rights under the mortgages.</a:t>
            </a:r>
          </a:p>
          <a:p>
            <a:endParaRPr lang="en-GB" sz="2800" b="1" i="1" dirty="0">
              <a:effectLst/>
              <a:latin typeface="Arial Black" panose="020B0A04020102020204" pitchFamily="34" charset="0"/>
              <a:ea typeface="Times New Roman" panose="02020603050405020304" pitchFamily="18" charset="0"/>
            </a:endParaRPr>
          </a:p>
          <a:p>
            <a:endParaRPr lang="en-AU" sz="2000" b="1" dirty="0">
              <a:effectLst/>
              <a:latin typeface="Arial Black" panose="020B0A04020102020204" pitchFamily="34" charset="0"/>
              <a:ea typeface="Times New Roman" panose="02020603050405020304" pitchFamily="18" charset="0"/>
            </a:endParaRPr>
          </a:p>
        </p:txBody>
      </p:sp>
    </p:spTree>
    <p:extLst>
      <p:ext uri="{BB962C8B-B14F-4D97-AF65-F5344CB8AC3E}">
        <p14:creationId xmlns:p14="http://schemas.microsoft.com/office/powerpoint/2010/main" val="3128297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 &amp; Practice</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665695"/>
            <a:ext cx="12191999" cy="7157665"/>
          </a:xfrm>
          <a:prstGeom prst="rect">
            <a:avLst/>
          </a:prstGeom>
          <a:noFill/>
        </p:spPr>
        <p:txBody>
          <a:bodyPr wrap="square" rtlCol="0">
            <a:spAutoFit/>
          </a:bodyPr>
          <a:lstStyle/>
          <a:p>
            <a:pPr>
              <a:lnSpc>
                <a:spcPct val="107000"/>
              </a:lnSpc>
              <a:spcAft>
                <a:spcPts val="800"/>
              </a:spcAft>
            </a:pPr>
            <a:r>
              <a:rPr lang="en-US" dirty="0">
                <a:latin typeface="Arial Black" panose="020B0A04020102020204" pitchFamily="34" charset="0"/>
                <a:ea typeface="Calibri" panose="020F0502020204030204" pitchFamily="34" charset="0"/>
                <a:cs typeface="Times New Roman" panose="02020603050405020304" pitchFamily="18" charset="0"/>
              </a:rPr>
              <a:t>Outline;</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1.	Insolvency and Taxes</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2.	Statutory Demands, Bankruptcy Notices and Court actions</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3.	Books and records</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4.	Small Business Restructuring Plans/Practitioners/Proposals and Simplified Liquidations</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5.	Insolvent trading – safe harbour – accountants/advisors role</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6.	High Court - Liquidator examinations</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7.	High Court – Asset based lending and Accountants/Solicitors Certificates</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8.	Phoenix Companies – Accountants and solicitor’s role</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9.	Untrustworthy Advisors – AFSA focus</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10.	Director resignations</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11.	Director Penalty Notices</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12.	Conflict of Interest</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13.	Director related transactions</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14.	Other changes</a:t>
            </a:r>
          </a:p>
          <a:p>
            <a:pPr marL="342900" indent="-342900">
              <a:lnSpc>
                <a:spcPct val="107000"/>
              </a:lnSpc>
              <a:spcAft>
                <a:spcPts val="800"/>
              </a:spcAft>
              <a:buAutoNum type="arabicPeriod"/>
            </a:pPr>
            <a:endParaRPr lang="en-US" dirty="0">
              <a:latin typeface="Arial Black" panose="020B0A0402010202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AutoNum type="arabicPeriod"/>
            </a:pPr>
            <a:endParaRPr lang="en-US"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70911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5324535"/>
          </a:xfrm>
          <a:prstGeom prst="rect">
            <a:avLst/>
          </a:prstGeom>
          <a:noFill/>
        </p:spPr>
        <p:txBody>
          <a:bodyPr wrap="square">
            <a:spAutoFit/>
          </a:bodyPr>
          <a:lstStyle/>
          <a:p>
            <a:r>
              <a:rPr lang="en-GB" sz="2000" b="1" u="sng" dirty="0">
                <a:latin typeface="Arial Black" panose="020B0A04020102020204" pitchFamily="34" charset="0"/>
                <a:ea typeface="Times New Roman" panose="02020603050405020304" pitchFamily="18" charset="0"/>
              </a:rPr>
              <a:t>7</a:t>
            </a:r>
            <a:r>
              <a:rPr lang="en-GB" sz="2000" b="1" u="sng" dirty="0">
                <a:effectLst/>
                <a:latin typeface="Arial Black" panose="020B0A04020102020204" pitchFamily="34" charset="0"/>
                <a:ea typeface="Times New Roman" panose="02020603050405020304" pitchFamily="18" charset="0"/>
              </a:rPr>
              <a:t>. </a:t>
            </a:r>
            <a:r>
              <a:rPr lang="en-GB" sz="2000" u="sng" dirty="0">
                <a:latin typeface="Arial Black" panose="020B0A04020102020204" pitchFamily="34" charset="0"/>
                <a:ea typeface="Calibri" panose="020F0502020204030204" pitchFamily="34" charset="0"/>
                <a:cs typeface="Times New Roman" panose="02020603050405020304" pitchFamily="18" charset="0"/>
              </a:rPr>
              <a:t>High Court – Asset based lending and Accountants/Solicitors Certificates</a:t>
            </a:r>
            <a:endParaRPr lang="en-GB" sz="2000" b="1" u="sng" dirty="0">
              <a:effectLst/>
              <a:latin typeface="Arial Black" panose="020B0A04020102020204" pitchFamily="34" charset="0"/>
              <a:ea typeface="Times New Roman" panose="02020603050405020304" pitchFamily="18" charset="0"/>
            </a:endParaRPr>
          </a:p>
          <a:p>
            <a:endParaRPr lang="en-GB" sz="2000" b="1" u="sng" dirty="0">
              <a:latin typeface="Arial Black" panose="020B0A04020102020204" pitchFamily="34" charset="0"/>
              <a:ea typeface="Times New Roman" panose="02020603050405020304" pitchFamily="18" charset="0"/>
            </a:endParaRPr>
          </a:p>
          <a:p>
            <a:r>
              <a:rPr lang="en-GB" sz="2000" b="1" dirty="0">
                <a:effectLst/>
                <a:latin typeface="Arial Black" panose="020B0A04020102020204" pitchFamily="34" charset="0"/>
                <a:ea typeface="Times New Roman" panose="02020603050405020304" pitchFamily="18" charset="0"/>
              </a:rPr>
              <a:t>STUBBINGS v JAMS 2 PTY LTD &amp; ORS [2022] HCA 6  </a:t>
            </a:r>
          </a:p>
          <a:p>
            <a:endParaRPr lang="en-GB" sz="2000" b="1" i="1" dirty="0">
              <a:effectLst/>
              <a:latin typeface="Arial Black" panose="020B0A04020102020204" pitchFamily="34" charset="0"/>
              <a:ea typeface="Times New Roman" panose="02020603050405020304" pitchFamily="18" charset="0"/>
            </a:endParaRPr>
          </a:p>
          <a:p>
            <a:r>
              <a:rPr lang="en-GB" sz="2000" b="1" i="1" dirty="0">
                <a:effectLst/>
                <a:latin typeface="Arial Black" panose="020B0A04020102020204" pitchFamily="34" charset="0"/>
                <a:ea typeface="Times New Roman" panose="02020603050405020304" pitchFamily="18" charset="0"/>
              </a:rPr>
              <a:t>98 The primary judge found that the solicitor had developed a "system of conduct" whereby such </a:t>
            </a:r>
            <a:r>
              <a:rPr lang="en-GB" sz="2000" b="1" i="1" dirty="0">
                <a:effectLst/>
                <a:highlight>
                  <a:srgbClr val="FFFF00"/>
                </a:highlight>
                <a:latin typeface="Arial Black" panose="020B0A04020102020204" pitchFamily="34" charset="0"/>
                <a:ea typeface="Times New Roman" panose="02020603050405020304" pitchFamily="18" charset="0"/>
              </a:rPr>
              <a:t>enquiries would not need to be made</a:t>
            </a:r>
            <a:r>
              <a:rPr lang="en-GB" sz="2000" b="1" i="1" dirty="0">
                <a:effectLst/>
                <a:latin typeface="Arial Black" panose="020B0A04020102020204" pitchFamily="34" charset="0"/>
                <a:ea typeface="Times New Roman" panose="02020603050405020304" pitchFamily="18" charset="0"/>
              </a:rPr>
              <a:t>. It was found at first instance, however, that this system </a:t>
            </a:r>
            <a:r>
              <a:rPr lang="en-GB" sz="2000" b="1" i="1" dirty="0">
                <a:effectLst/>
                <a:highlight>
                  <a:srgbClr val="FFFF00"/>
                </a:highlight>
                <a:latin typeface="Arial Black" panose="020B0A04020102020204" pitchFamily="34" charset="0"/>
                <a:ea typeface="Times New Roman" panose="02020603050405020304" pitchFamily="18" charset="0"/>
              </a:rPr>
              <a:t>rendered the solicitor wilfully blind </a:t>
            </a:r>
            <a:r>
              <a:rPr lang="en-GB" sz="2000" b="1" i="1" dirty="0">
                <a:effectLst/>
                <a:latin typeface="Arial Black" panose="020B0A04020102020204" pitchFamily="34" charset="0"/>
                <a:ea typeface="Times New Roman" panose="02020603050405020304" pitchFamily="18" charset="0"/>
              </a:rPr>
              <a:t>and that the failure to make enquiries </a:t>
            </a:r>
            <a:r>
              <a:rPr lang="en-GB" sz="2000" b="1" i="1" dirty="0">
                <a:effectLst/>
                <a:highlight>
                  <a:srgbClr val="FFFF00"/>
                </a:highlight>
                <a:latin typeface="Arial Black" panose="020B0A04020102020204" pitchFamily="34" charset="0"/>
                <a:ea typeface="Times New Roman" panose="02020603050405020304" pitchFamily="18" charset="0"/>
              </a:rPr>
              <a:t>constituted unconscionable conduct</a:t>
            </a:r>
            <a:r>
              <a:rPr lang="en-GB" sz="2000" b="1" i="1" dirty="0">
                <a:effectLst/>
                <a:latin typeface="Arial Black" panose="020B0A04020102020204" pitchFamily="34" charset="0"/>
                <a:ea typeface="Times New Roman" panose="02020603050405020304" pitchFamily="18" charset="0"/>
              </a:rPr>
              <a:t>[129]. The Court of Appeal agreed that there may have been a sufficient basis to conclude that it was unconscionable for the solicitor to have made no enquiries "in all the circumstances"[130]. </a:t>
            </a:r>
            <a:r>
              <a:rPr lang="en-GB" sz="2000" b="1" i="1" dirty="0">
                <a:effectLst/>
                <a:highlight>
                  <a:srgbClr val="FFFF00"/>
                </a:highlight>
                <a:latin typeface="Arial Black" panose="020B0A04020102020204" pitchFamily="34" charset="0"/>
                <a:ea typeface="Times New Roman" panose="02020603050405020304" pitchFamily="18" charset="0"/>
              </a:rPr>
              <a:t>But the Court of Appeal decided, nonetheless, that the receipt of two certificates, from an independent solicitor and an independent accountant, ensured that the solicitor was not wilfully blind</a:t>
            </a:r>
            <a:r>
              <a:rPr lang="en-GB" sz="2000" b="1" i="1" dirty="0">
                <a:highlight>
                  <a:srgbClr val="FFFF00"/>
                </a:highlight>
                <a:latin typeface="Arial Black" panose="020B0A04020102020204" pitchFamily="34" charset="0"/>
                <a:ea typeface="Times New Roman" panose="02020603050405020304" pitchFamily="18" charset="0"/>
              </a:rPr>
              <a:t>.</a:t>
            </a:r>
          </a:p>
          <a:p>
            <a:r>
              <a:rPr lang="en-GB" sz="2000" b="1" i="1" dirty="0">
                <a:effectLst/>
                <a:latin typeface="Arial Black" panose="020B0A04020102020204" pitchFamily="34" charset="0"/>
                <a:ea typeface="Times New Roman" panose="02020603050405020304" pitchFamily="18" charset="0"/>
              </a:rPr>
              <a:t>9</a:t>
            </a:r>
          </a:p>
          <a:p>
            <a:r>
              <a:rPr lang="en-GB" sz="2000" b="1" i="1" dirty="0">
                <a:effectLst/>
                <a:latin typeface="Arial Black" panose="020B0A04020102020204" pitchFamily="34" charset="0"/>
                <a:ea typeface="Times New Roman" panose="02020603050405020304" pitchFamily="18" charset="0"/>
              </a:rPr>
              <a:t>9 For the reasons set out below, and with respect, </a:t>
            </a:r>
            <a:r>
              <a:rPr lang="en-GB" sz="2000" b="1" i="1" dirty="0">
                <a:effectLst/>
                <a:highlight>
                  <a:srgbClr val="FFFF00"/>
                </a:highlight>
                <a:latin typeface="Arial Black" panose="020B0A04020102020204" pitchFamily="34" charset="0"/>
                <a:ea typeface="Times New Roman" panose="02020603050405020304" pitchFamily="18" charset="0"/>
              </a:rPr>
              <a:t>that conclusion was mistaken</a:t>
            </a:r>
            <a:r>
              <a:rPr lang="en-GB" sz="2000" b="1" i="1" dirty="0">
                <a:effectLst/>
                <a:latin typeface="Arial Black" panose="020B0A04020102020204" pitchFamily="34" charset="0"/>
                <a:ea typeface="Times New Roman" panose="02020603050405020304" pitchFamily="18" charset="0"/>
              </a:rPr>
              <a:t>. It follows that equity must deny the respondents the remedy of possession over the appellant's home.</a:t>
            </a:r>
            <a:endParaRPr lang="en-AU" sz="2000" b="1" i="1" dirty="0">
              <a:effectLst/>
              <a:latin typeface="Arial Black" panose="020B0A04020102020204" pitchFamily="34" charset="0"/>
              <a:ea typeface="Times New Roman" panose="02020603050405020304" pitchFamily="18" charset="0"/>
            </a:endParaRPr>
          </a:p>
        </p:txBody>
      </p:sp>
    </p:spTree>
    <p:extLst>
      <p:ext uri="{BB962C8B-B14F-4D97-AF65-F5344CB8AC3E}">
        <p14:creationId xmlns:p14="http://schemas.microsoft.com/office/powerpoint/2010/main" val="25167685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6063198"/>
          </a:xfrm>
          <a:prstGeom prst="rect">
            <a:avLst/>
          </a:prstGeom>
          <a:noFill/>
        </p:spPr>
        <p:txBody>
          <a:bodyPr wrap="square">
            <a:spAutoFit/>
          </a:bodyPr>
          <a:lstStyle/>
          <a:p>
            <a:r>
              <a:rPr lang="en-GB" sz="2000" b="1" u="sng" dirty="0">
                <a:latin typeface="Arial Black" panose="020B0A04020102020204" pitchFamily="34" charset="0"/>
                <a:ea typeface="Times New Roman" panose="02020603050405020304" pitchFamily="18" charset="0"/>
              </a:rPr>
              <a:t>7</a:t>
            </a:r>
            <a:r>
              <a:rPr lang="en-GB" sz="2000" b="1" u="sng" dirty="0">
                <a:effectLst/>
                <a:latin typeface="Arial Black" panose="020B0A04020102020204" pitchFamily="34" charset="0"/>
                <a:ea typeface="Times New Roman" panose="02020603050405020304" pitchFamily="18" charset="0"/>
              </a:rPr>
              <a:t>. </a:t>
            </a:r>
            <a:r>
              <a:rPr lang="en-GB" sz="2000" u="sng" dirty="0">
                <a:latin typeface="Arial Black" panose="020B0A04020102020204" pitchFamily="34" charset="0"/>
                <a:ea typeface="Calibri" panose="020F0502020204030204" pitchFamily="34" charset="0"/>
                <a:cs typeface="Times New Roman" panose="02020603050405020304" pitchFamily="18" charset="0"/>
              </a:rPr>
              <a:t>High Court – Asset based lending and Accountants/Solicitors Certificates</a:t>
            </a:r>
            <a:endParaRPr lang="en-GB" sz="2000" b="1" u="sng" dirty="0">
              <a:effectLst/>
              <a:latin typeface="Arial Black" panose="020B0A04020102020204" pitchFamily="34" charset="0"/>
              <a:ea typeface="Times New Roman" panose="02020603050405020304" pitchFamily="18" charset="0"/>
            </a:endParaRPr>
          </a:p>
          <a:p>
            <a:endParaRPr lang="en-GB" sz="2000" b="1" u="sng" dirty="0">
              <a:latin typeface="Arial Black" panose="020B0A04020102020204" pitchFamily="34" charset="0"/>
              <a:ea typeface="Times New Roman" panose="02020603050405020304" pitchFamily="18" charset="0"/>
            </a:endParaRPr>
          </a:p>
          <a:p>
            <a:r>
              <a:rPr lang="en-GB" sz="2000" b="1" dirty="0">
                <a:effectLst/>
                <a:latin typeface="Arial Black" panose="020B0A04020102020204" pitchFamily="34" charset="0"/>
                <a:ea typeface="Times New Roman" panose="02020603050405020304" pitchFamily="18" charset="0"/>
              </a:rPr>
              <a:t>STUBBINGS v JAMS 2 PTY LTD &amp; ORS [2022] HCA 6  </a:t>
            </a:r>
          </a:p>
          <a:p>
            <a:r>
              <a:rPr lang="en-GB" sz="2800" b="1" i="1" dirty="0">
                <a:effectLst/>
                <a:latin typeface="Arial Black" panose="020B0A04020102020204" pitchFamily="34" charset="0"/>
                <a:ea typeface="Times New Roman" panose="02020603050405020304" pitchFamily="18" charset="0"/>
              </a:rPr>
              <a:t>74 The </a:t>
            </a:r>
            <a:r>
              <a:rPr lang="en-GB" sz="2800" b="1" i="1" dirty="0">
                <a:effectLst/>
                <a:highlight>
                  <a:srgbClr val="FFFF00"/>
                </a:highlight>
                <a:latin typeface="Arial Black" panose="020B0A04020102020204" pitchFamily="34" charset="0"/>
                <a:ea typeface="Times New Roman" panose="02020603050405020304" pitchFamily="18" charset="0"/>
              </a:rPr>
              <a:t>certificate of independent financial advice</a:t>
            </a:r>
            <a:r>
              <a:rPr lang="en-GB" sz="2800" b="1" i="1" dirty="0">
                <a:effectLst/>
                <a:latin typeface="Arial Black" panose="020B0A04020102020204" pitchFamily="34" charset="0"/>
                <a:ea typeface="Times New Roman" panose="02020603050405020304" pitchFamily="18" charset="0"/>
              </a:rPr>
              <a:t>, to be signed by an accountant, stated that advice had been given to the borrower entirely independently of the guarantor. The certificate was addressed to the lenders in respect of the debenture charge granted by the borrower (the company). It contained </a:t>
            </a:r>
            <a:r>
              <a:rPr lang="en-GB" sz="2800" b="1" i="1" dirty="0">
                <a:effectLst/>
                <a:highlight>
                  <a:srgbClr val="FFFF00"/>
                </a:highlight>
                <a:latin typeface="Arial Black" panose="020B0A04020102020204" pitchFamily="34" charset="0"/>
                <a:ea typeface="Times New Roman" panose="02020603050405020304" pitchFamily="18" charset="0"/>
              </a:rPr>
              <a:t>no substantive information about the borrower, the guarantor or the transaction. The certificate did not require the accountant to sight any financial documents</a:t>
            </a:r>
            <a:r>
              <a:rPr lang="en-GB" sz="2800" b="1" i="1" dirty="0">
                <a:effectLst/>
                <a:latin typeface="Arial Black" panose="020B0A04020102020204" pitchFamily="34" charset="0"/>
                <a:ea typeface="Times New Roman" panose="02020603050405020304" pitchFamily="18" charset="0"/>
              </a:rPr>
              <a:t>. Neither certificate suggested that the guarantor had turned their attention to or had had their attention drawn to the financial consequences for them.</a:t>
            </a:r>
          </a:p>
          <a:p>
            <a:endParaRPr lang="en-AU" sz="2000" b="1" dirty="0">
              <a:effectLst/>
              <a:latin typeface="Arial Black" panose="020B0A04020102020204" pitchFamily="34" charset="0"/>
              <a:ea typeface="Times New Roman" panose="02020603050405020304" pitchFamily="18" charset="0"/>
            </a:endParaRPr>
          </a:p>
        </p:txBody>
      </p:sp>
    </p:spTree>
    <p:extLst>
      <p:ext uri="{BB962C8B-B14F-4D97-AF65-F5344CB8AC3E}">
        <p14:creationId xmlns:p14="http://schemas.microsoft.com/office/powerpoint/2010/main" val="36471686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5016758"/>
          </a:xfrm>
          <a:prstGeom prst="rect">
            <a:avLst/>
          </a:prstGeom>
          <a:noFill/>
        </p:spPr>
        <p:txBody>
          <a:bodyPr wrap="square">
            <a:spAutoFit/>
          </a:bodyPr>
          <a:lstStyle/>
          <a:p>
            <a:r>
              <a:rPr lang="en-GB" sz="2000" b="1" u="sng" dirty="0">
                <a:latin typeface="Arial Black" panose="020B0A04020102020204" pitchFamily="34" charset="0"/>
                <a:ea typeface="Times New Roman" panose="02020603050405020304" pitchFamily="18" charset="0"/>
              </a:rPr>
              <a:t>7</a:t>
            </a:r>
            <a:r>
              <a:rPr lang="en-GB" sz="2000" b="1" u="sng" dirty="0">
                <a:effectLst/>
                <a:latin typeface="Arial Black" panose="020B0A04020102020204" pitchFamily="34" charset="0"/>
                <a:ea typeface="Times New Roman" panose="02020603050405020304" pitchFamily="18" charset="0"/>
              </a:rPr>
              <a:t>. </a:t>
            </a:r>
            <a:r>
              <a:rPr lang="en-GB" sz="2000" u="sng" dirty="0">
                <a:latin typeface="Arial Black" panose="020B0A04020102020204" pitchFamily="34" charset="0"/>
                <a:ea typeface="Calibri" panose="020F0502020204030204" pitchFamily="34" charset="0"/>
                <a:cs typeface="Times New Roman" panose="02020603050405020304" pitchFamily="18" charset="0"/>
              </a:rPr>
              <a:t>High Court – Asset based lending and Accountants/Solicitors Certificates</a:t>
            </a:r>
            <a:endParaRPr lang="en-GB" sz="2000" b="1" u="sng" dirty="0">
              <a:effectLst/>
              <a:latin typeface="Arial Black" panose="020B0A04020102020204" pitchFamily="34" charset="0"/>
              <a:ea typeface="Times New Roman" panose="02020603050405020304" pitchFamily="18" charset="0"/>
            </a:endParaRPr>
          </a:p>
          <a:p>
            <a:endParaRPr lang="en-GB" sz="2000" b="1" u="sng" dirty="0">
              <a:latin typeface="Arial Black" panose="020B0A04020102020204" pitchFamily="34" charset="0"/>
              <a:ea typeface="Times New Roman" panose="02020603050405020304" pitchFamily="18" charset="0"/>
            </a:endParaRPr>
          </a:p>
          <a:p>
            <a:r>
              <a:rPr lang="en-GB" sz="2000" b="1" dirty="0">
                <a:effectLst/>
                <a:latin typeface="Arial Black" panose="020B0A04020102020204" pitchFamily="34" charset="0"/>
                <a:ea typeface="Times New Roman" panose="02020603050405020304" pitchFamily="18" charset="0"/>
              </a:rPr>
              <a:t>STUBBINGS v JAMS 2 PTY LTD &amp; ORS [2022] HCA 6  </a:t>
            </a:r>
          </a:p>
          <a:p>
            <a:r>
              <a:rPr lang="en-GB" sz="2000" b="1" i="1" dirty="0">
                <a:effectLst/>
                <a:latin typeface="Arial Black" panose="020B0A04020102020204" pitchFamily="34" charset="0"/>
                <a:ea typeface="Times New Roman" panose="02020603050405020304" pitchFamily="18" charset="0"/>
              </a:rPr>
              <a:t>93 The certificate of independent legal advice did not state that Mr </a:t>
            </a:r>
            <a:r>
              <a:rPr lang="en-GB" sz="2000" b="1" i="1" dirty="0" err="1">
                <a:effectLst/>
                <a:latin typeface="Arial Black" panose="020B0A04020102020204" pitchFamily="34" charset="0"/>
                <a:ea typeface="Times New Roman" panose="02020603050405020304" pitchFamily="18" charset="0"/>
              </a:rPr>
              <a:t>Stubbings</a:t>
            </a:r>
            <a:r>
              <a:rPr lang="en-GB" sz="2000" b="1" i="1" dirty="0">
                <a:effectLst/>
                <a:latin typeface="Arial Black" panose="020B0A04020102020204" pitchFamily="34" charset="0"/>
                <a:ea typeface="Times New Roman" panose="02020603050405020304" pitchFamily="18" charset="0"/>
              </a:rPr>
              <a:t> had received financial advice. </a:t>
            </a:r>
            <a:r>
              <a:rPr lang="en-GB" sz="2000" b="1" i="1" dirty="0">
                <a:effectLst/>
                <a:highlight>
                  <a:srgbClr val="FFFF00"/>
                </a:highlight>
                <a:latin typeface="Arial Black" panose="020B0A04020102020204" pitchFamily="34" charset="0"/>
                <a:ea typeface="Times New Roman" panose="02020603050405020304" pitchFamily="18" charset="0"/>
              </a:rPr>
              <a:t>The certificate of independent financial advice </a:t>
            </a:r>
            <a:r>
              <a:rPr lang="en-GB" sz="2000" b="1" i="1" dirty="0">
                <a:effectLst/>
                <a:latin typeface="Arial Black" panose="020B0A04020102020204" pitchFamily="34" charset="0"/>
                <a:ea typeface="Times New Roman" panose="02020603050405020304" pitchFamily="18" charset="0"/>
              </a:rPr>
              <a:t>stated that advice had been given to VBC, independently of any guarantor, in relation to the debenture charge to be executed by it. It did not require the accountant to sight any financial documents. </a:t>
            </a:r>
            <a:r>
              <a:rPr lang="en-GB" sz="2000" b="1" i="1" dirty="0">
                <a:effectLst/>
                <a:highlight>
                  <a:srgbClr val="FFFF00"/>
                </a:highlight>
                <a:latin typeface="Arial Black" panose="020B0A04020102020204" pitchFamily="34" charset="0"/>
                <a:ea typeface="Times New Roman" panose="02020603050405020304" pitchFamily="18" charset="0"/>
              </a:rPr>
              <a:t>It did not refer to the mortgage security. Neither certificate stated that Mr </a:t>
            </a:r>
            <a:r>
              <a:rPr lang="en-GB" sz="2000" b="1" i="1" dirty="0" err="1">
                <a:effectLst/>
                <a:highlight>
                  <a:srgbClr val="FFFF00"/>
                </a:highlight>
                <a:latin typeface="Arial Black" panose="020B0A04020102020204" pitchFamily="34" charset="0"/>
                <a:ea typeface="Times New Roman" panose="02020603050405020304" pitchFamily="18" charset="0"/>
              </a:rPr>
              <a:t>Stubbings</a:t>
            </a:r>
            <a:r>
              <a:rPr lang="en-GB" sz="2000" b="1" i="1" dirty="0">
                <a:effectLst/>
                <a:highlight>
                  <a:srgbClr val="FFFF00"/>
                </a:highlight>
                <a:latin typeface="Arial Black" panose="020B0A04020102020204" pitchFamily="34" charset="0"/>
                <a:ea typeface="Times New Roman" panose="02020603050405020304" pitchFamily="18" charset="0"/>
              </a:rPr>
              <a:t> had been given any financial advice as guarantor. Neither certificate stated that Mr </a:t>
            </a:r>
            <a:r>
              <a:rPr lang="en-GB" sz="2000" b="1" i="1" dirty="0" err="1">
                <a:effectLst/>
                <a:highlight>
                  <a:srgbClr val="FFFF00"/>
                </a:highlight>
                <a:latin typeface="Arial Black" panose="020B0A04020102020204" pitchFamily="34" charset="0"/>
                <a:ea typeface="Times New Roman" panose="02020603050405020304" pitchFamily="18" charset="0"/>
              </a:rPr>
              <a:t>Stubbings</a:t>
            </a:r>
            <a:r>
              <a:rPr lang="en-GB" sz="2000" b="1" i="1" dirty="0">
                <a:effectLst/>
                <a:highlight>
                  <a:srgbClr val="FFFF00"/>
                </a:highlight>
                <a:latin typeface="Arial Black" panose="020B0A04020102020204" pitchFamily="34" charset="0"/>
                <a:ea typeface="Times New Roman" panose="02020603050405020304" pitchFamily="18" charset="0"/>
              </a:rPr>
              <a:t> had turned his attention to or had had his attention drawn to the improvidence of the transaction and the inevitable and disastrous consequences for him. </a:t>
            </a:r>
            <a:r>
              <a:rPr lang="en-GB" sz="2000" b="1" i="1" dirty="0">
                <a:effectLst/>
                <a:latin typeface="Arial Black" panose="020B0A04020102020204" pitchFamily="34" charset="0"/>
                <a:ea typeface="Times New Roman" panose="02020603050405020304" pitchFamily="18" charset="0"/>
              </a:rPr>
              <a:t>The completed certificates contained no information regarding the "business", VBC's or Mr </a:t>
            </a:r>
            <a:r>
              <a:rPr lang="en-GB" sz="2000" b="1" i="1" dirty="0" err="1">
                <a:effectLst/>
                <a:latin typeface="Arial Black" panose="020B0A04020102020204" pitchFamily="34" charset="0"/>
                <a:ea typeface="Times New Roman" panose="02020603050405020304" pitchFamily="18" charset="0"/>
              </a:rPr>
              <a:t>Stubbings</a:t>
            </a:r>
            <a:r>
              <a:rPr lang="en-GB" sz="2000" b="1" i="1" dirty="0">
                <a:effectLst/>
                <a:latin typeface="Arial Black" panose="020B0A04020102020204" pitchFamily="34" charset="0"/>
                <a:ea typeface="Times New Roman" panose="02020603050405020304" pitchFamily="18" charset="0"/>
              </a:rPr>
              <a:t>' financial position, the substance of the advice given or the purpose of the borrowing except for the handwritten words "Set up &amp; Expand the business".</a:t>
            </a:r>
          </a:p>
          <a:p>
            <a:endParaRPr lang="en-AU" sz="2000" b="1" dirty="0">
              <a:effectLst/>
              <a:latin typeface="Arial Black" panose="020B0A04020102020204" pitchFamily="34" charset="0"/>
              <a:ea typeface="Times New Roman" panose="02020603050405020304" pitchFamily="18" charset="0"/>
            </a:endParaRPr>
          </a:p>
        </p:txBody>
      </p:sp>
    </p:spTree>
    <p:extLst>
      <p:ext uri="{BB962C8B-B14F-4D97-AF65-F5344CB8AC3E}">
        <p14:creationId xmlns:p14="http://schemas.microsoft.com/office/powerpoint/2010/main" val="2673373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4093428"/>
          </a:xfrm>
          <a:prstGeom prst="rect">
            <a:avLst/>
          </a:prstGeom>
          <a:noFill/>
        </p:spPr>
        <p:txBody>
          <a:bodyPr wrap="square">
            <a:spAutoFit/>
          </a:bodyPr>
          <a:lstStyle/>
          <a:p>
            <a:r>
              <a:rPr lang="en-GB" sz="2000" b="1" u="sng" dirty="0">
                <a:latin typeface="Arial Black" panose="020B0A04020102020204" pitchFamily="34" charset="0"/>
                <a:ea typeface="Times New Roman" panose="02020603050405020304" pitchFamily="18" charset="0"/>
              </a:rPr>
              <a:t>7</a:t>
            </a:r>
            <a:r>
              <a:rPr lang="en-GB" sz="2000" b="1" u="sng" dirty="0">
                <a:effectLst/>
                <a:latin typeface="Arial Black" panose="020B0A04020102020204" pitchFamily="34" charset="0"/>
                <a:ea typeface="Times New Roman" panose="02020603050405020304" pitchFamily="18" charset="0"/>
              </a:rPr>
              <a:t>. </a:t>
            </a:r>
            <a:r>
              <a:rPr lang="en-GB" sz="2000" u="sng" dirty="0">
                <a:latin typeface="Arial Black" panose="020B0A04020102020204" pitchFamily="34" charset="0"/>
                <a:ea typeface="Calibri" panose="020F0502020204030204" pitchFamily="34" charset="0"/>
                <a:cs typeface="Times New Roman" panose="02020603050405020304" pitchFamily="18" charset="0"/>
              </a:rPr>
              <a:t>High Court – Asset based lending and Accountants/Solicitors Certificates</a:t>
            </a:r>
            <a:endParaRPr lang="en-GB" sz="2000" b="1" u="sng" dirty="0">
              <a:effectLst/>
              <a:latin typeface="Arial Black" panose="020B0A04020102020204" pitchFamily="34" charset="0"/>
              <a:ea typeface="Times New Roman" panose="02020603050405020304" pitchFamily="18" charset="0"/>
            </a:endParaRPr>
          </a:p>
          <a:p>
            <a:endParaRPr lang="en-GB" sz="2000" b="1" u="sng" dirty="0">
              <a:latin typeface="Arial Black" panose="020B0A04020102020204" pitchFamily="34" charset="0"/>
              <a:ea typeface="Times New Roman" panose="02020603050405020304" pitchFamily="18" charset="0"/>
            </a:endParaRPr>
          </a:p>
          <a:p>
            <a:r>
              <a:rPr lang="en-GB" sz="2000" b="1" dirty="0">
                <a:effectLst/>
                <a:latin typeface="Arial Black" panose="020B0A04020102020204" pitchFamily="34" charset="0"/>
                <a:ea typeface="Times New Roman" panose="02020603050405020304" pitchFamily="18" charset="0"/>
              </a:rPr>
              <a:t>STUBBINGS v JAMS 2 PTY LTD &amp; ORS [2022] HCA 6  </a:t>
            </a:r>
          </a:p>
          <a:p>
            <a:endParaRPr lang="en-GB" sz="2000" b="1" dirty="0">
              <a:effectLst/>
              <a:latin typeface="Arial Black" panose="020B0A04020102020204" pitchFamily="34" charset="0"/>
              <a:ea typeface="Times New Roman" panose="02020603050405020304" pitchFamily="18" charset="0"/>
            </a:endParaRPr>
          </a:p>
          <a:p>
            <a:r>
              <a:rPr lang="en-GB" sz="2000" b="1" i="1" dirty="0">
                <a:effectLst/>
                <a:latin typeface="Arial Black" panose="020B0A04020102020204" pitchFamily="34" charset="0"/>
                <a:ea typeface="Times New Roman" panose="02020603050405020304" pitchFamily="18" charset="0"/>
              </a:rPr>
              <a:t>94 In the circumstances, the lenders' conduct (through Mr </a:t>
            </a:r>
            <a:r>
              <a:rPr lang="en-GB" sz="2000" b="1" i="1" dirty="0" err="1">
                <a:effectLst/>
                <a:latin typeface="Arial Black" panose="020B0A04020102020204" pitchFamily="34" charset="0"/>
                <a:ea typeface="Times New Roman" panose="02020603050405020304" pitchFamily="18" charset="0"/>
              </a:rPr>
              <a:t>Jeruzalski</a:t>
            </a:r>
            <a:r>
              <a:rPr lang="en-GB" sz="2000" b="1" i="1" dirty="0">
                <a:effectLst/>
                <a:latin typeface="Arial Black" panose="020B0A04020102020204" pitchFamily="34" charset="0"/>
                <a:ea typeface="Times New Roman" panose="02020603050405020304" pitchFamily="18" charset="0"/>
              </a:rPr>
              <a:t>) amounted to </a:t>
            </a:r>
            <a:r>
              <a:rPr lang="en-GB" sz="2000" b="1" i="1" dirty="0">
                <a:effectLst/>
                <a:highlight>
                  <a:srgbClr val="FFFF00"/>
                </a:highlight>
                <a:latin typeface="Arial Black" panose="020B0A04020102020204" pitchFamily="34" charset="0"/>
                <a:ea typeface="Times New Roman" panose="02020603050405020304" pitchFamily="18" charset="0"/>
              </a:rPr>
              <a:t>unconscientious taking advantage of Mr </a:t>
            </a:r>
            <a:r>
              <a:rPr lang="en-GB" sz="2000" b="1" i="1" dirty="0" err="1">
                <a:effectLst/>
                <a:highlight>
                  <a:srgbClr val="FFFF00"/>
                </a:highlight>
                <a:latin typeface="Arial Black" panose="020B0A04020102020204" pitchFamily="34" charset="0"/>
                <a:ea typeface="Times New Roman" panose="02020603050405020304" pitchFamily="18" charset="0"/>
              </a:rPr>
              <a:t>Stubbings</a:t>
            </a:r>
            <a:r>
              <a:rPr lang="en-GB" sz="2000" b="1" i="1" dirty="0">
                <a:effectLst/>
                <a:highlight>
                  <a:srgbClr val="FFFF00"/>
                </a:highlight>
                <a:latin typeface="Arial Black" panose="020B0A04020102020204" pitchFamily="34" charset="0"/>
                <a:ea typeface="Times New Roman" panose="02020603050405020304" pitchFamily="18" charset="0"/>
              </a:rPr>
              <a:t>' special disadvantage[124] – there was a "lack of assistance or explanation where assistance or explanation [was] necessary"[125]. The lenders are fixed with the knowledge that they deliberately avoided, including that Mr </a:t>
            </a:r>
            <a:r>
              <a:rPr lang="en-GB" sz="2000" b="1" i="1" dirty="0" err="1">
                <a:effectLst/>
                <a:highlight>
                  <a:srgbClr val="FFFF00"/>
                </a:highlight>
                <a:latin typeface="Arial Black" panose="020B0A04020102020204" pitchFamily="34" charset="0"/>
                <a:ea typeface="Times New Roman" panose="02020603050405020304" pitchFamily="18" charset="0"/>
              </a:rPr>
              <a:t>Stubbings</a:t>
            </a:r>
            <a:r>
              <a:rPr lang="en-GB" sz="2000" b="1" i="1" dirty="0">
                <a:effectLst/>
                <a:highlight>
                  <a:srgbClr val="FFFF00"/>
                </a:highlight>
                <a:latin typeface="Arial Black" panose="020B0A04020102020204" pitchFamily="34" charset="0"/>
                <a:ea typeface="Times New Roman" panose="02020603050405020304" pitchFamily="18" charset="0"/>
              </a:rPr>
              <a:t> was effectively unemployed, had no regular income and fundamentally misunderstood the transaction</a:t>
            </a:r>
            <a:r>
              <a:rPr lang="en-GB" sz="2000" b="1" i="1" dirty="0">
                <a:effectLst/>
                <a:latin typeface="Arial Black" panose="020B0A04020102020204" pitchFamily="34" charset="0"/>
                <a:ea typeface="Times New Roman" panose="02020603050405020304" pitchFamily="18" charset="0"/>
              </a:rPr>
              <a:t>[126]. In all the circumstances, the lenders' conduct in respect of Mr </a:t>
            </a:r>
            <a:r>
              <a:rPr lang="en-GB" sz="2000" b="1" i="1" dirty="0" err="1">
                <a:effectLst/>
                <a:latin typeface="Arial Black" panose="020B0A04020102020204" pitchFamily="34" charset="0"/>
                <a:ea typeface="Times New Roman" panose="02020603050405020304" pitchFamily="18" charset="0"/>
              </a:rPr>
              <a:t>Stubbings</a:t>
            </a:r>
            <a:r>
              <a:rPr lang="en-GB" sz="2000" b="1" i="1" dirty="0">
                <a:effectLst/>
                <a:latin typeface="Arial Black" panose="020B0A04020102020204" pitchFamily="34" charset="0"/>
                <a:ea typeface="Times New Roman" panose="02020603050405020304" pitchFamily="18" charset="0"/>
              </a:rPr>
              <a:t> was unconscionable contrary to the prohibition in s 12CB of the ASIC Act and unconscionable in equity.</a:t>
            </a:r>
          </a:p>
          <a:p>
            <a:endParaRPr lang="en-AU" sz="2000" b="1" dirty="0">
              <a:effectLst/>
              <a:latin typeface="Arial Black" panose="020B0A04020102020204" pitchFamily="34" charset="0"/>
              <a:ea typeface="Times New Roman" panose="02020603050405020304" pitchFamily="18" charset="0"/>
            </a:endParaRPr>
          </a:p>
        </p:txBody>
      </p:sp>
    </p:spTree>
    <p:extLst>
      <p:ext uri="{BB962C8B-B14F-4D97-AF65-F5344CB8AC3E}">
        <p14:creationId xmlns:p14="http://schemas.microsoft.com/office/powerpoint/2010/main" val="2708092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3970318"/>
          </a:xfrm>
          <a:prstGeom prst="rect">
            <a:avLst/>
          </a:prstGeom>
          <a:noFill/>
        </p:spPr>
        <p:txBody>
          <a:bodyPr wrap="square">
            <a:spAutoFit/>
          </a:bodyPr>
          <a:lstStyle/>
          <a:p>
            <a:r>
              <a:rPr lang="en-GB" sz="2000" u="sng" dirty="0">
                <a:latin typeface="Arial Black" panose="020B0A04020102020204" pitchFamily="34" charset="0"/>
                <a:ea typeface="Calibri" panose="020F0502020204030204" pitchFamily="34" charset="0"/>
                <a:cs typeface="Times New Roman" panose="02020603050405020304" pitchFamily="18" charset="0"/>
              </a:rPr>
              <a:t>8. Phoenix Companies – Accountants and solicitor’s role</a:t>
            </a:r>
            <a:endParaRPr lang="en-GB" sz="2000" b="1" u="sng" dirty="0">
              <a:effectLst/>
              <a:latin typeface="Arial Black" panose="020B0A04020102020204" pitchFamily="34" charset="0"/>
              <a:ea typeface="Times New Roman" panose="02020603050405020304" pitchFamily="18" charset="0"/>
            </a:endParaRPr>
          </a:p>
          <a:p>
            <a:endParaRPr lang="en-GB" sz="2000" b="1" u="sng" dirty="0">
              <a:effectLst/>
              <a:latin typeface="Arial Black" panose="020B0A04020102020204" pitchFamily="34" charset="0"/>
              <a:ea typeface="Times New Roman" panose="02020603050405020304" pitchFamily="18" charset="0"/>
            </a:endParaRPr>
          </a:p>
          <a:p>
            <a:endParaRPr lang="en-GB" sz="2000" b="1" u="sng" dirty="0">
              <a:latin typeface="Arial Black" panose="020B0A04020102020204" pitchFamily="34" charset="0"/>
              <a:ea typeface="Times New Roman" panose="02020603050405020304" pitchFamily="18" charset="0"/>
            </a:endParaRPr>
          </a:p>
          <a:p>
            <a:r>
              <a:rPr lang="en-GB" sz="2000" b="1" u="sng" dirty="0">
                <a:effectLst/>
                <a:latin typeface="Arial Black" panose="020B0A04020102020204" pitchFamily="34" charset="0"/>
                <a:ea typeface="Times New Roman" panose="02020603050405020304" pitchFamily="18" charset="0"/>
              </a:rPr>
              <a:t>588GAA of the Corporations Act</a:t>
            </a:r>
          </a:p>
          <a:p>
            <a:r>
              <a:rPr lang="en-GB" sz="2000" b="1" u="sng" dirty="0">
                <a:effectLst/>
                <a:latin typeface="Arial Black" panose="020B0A04020102020204" pitchFamily="34" charset="0"/>
                <a:ea typeface="Times New Roman" panose="02020603050405020304" pitchFamily="18" charset="0"/>
              </a:rPr>
              <a:t>Object of this Subdivision</a:t>
            </a:r>
          </a:p>
          <a:p>
            <a:endParaRPr lang="en-GB" sz="2000" b="1" dirty="0">
              <a:effectLst/>
              <a:latin typeface="Arial Black" panose="020B0A04020102020204" pitchFamily="34" charset="0"/>
              <a:ea typeface="Times New Roman" panose="02020603050405020304" pitchFamily="18" charset="0"/>
            </a:endParaRPr>
          </a:p>
          <a:p>
            <a:r>
              <a:rPr lang="en-GB" sz="2800" b="1" i="1" dirty="0">
                <a:effectLst/>
                <a:latin typeface="Arial Black" panose="020B0A04020102020204" pitchFamily="34" charset="0"/>
                <a:ea typeface="Times New Roman" panose="02020603050405020304" pitchFamily="18" charset="0"/>
              </a:rPr>
              <a:t>The object of this Subdivision is to deter the practice (which may form part of the activity sometimes called </a:t>
            </a:r>
            <a:r>
              <a:rPr lang="en-GB" sz="2800" b="1" i="1" dirty="0" err="1">
                <a:effectLst/>
                <a:highlight>
                  <a:srgbClr val="FFFF00"/>
                </a:highlight>
                <a:latin typeface="Arial Black" panose="020B0A04020102020204" pitchFamily="34" charset="0"/>
                <a:ea typeface="Times New Roman" panose="02020603050405020304" pitchFamily="18" charset="0"/>
              </a:rPr>
              <a:t>phoenixing</a:t>
            </a:r>
            <a:r>
              <a:rPr lang="en-GB" sz="2800" b="1" i="1" dirty="0">
                <a:effectLst/>
                <a:latin typeface="Arial Black" panose="020B0A04020102020204" pitchFamily="34" charset="0"/>
                <a:ea typeface="Times New Roman" panose="02020603050405020304" pitchFamily="18" charset="0"/>
              </a:rPr>
              <a:t>) of disposing of a company's assets to avoid the company's obligations to its creditors.</a:t>
            </a:r>
          </a:p>
          <a:p>
            <a:endParaRPr lang="en-AU" sz="2000" b="1" dirty="0">
              <a:effectLst/>
              <a:latin typeface="Arial Black" panose="020B0A04020102020204" pitchFamily="34" charset="0"/>
              <a:ea typeface="Times New Roman" panose="02020603050405020304" pitchFamily="18" charset="0"/>
            </a:endParaRPr>
          </a:p>
        </p:txBody>
      </p:sp>
    </p:spTree>
    <p:extLst>
      <p:ext uri="{BB962C8B-B14F-4D97-AF65-F5344CB8AC3E}">
        <p14:creationId xmlns:p14="http://schemas.microsoft.com/office/powerpoint/2010/main" val="9234943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577040"/>
            <a:ext cx="12192001" cy="6006131"/>
          </a:xfrm>
          <a:prstGeom prst="rect">
            <a:avLst/>
          </a:prstGeom>
          <a:noFill/>
        </p:spPr>
        <p:txBody>
          <a:bodyPr wrap="square" rtlCol="0">
            <a:spAutoFit/>
          </a:bodyPr>
          <a:lstStyle/>
          <a:p>
            <a:r>
              <a:rPr lang="en-GB" sz="2000" u="sng" dirty="0">
                <a:latin typeface="Arial Black" panose="020B0A04020102020204" pitchFamily="34" charset="0"/>
                <a:ea typeface="Calibri" panose="020F0502020204030204" pitchFamily="34" charset="0"/>
                <a:cs typeface="Times New Roman" panose="02020603050405020304" pitchFamily="18" charset="0"/>
              </a:rPr>
              <a:t>8. Phoenix Companies – Accountants and solicitor’s role</a:t>
            </a:r>
            <a:endParaRPr lang="en-GB" sz="2000" b="1" u="sng" dirty="0">
              <a:effectLst/>
              <a:latin typeface="Arial Black" panose="020B0A04020102020204" pitchFamily="34" charset="0"/>
              <a:ea typeface="Times New Roman" panose="02020603050405020304" pitchFamily="18" charset="0"/>
            </a:endParaRPr>
          </a:p>
          <a:p>
            <a:pPr defTabSz="129982">
              <a:lnSpc>
                <a:spcPct val="150000"/>
              </a:lnSpc>
            </a:pPr>
            <a:r>
              <a:rPr lang="en-GB" sz="2000" b="1" u="sng" dirty="0">
                <a:solidFill>
                  <a:prstClr val="black"/>
                </a:solidFill>
                <a:latin typeface="Arial Black" panose="020B0A04020102020204" pitchFamily="34" charset="0"/>
              </a:rPr>
              <a:t>Treasury Laws Amendment (Combating Illegal Phoenixing) Act 2020</a:t>
            </a:r>
          </a:p>
          <a:p>
            <a:pPr defTabSz="129982">
              <a:lnSpc>
                <a:spcPct val="150000"/>
              </a:lnSpc>
            </a:pPr>
            <a:r>
              <a:rPr lang="en-AU" sz="2000" b="1" dirty="0">
                <a:solidFill>
                  <a:prstClr val="black"/>
                </a:solidFill>
                <a:latin typeface="Arial Black" panose="020B0A04020102020204" pitchFamily="34" charset="0"/>
              </a:rPr>
              <a:t>“enable the ASIC to make Orders to recover, for the benefit of a company's creditors, company property disposed of or benefits received under a voidable creditor-defeating disposition”</a:t>
            </a:r>
          </a:p>
          <a:p>
            <a:pPr defTabSz="129982">
              <a:lnSpc>
                <a:spcPct val="150000"/>
              </a:lnSpc>
            </a:pPr>
            <a:endParaRPr lang="en-AU" sz="1100" b="1" dirty="0">
              <a:solidFill>
                <a:prstClr val="black"/>
              </a:solidFill>
              <a:latin typeface="Arial Black" panose="020B0A04020102020204" pitchFamily="34" charset="0"/>
              <a:hlinkClick r:id="rId3"/>
            </a:endParaRPr>
          </a:p>
          <a:p>
            <a:pPr defTabSz="129982">
              <a:lnSpc>
                <a:spcPct val="150000"/>
              </a:lnSpc>
            </a:pPr>
            <a:r>
              <a:rPr lang="en-AU" sz="1100" b="1" dirty="0">
                <a:solidFill>
                  <a:prstClr val="black"/>
                </a:solidFill>
                <a:latin typeface="Arial Black" panose="020B0A04020102020204" pitchFamily="34" charset="0"/>
                <a:hlinkClick r:id="rId3"/>
              </a:rPr>
              <a:t>https://asic.gov.au/for-finance-professionals/registered-liquidators/your-ongoing-obligations-as-a-registered-liquidator/asic-orders-about-creditor-defeating-dispositions/</a:t>
            </a:r>
            <a:r>
              <a:rPr lang="en-AU" sz="1100" b="1" dirty="0">
                <a:solidFill>
                  <a:prstClr val="black"/>
                </a:solidFill>
                <a:latin typeface="Arial Black" panose="020B0A04020102020204" pitchFamily="34" charset="0"/>
              </a:rPr>
              <a:t> </a:t>
            </a:r>
          </a:p>
          <a:p>
            <a:pPr defTabSz="129982">
              <a:lnSpc>
                <a:spcPct val="150000"/>
              </a:lnSpc>
            </a:pPr>
            <a:endParaRPr lang="en-AU" sz="1100" b="1" dirty="0">
              <a:solidFill>
                <a:prstClr val="black"/>
              </a:solidFill>
              <a:highlight>
                <a:srgbClr val="FFFF00"/>
              </a:highlight>
              <a:latin typeface="Arial Black" panose="020B0A04020102020204" pitchFamily="34" charset="0"/>
            </a:endParaRPr>
          </a:p>
          <a:p>
            <a:pPr defTabSz="129982">
              <a:lnSpc>
                <a:spcPct val="150000"/>
              </a:lnSpc>
            </a:pPr>
            <a:r>
              <a:rPr lang="en-GB" b="1" u="sng" dirty="0">
                <a:solidFill>
                  <a:prstClr val="black"/>
                </a:solidFill>
                <a:latin typeface="Arial Black" panose="020B0A04020102020204" pitchFamily="34" charset="0"/>
              </a:rPr>
              <a:t>Information Sheet 261 (INFO 261), issued in October 2021.</a:t>
            </a:r>
          </a:p>
          <a:p>
            <a:pPr defTabSz="129982">
              <a:lnSpc>
                <a:spcPct val="150000"/>
              </a:lnSpc>
            </a:pPr>
            <a:r>
              <a:rPr lang="en-GB" sz="2000" b="0" i="0" u="sng" dirty="0">
                <a:solidFill>
                  <a:srgbClr val="000000"/>
                </a:solidFill>
                <a:effectLst/>
                <a:latin typeface="Arial Black" panose="020B0A04020102020204" pitchFamily="34" charset="0"/>
              </a:rPr>
              <a:t>ASIC orders about creditor-defeating dispositions: Template request form</a:t>
            </a:r>
          </a:p>
          <a:p>
            <a:pPr defTabSz="129982">
              <a:lnSpc>
                <a:spcPct val="150000"/>
              </a:lnSpc>
            </a:pPr>
            <a:r>
              <a:rPr lang="en-GB" sz="2000" dirty="0">
                <a:solidFill>
                  <a:srgbClr val="000000"/>
                </a:solidFill>
                <a:latin typeface="Arial Black" panose="020B0A04020102020204" pitchFamily="34" charset="0"/>
              </a:rPr>
              <a:t>Q9. What was the conduct of the person against whom you are requesting an order about the creditor-defeating disposition? (s588FGAA(5)(b)</a:t>
            </a:r>
          </a:p>
          <a:p>
            <a:pPr defTabSz="129982">
              <a:lnSpc>
                <a:spcPct val="150000"/>
              </a:lnSpc>
            </a:pPr>
            <a:endParaRPr lang="en-GB" sz="2000" b="1" dirty="0">
              <a:solidFill>
                <a:prstClr val="black"/>
              </a:solidFill>
              <a:highlight>
                <a:srgbClr val="FFFF00"/>
              </a:highlight>
              <a:latin typeface="Arial Black" panose="020B0A04020102020204" pitchFamily="34" charset="0"/>
            </a:endParaRPr>
          </a:p>
          <a:p>
            <a:pPr defTabSz="129982">
              <a:lnSpc>
                <a:spcPct val="150000"/>
              </a:lnSpc>
            </a:pPr>
            <a:r>
              <a:rPr lang="en-AU" sz="1100" b="1" dirty="0">
                <a:solidFill>
                  <a:prstClr val="black"/>
                </a:solidFill>
                <a:latin typeface="Arial Black" panose="020B0A04020102020204" pitchFamily="34" charset="0"/>
                <a:hlinkClick r:id="rId4"/>
              </a:rPr>
              <a:t>https://view.officeapps.live.com/op/view.aspx?src=https%3A%2F%2Fdownload.asic.gov.au%2Fmedia%2Fms2bxh1n%2Finfo261-template-request-form-published-8-october-2021.docx&amp;wdOrigin=BROWSELINK</a:t>
            </a:r>
            <a:r>
              <a:rPr lang="en-AU" sz="1100" b="1" dirty="0">
                <a:solidFill>
                  <a:prstClr val="black"/>
                </a:solidFill>
                <a:latin typeface="Arial Black" panose="020B0A04020102020204" pitchFamily="34" charset="0"/>
              </a:rPr>
              <a:t> </a:t>
            </a:r>
          </a:p>
        </p:txBody>
      </p:sp>
    </p:spTree>
    <p:extLst>
      <p:ext uri="{BB962C8B-B14F-4D97-AF65-F5344CB8AC3E}">
        <p14:creationId xmlns:p14="http://schemas.microsoft.com/office/powerpoint/2010/main" val="21153815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577040"/>
            <a:ext cx="12192001" cy="5839227"/>
          </a:xfrm>
          <a:prstGeom prst="rect">
            <a:avLst/>
          </a:prstGeom>
          <a:noFill/>
        </p:spPr>
        <p:txBody>
          <a:bodyPr wrap="square" rtlCol="0">
            <a:spAutoFit/>
          </a:bodyPr>
          <a:lstStyle/>
          <a:p>
            <a:r>
              <a:rPr lang="en-GB" sz="2000" u="sng" dirty="0">
                <a:latin typeface="Arial Black" panose="020B0A04020102020204" pitchFamily="34" charset="0"/>
                <a:ea typeface="Calibri" panose="020F0502020204030204" pitchFamily="34" charset="0"/>
                <a:cs typeface="Times New Roman" panose="02020603050405020304" pitchFamily="18" charset="0"/>
              </a:rPr>
              <a:t>8. Phoenix Companies – Accountants and solicitor’s role</a:t>
            </a:r>
            <a:endParaRPr lang="en-GB" sz="2000" b="1" u="sng" dirty="0">
              <a:effectLst/>
              <a:latin typeface="Arial Black" panose="020B0A04020102020204" pitchFamily="34" charset="0"/>
              <a:ea typeface="Times New Roman" panose="02020603050405020304" pitchFamily="18" charset="0"/>
            </a:endParaRPr>
          </a:p>
          <a:p>
            <a:pPr defTabSz="129982">
              <a:lnSpc>
                <a:spcPct val="150000"/>
              </a:lnSpc>
            </a:pPr>
            <a:r>
              <a:rPr lang="en-GB" sz="2000" b="1" dirty="0">
                <a:solidFill>
                  <a:prstClr val="black"/>
                </a:solidFill>
                <a:latin typeface="Arial Black" panose="020B0A04020102020204" pitchFamily="34" charset="0"/>
              </a:rPr>
              <a:t>Compare to;</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u="sng" dirty="0">
                <a:solidFill>
                  <a:prstClr val="black"/>
                </a:solidFill>
                <a:latin typeface="Arial Black" panose="020B0A04020102020204" pitchFamily="34" charset="0"/>
              </a:rPr>
              <a:t>BANKRUPTCY ACT 1966 - SECT 139ZQ</a:t>
            </a:r>
          </a:p>
          <a:p>
            <a:pPr defTabSz="129982">
              <a:lnSpc>
                <a:spcPct val="150000"/>
              </a:lnSpc>
            </a:pPr>
            <a:r>
              <a:rPr lang="en-GB" sz="2000" b="1" i="1" dirty="0">
                <a:solidFill>
                  <a:prstClr val="black"/>
                </a:solidFill>
                <a:latin typeface="Arial Black" panose="020B0A04020102020204" pitchFamily="34" charset="0"/>
              </a:rPr>
              <a:t>             (1)  If a person has received any money  … as a result of a </a:t>
            </a:r>
            <a:r>
              <a:rPr lang="en-GB" sz="2000" b="1" i="1" u="sng" dirty="0">
                <a:solidFill>
                  <a:prstClr val="black"/>
                </a:solidFill>
                <a:latin typeface="Arial Black" panose="020B0A04020102020204" pitchFamily="34" charset="0"/>
              </a:rPr>
              <a:t>transaction that is void </a:t>
            </a:r>
            <a:r>
              <a:rPr lang="en-GB" sz="2000" b="1" i="1" dirty="0">
                <a:solidFill>
                  <a:prstClr val="black"/>
                </a:solidFill>
                <a:latin typeface="Arial Black" panose="020B0A04020102020204" pitchFamily="34" charset="0"/>
              </a:rPr>
              <a:t>against the trustee of a bankrupt under Division 3, </a:t>
            </a:r>
            <a:r>
              <a:rPr lang="en-GB" sz="2000" b="1" i="1" u="sng" dirty="0">
                <a:solidFill>
                  <a:prstClr val="black"/>
                </a:solidFill>
                <a:latin typeface="Arial Black" panose="020B0A04020102020204" pitchFamily="34" charset="0"/>
              </a:rPr>
              <a:t>the Official Receiver</a:t>
            </a:r>
            <a:r>
              <a:rPr lang="en-GB" sz="2000" b="1" i="1" dirty="0">
                <a:solidFill>
                  <a:prstClr val="black"/>
                </a:solidFill>
                <a:latin typeface="Arial Black" panose="020B0A04020102020204" pitchFamily="34" charset="0"/>
              </a:rPr>
              <a:t>:</a:t>
            </a:r>
          </a:p>
          <a:p>
            <a:pPr defTabSz="129982">
              <a:lnSpc>
                <a:spcPct val="150000"/>
              </a:lnSpc>
            </a:pPr>
            <a:r>
              <a:rPr lang="en-GB" sz="2000" b="1" i="1" dirty="0">
                <a:solidFill>
                  <a:prstClr val="black"/>
                </a:solidFill>
                <a:latin typeface="Arial Black" panose="020B0A04020102020204" pitchFamily="34" charset="0"/>
              </a:rPr>
              <a:t>… </a:t>
            </a:r>
            <a:r>
              <a:rPr lang="en-GB" sz="2000" b="1" i="1" u="sng" dirty="0">
                <a:solidFill>
                  <a:prstClr val="black"/>
                </a:solidFill>
                <a:latin typeface="Arial Black" panose="020B0A04020102020204" pitchFamily="34" charset="0"/>
              </a:rPr>
              <a:t>may require the person, by written notice </a:t>
            </a:r>
            <a:r>
              <a:rPr lang="en-GB" sz="2000" b="1" i="1" dirty="0">
                <a:solidFill>
                  <a:prstClr val="black"/>
                </a:solidFill>
                <a:latin typeface="Arial Black" panose="020B0A04020102020204" pitchFamily="34" charset="0"/>
              </a:rPr>
              <a:t>given to the person, </a:t>
            </a:r>
            <a:r>
              <a:rPr lang="en-GB" sz="2000" b="1" i="1" u="sng" dirty="0">
                <a:solidFill>
                  <a:prstClr val="black"/>
                </a:solidFill>
                <a:latin typeface="Arial Black" panose="020B0A04020102020204" pitchFamily="34" charset="0"/>
              </a:rPr>
              <a:t>to pay to the trustee </a:t>
            </a:r>
            <a:r>
              <a:rPr lang="en-GB" sz="2000" b="1" i="1" dirty="0">
                <a:solidFill>
                  <a:prstClr val="black"/>
                </a:solidFill>
                <a:latin typeface="Arial Black" panose="020B0A04020102020204" pitchFamily="34" charset="0"/>
              </a:rPr>
              <a:t>an amount equal to whichever of the following is applicable:</a:t>
            </a:r>
          </a:p>
          <a:p>
            <a:pPr defTabSz="129982">
              <a:lnSpc>
                <a:spcPct val="150000"/>
              </a:lnSpc>
            </a:pPr>
            <a:r>
              <a:rPr lang="en-GB" sz="2000" b="1" i="1" dirty="0">
                <a:solidFill>
                  <a:prstClr val="black"/>
                </a:solidFill>
                <a:latin typeface="Arial Black" panose="020B0A04020102020204" pitchFamily="34" charset="0"/>
              </a:rPr>
              <a:t>… </a:t>
            </a:r>
            <a:r>
              <a:rPr lang="en-GB" sz="2000" b="1" i="1" u="sng" dirty="0">
                <a:solidFill>
                  <a:prstClr val="black"/>
                </a:solidFill>
                <a:latin typeface="Arial Black" panose="020B0A04020102020204" pitchFamily="34" charset="0"/>
              </a:rPr>
              <a:t>the money or the value of the property received</a:t>
            </a:r>
            <a:r>
              <a:rPr lang="en-GB" sz="2000" b="1" i="1" dirty="0">
                <a:solidFill>
                  <a:prstClr val="black"/>
                </a:solidFill>
                <a:latin typeface="Arial Black" panose="020B0A04020102020204" pitchFamily="34" charset="0"/>
              </a:rPr>
              <a:t>.</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u="sng" dirty="0">
                <a:solidFill>
                  <a:prstClr val="black"/>
                </a:solidFill>
                <a:latin typeface="Arial Black" panose="020B0A04020102020204" pitchFamily="34" charset="0"/>
              </a:rPr>
              <a:t>Personal Insolvency Regulator Newsletter - December 2021</a:t>
            </a:r>
          </a:p>
          <a:p>
            <a:pPr defTabSz="129982">
              <a:lnSpc>
                <a:spcPct val="150000"/>
              </a:lnSpc>
            </a:pPr>
            <a:r>
              <a:rPr lang="en-GB" sz="2000" b="1" i="1" dirty="0">
                <a:solidFill>
                  <a:prstClr val="black"/>
                </a:solidFill>
                <a:latin typeface="Arial Black" panose="020B0A04020102020204" pitchFamily="34" charset="0"/>
              </a:rPr>
              <a:t>Section 139ZQ notice evidence for a section 121 claim</a:t>
            </a:r>
          </a:p>
          <a:p>
            <a:pPr defTabSz="129982">
              <a:lnSpc>
                <a:spcPct val="150000"/>
              </a:lnSpc>
            </a:pPr>
            <a:r>
              <a:rPr lang="en-AU" sz="1000" b="1" i="1" dirty="0">
                <a:solidFill>
                  <a:prstClr val="black"/>
                </a:solidFill>
                <a:latin typeface="Arial Black" panose="020B0A04020102020204" pitchFamily="34" charset="0"/>
                <a:hlinkClick r:id="rId3"/>
              </a:rPr>
              <a:t>https://www.afsa.gov.au/about-us/newsroom/december-21-pir/section-139zq-notice-evidence-section-121-claim</a:t>
            </a:r>
            <a:r>
              <a:rPr lang="en-AU" sz="1000" b="1" i="1" dirty="0">
                <a:solidFill>
                  <a:prstClr val="black"/>
                </a:solidFill>
                <a:latin typeface="Arial Black" panose="020B0A04020102020204" pitchFamily="34" charset="0"/>
              </a:rPr>
              <a:t> </a:t>
            </a:r>
          </a:p>
        </p:txBody>
      </p:sp>
    </p:spTree>
    <p:extLst>
      <p:ext uri="{BB962C8B-B14F-4D97-AF65-F5344CB8AC3E}">
        <p14:creationId xmlns:p14="http://schemas.microsoft.com/office/powerpoint/2010/main" val="2613892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129852" y="5983106"/>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671691"/>
            <a:ext cx="12192001" cy="5878532"/>
          </a:xfrm>
          <a:prstGeom prst="rect">
            <a:avLst/>
          </a:prstGeom>
          <a:noFill/>
        </p:spPr>
        <p:txBody>
          <a:bodyPr wrap="square" rtlCol="0">
            <a:spAutoFit/>
          </a:bodyPr>
          <a:lstStyle/>
          <a:p>
            <a:r>
              <a:rPr lang="en-GB" sz="2400" u="sng" dirty="0">
                <a:latin typeface="Arial Black" panose="020B0A04020102020204" pitchFamily="34" charset="0"/>
                <a:ea typeface="Calibri" panose="020F0502020204030204" pitchFamily="34" charset="0"/>
                <a:cs typeface="Times New Roman" panose="02020603050405020304" pitchFamily="18" charset="0"/>
              </a:rPr>
              <a:t>8. Phoenix Companies – Accountants and solicitor’s role</a:t>
            </a:r>
            <a:endParaRPr lang="en-GB" sz="2400" b="1" u="sng" dirty="0">
              <a:effectLst/>
              <a:latin typeface="Arial Black" panose="020B0A04020102020204" pitchFamily="34" charset="0"/>
              <a:ea typeface="Times New Roman" panose="02020603050405020304" pitchFamily="18" charset="0"/>
            </a:endParaRPr>
          </a:p>
          <a:p>
            <a:endParaRPr lang="en-AU" sz="2000" b="1" u="sng" dirty="0">
              <a:latin typeface="Arial Black" panose="020B0A04020102020204" pitchFamily="34" charset="0"/>
            </a:endParaRPr>
          </a:p>
          <a:p>
            <a:r>
              <a:rPr lang="en-AU" sz="2000" b="1" u="sng" dirty="0">
                <a:latin typeface="Arial Black" panose="020B0A04020102020204" pitchFamily="34" charset="0"/>
              </a:rPr>
              <a:t>Corporations Act; Section 588FDB “</a:t>
            </a:r>
            <a:r>
              <a:rPr lang="en-GB" sz="2000" b="1" u="sng" dirty="0">
                <a:latin typeface="Arial Black" panose="020B0A04020102020204" pitchFamily="34" charset="0"/>
              </a:rPr>
              <a:t>Creditor-defeating disposition”</a:t>
            </a:r>
          </a:p>
          <a:p>
            <a:endParaRPr lang="en-GB" sz="2000" b="1" i="1" u="sng" dirty="0">
              <a:latin typeface="Arial Black" panose="020B0A04020102020204" pitchFamily="34" charset="0"/>
            </a:endParaRPr>
          </a:p>
          <a:p>
            <a:pPr marL="457200" indent="-457200">
              <a:buAutoNum type="arabicParenBoth"/>
            </a:pPr>
            <a:r>
              <a:rPr lang="en-GB" sz="2000" b="1" i="1" dirty="0">
                <a:latin typeface="Arial Black" panose="020B0A04020102020204" pitchFamily="34" charset="0"/>
              </a:rPr>
              <a:t>A disposition of property of a company is a creditor-defeating</a:t>
            </a:r>
          </a:p>
          <a:p>
            <a:r>
              <a:rPr lang="en-GB" sz="2000" b="1" i="1" dirty="0">
                <a:latin typeface="Arial Black" panose="020B0A04020102020204" pitchFamily="34" charset="0"/>
              </a:rPr>
              <a:t>disposition if: </a:t>
            </a:r>
          </a:p>
          <a:p>
            <a:r>
              <a:rPr lang="en-GB" sz="2000" b="1" i="1" dirty="0">
                <a:latin typeface="Arial Black" panose="020B0A04020102020204" pitchFamily="34" charset="0"/>
              </a:rPr>
              <a:t>(a) the </a:t>
            </a:r>
            <a:r>
              <a:rPr lang="en-GB" sz="2000" b="1" i="1" u="sng" dirty="0">
                <a:highlight>
                  <a:srgbClr val="FFFF00"/>
                </a:highlight>
                <a:latin typeface="Arial Black" panose="020B0A04020102020204" pitchFamily="34" charset="0"/>
              </a:rPr>
              <a:t>consideration payable </a:t>
            </a:r>
            <a:r>
              <a:rPr lang="en-GB" sz="2000" b="1" i="1" dirty="0">
                <a:latin typeface="Arial Black" panose="020B0A04020102020204" pitchFamily="34" charset="0"/>
              </a:rPr>
              <a:t>to the company</a:t>
            </a:r>
          </a:p>
          <a:p>
            <a:r>
              <a:rPr lang="en-GB" sz="2000" b="1" i="1" dirty="0">
                <a:latin typeface="Arial Black" panose="020B0A04020102020204" pitchFamily="34" charset="0"/>
              </a:rPr>
              <a:t>for the disposition </a:t>
            </a:r>
            <a:r>
              <a:rPr lang="en-GB" sz="2000" b="1" i="1" u="sng" dirty="0">
                <a:highlight>
                  <a:srgbClr val="FFFF00"/>
                </a:highlight>
                <a:latin typeface="Arial Black" panose="020B0A04020102020204" pitchFamily="34" charset="0"/>
              </a:rPr>
              <a:t>was less than the lesser of the following</a:t>
            </a:r>
            <a:r>
              <a:rPr lang="en-GB" sz="2000" b="1" i="1" dirty="0">
                <a:highlight>
                  <a:srgbClr val="FFFF00"/>
                </a:highlight>
                <a:latin typeface="Arial Black" panose="020B0A04020102020204" pitchFamily="34" charset="0"/>
              </a:rPr>
              <a:t> </a:t>
            </a:r>
            <a:r>
              <a:rPr lang="en-GB" sz="2000" b="1" i="1" dirty="0">
                <a:latin typeface="Arial Black" panose="020B0A04020102020204" pitchFamily="34" charset="0"/>
              </a:rPr>
              <a:t>at the time</a:t>
            </a:r>
          </a:p>
          <a:p>
            <a:r>
              <a:rPr lang="en-GB" sz="2000" b="1" i="1" dirty="0">
                <a:latin typeface="Arial Black" panose="020B0A04020102020204" pitchFamily="34" charset="0"/>
              </a:rPr>
              <a:t>the relevant agreement … was made ... :</a:t>
            </a:r>
          </a:p>
          <a:p>
            <a:pPr marL="514350" indent="-514350">
              <a:buAutoNum type="romanLcParenBoth"/>
            </a:pPr>
            <a:r>
              <a:rPr lang="en-GB" sz="2000" b="1" i="1" u="sng" dirty="0">
                <a:latin typeface="Arial Black" panose="020B0A04020102020204" pitchFamily="34" charset="0"/>
              </a:rPr>
              <a:t>the market value of the property</a:t>
            </a:r>
            <a:r>
              <a:rPr lang="en-GB" sz="2000" b="1" i="1" dirty="0">
                <a:latin typeface="Arial Black" panose="020B0A04020102020204" pitchFamily="34" charset="0"/>
              </a:rPr>
              <a:t>;</a:t>
            </a:r>
          </a:p>
          <a:p>
            <a:pPr marL="514350" indent="-514350">
              <a:buAutoNum type="romanLcParenBoth"/>
            </a:pPr>
            <a:r>
              <a:rPr lang="en-GB" sz="2000" b="1" i="1" u="sng" dirty="0">
                <a:latin typeface="Arial Black" panose="020B0A04020102020204" pitchFamily="34" charset="0"/>
              </a:rPr>
              <a:t>the best price that was reasonably obtainable for the property, </a:t>
            </a:r>
            <a:r>
              <a:rPr lang="en-GB" sz="2000" b="1" i="1" u="sng" dirty="0">
                <a:highlight>
                  <a:srgbClr val="FFFF00"/>
                </a:highlight>
                <a:latin typeface="Arial Black" panose="020B0A04020102020204" pitchFamily="34" charset="0"/>
              </a:rPr>
              <a:t>having regard to the circumstances existing at that time</a:t>
            </a:r>
            <a:r>
              <a:rPr lang="en-GB" sz="2000" b="1" i="1" dirty="0">
                <a:highlight>
                  <a:srgbClr val="FFFF00"/>
                </a:highlight>
                <a:latin typeface="Arial Black" panose="020B0A04020102020204" pitchFamily="34" charset="0"/>
              </a:rPr>
              <a:t>; </a:t>
            </a:r>
            <a:r>
              <a:rPr lang="en-GB" sz="2000" b="1" i="1" dirty="0">
                <a:latin typeface="Arial Black" panose="020B0A04020102020204" pitchFamily="34" charset="0"/>
              </a:rPr>
              <a:t>and …</a:t>
            </a:r>
          </a:p>
          <a:p>
            <a:r>
              <a:rPr lang="en-GB" sz="2000" b="1" i="1" dirty="0">
                <a:latin typeface="Arial Black" panose="020B0A04020102020204" pitchFamily="34" charset="0"/>
              </a:rPr>
              <a:t>(b)  the disposition has the effect of:</a:t>
            </a:r>
          </a:p>
          <a:p>
            <a:r>
              <a:rPr lang="en-GB" sz="2000" b="1" i="1" dirty="0">
                <a:latin typeface="Arial Black" panose="020B0A04020102020204" pitchFamily="34" charset="0"/>
              </a:rPr>
              <a:t>                              (i)  </a:t>
            </a:r>
            <a:r>
              <a:rPr lang="en-GB" sz="2000" b="1" i="1" u="sng" dirty="0">
                <a:latin typeface="Arial Black" panose="020B0A04020102020204" pitchFamily="34" charset="0"/>
              </a:rPr>
              <a:t>preventing the property from becoming available for the benefit of the company's creditors </a:t>
            </a:r>
            <a:r>
              <a:rPr lang="en-GB" sz="2000" b="1" i="1" dirty="0">
                <a:latin typeface="Arial Black" panose="020B0A04020102020204" pitchFamily="34" charset="0"/>
              </a:rPr>
              <a:t>in the winding-up of the company; or</a:t>
            </a:r>
          </a:p>
          <a:p>
            <a:r>
              <a:rPr lang="en-GB" sz="2000" b="1" i="1" dirty="0">
                <a:latin typeface="Arial Black" panose="020B0A04020102020204" pitchFamily="34" charset="0"/>
              </a:rPr>
              <a:t>                             (ii)  </a:t>
            </a:r>
            <a:r>
              <a:rPr lang="en-GB" sz="2000" b="1" i="1" u="sng" dirty="0">
                <a:latin typeface="Arial Black" panose="020B0A04020102020204" pitchFamily="34" charset="0"/>
              </a:rPr>
              <a:t>hindering, or significantly delaying</a:t>
            </a:r>
            <a:r>
              <a:rPr lang="en-GB" sz="2000" b="1" i="1" dirty="0">
                <a:latin typeface="Arial Black" panose="020B0A04020102020204" pitchFamily="34" charset="0"/>
              </a:rPr>
              <a:t>, the process of making the property available for the benefit of the company's creditors in the winding-up</a:t>
            </a:r>
          </a:p>
          <a:p>
            <a:r>
              <a:rPr lang="en-GB" sz="2000" b="1" i="1" dirty="0">
                <a:latin typeface="Arial Black" panose="020B0A04020102020204" pitchFamily="34" charset="0"/>
              </a:rPr>
              <a:t>of the company.</a:t>
            </a:r>
          </a:p>
        </p:txBody>
      </p:sp>
    </p:spTree>
    <p:extLst>
      <p:ext uri="{BB962C8B-B14F-4D97-AF65-F5344CB8AC3E}">
        <p14:creationId xmlns:p14="http://schemas.microsoft.com/office/powerpoint/2010/main" val="23362431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129852" y="5983106"/>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671691"/>
            <a:ext cx="12192001" cy="5447645"/>
          </a:xfrm>
          <a:prstGeom prst="rect">
            <a:avLst/>
          </a:prstGeom>
          <a:noFill/>
        </p:spPr>
        <p:txBody>
          <a:bodyPr wrap="square" rtlCol="0">
            <a:spAutoFit/>
          </a:bodyPr>
          <a:lstStyle/>
          <a:p>
            <a:r>
              <a:rPr lang="en-GB" sz="2400" u="sng" dirty="0">
                <a:latin typeface="Arial Black" panose="020B0A04020102020204" pitchFamily="34" charset="0"/>
                <a:ea typeface="Calibri" panose="020F0502020204030204" pitchFamily="34" charset="0"/>
                <a:cs typeface="Times New Roman" panose="02020603050405020304" pitchFamily="18" charset="0"/>
              </a:rPr>
              <a:t>8. Phoenix Companies – Accountants and solicitor’s role</a:t>
            </a:r>
            <a:endParaRPr lang="en-GB" sz="2400" b="1" u="sng" dirty="0">
              <a:effectLst/>
              <a:latin typeface="Arial Black" panose="020B0A04020102020204" pitchFamily="34" charset="0"/>
              <a:ea typeface="Times New Roman" panose="02020603050405020304" pitchFamily="18" charset="0"/>
            </a:endParaRPr>
          </a:p>
          <a:p>
            <a:pPr defTabSz="129982">
              <a:lnSpc>
                <a:spcPct val="150000"/>
              </a:lnSpc>
            </a:pPr>
            <a:r>
              <a:rPr lang="en-AU" sz="2000" b="1" i="1" u="sng" dirty="0">
                <a:latin typeface="Arial Black" panose="020B0A04020102020204" pitchFamily="34" charset="0"/>
              </a:rPr>
              <a:t>Corporations Act; 588GAC </a:t>
            </a:r>
          </a:p>
          <a:p>
            <a:pPr defTabSz="129982">
              <a:lnSpc>
                <a:spcPct val="150000"/>
              </a:lnSpc>
            </a:pPr>
            <a:r>
              <a:rPr lang="en-AU" sz="2000" b="1" i="1" u="sng" dirty="0">
                <a:latin typeface="Arial Black" panose="020B0A04020102020204" pitchFamily="34" charset="0"/>
              </a:rPr>
              <a:t>“Procuring creditor‑defeating disposition”</a:t>
            </a:r>
          </a:p>
          <a:p>
            <a:r>
              <a:rPr lang="en-GB" sz="2000" b="1" i="1" dirty="0">
                <a:latin typeface="Arial Black" panose="020B0A04020102020204" pitchFamily="34" charset="0"/>
              </a:rPr>
              <a:t>(1)  </a:t>
            </a:r>
            <a:r>
              <a:rPr lang="en-GB" sz="2000" b="1" i="1" dirty="0">
                <a:highlight>
                  <a:srgbClr val="FFFF00"/>
                </a:highlight>
                <a:latin typeface="Arial Black" panose="020B0A04020102020204" pitchFamily="34" charset="0"/>
              </a:rPr>
              <a:t>A person must not engage in conduct of </a:t>
            </a:r>
          </a:p>
          <a:p>
            <a:r>
              <a:rPr lang="en-GB" sz="2000" b="1" i="1" u="sng" dirty="0">
                <a:highlight>
                  <a:srgbClr val="FFFF00"/>
                </a:highlight>
                <a:latin typeface="Arial Black" panose="020B0A04020102020204" pitchFamily="34" charset="0"/>
              </a:rPr>
              <a:t>procuring, inciting, inducing or encouraging the making by a company of a disposition of property</a:t>
            </a:r>
            <a:r>
              <a:rPr lang="en-GB" sz="2000" b="1" i="1" dirty="0">
                <a:highlight>
                  <a:srgbClr val="FFFF00"/>
                </a:highlight>
                <a:latin typeface="Arial Black" panose="020B0A04020102020204" pitchFamily="34" charset="0"/>
              </a:rPr>
              <a:t> </a:t>
            </a:r>
            <a:r>
              <a:rPr lang="en-GB" sz="2000" b="1" i="1" dirty="0">
                <a:latin typeface="Arial Black" panose="020B0A04020102020204" pitchFamily="34" charset="0"/>
              </a:rPr>
              <a:t>that results in the company making the disposition of the property …, if:</a:t>
            </a:r>
          </a:p>
          <a:p>
            <a:r>
              <a:rPr lang="en-GB" sz="2000" b="1" i="1" dirty="0">
                <a:latin typeface="Arial Black" panose="020B0A04020102020204" pitchFamily="34" charset="0"/>
              </a:rPr>
              <a:t>                              (</a:t>
            </a:r>
            <a:r>
              <a:rPr lang="en-GB" sz="2000" b="1" i="1" dirty="0" err="1">
                <a:latin typeface="Arial Black" panose="020B0A04020102020204" pitchFamily="34" charset="0"/>
              </a:rPr>
              <a:t>i</a:t>
            </a:r>
            <a:r>
              <a:rPr lang="en-GB" sz="2000" b="1" i="1" dirty="0">
                <a:latin typeface="Arial Black" panose="020B0A04020102020204" pitchFamily="34" charset="0"/>
              </a:rPr>
              <a:t>)  the company is insolvent;</a:t>
            </a:r>
          </a:p>
          <a:p>
            <a:r>
              <a:rPr lang="en-GB" sz="2000" b="1" i="1" dirty="0">
                <a:latin typeface="Arial Black" panose="020B0A04020102020204" pitchFamily="34" charset="0"/>
              </a:rPr>
              <a:t>                             (ii)  the company becomes insolvent because of the disposition or a number of dispositions made at the time of the disposition;</a:t>
            </a:r>
          </a:p>
          <a:p>
            <a:r>
              <a:rPr lang="en-GB" sz="2000" b="1" i="1" dirty="0">
                <a:latin typeface="Arial Black" panose="020B0A04020102020204" pitchFamily="34" charset="0"/>
              </a:rPr>
              <a:t>                            (iii)  </a:t>
            </a:r>
            <a:r>
              <a:rPr lang="en-GB" sz="2000" b="1" i="1" u="sng" dirty="0">
                <a:latin typeface="Arial Black" panose="020B0A04020102020204" pitchFamily="34" charset="0"/>
              </a:rPr>
              <a:t>less than 12 months after the disposition, the start of an external administration</a:t>
            </a:r>
            <a:r>
              <a:rPr lang="en-GB" sz="2000" b="1" i="1" dirty="0">
                <a:latin typeface="Arial Black" panose="020B0A04020102020204" pitchFamily="34" charset="0"/>
              </a:rPr>
              <a:t> (as defined in Schedule 2) of the company occurs as a direct or indirect result of the disposition;</a:t>
            </a:r>
          </a:p>
          <a:p>
            <a:r>
              <a:rPr lang="en-GB" sz="2000" b="1" i="1" dirty="0">
                <a:latin typeface="Arial Black" panose="020B0A04020102020204" pitchFamily="34" charset="0"/>
              </a:rPr>
              <a:t>                            (iv)  less than 12 months after the disposition, the company ceases to carry on business altogether as a direct or indirect result of the disposition; … </a:t>
            </a:r>
          </a:p>
          <a:p>
            <a:endParaRPr lang="en-GB" sz="2000" b="1" i="1" dirty="0">
              <a:latin typeface="Arial Black" panose="020B0A04020102020204" pitchFamily="34" charset="0"/>
            </a:endParaRPr>
          </a:p>
          <a:p>
            <a:r>
              <a:rPr lang="en-GB" sz="1200" b="1" i="1" dirty="0">
                <a:latin typeface="Arial Black" panose="020B0A04020102020204" pitchFamily="34" charset="0"/>
              </a:rPr>
              <a:t>Note 1:       Failure to comply with this subsection is an offence: see subsection 1311(1).</a:t>
            </a:r>
          </a:p>
        </p:txBody>
      </p:sp>
    </p:spTree>
    <p:extLst>
      <p:ext uri="{BB962C8B-B14F-4D97-AF65-F5344CB8AC3E}">
        <p14:creationId xmlns:p14="http://schemas.microsoft.com/office/powerpoint/2010/main" val="9149455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6167458"/>
          </a:xfrm>
          <a:prstGeom prst="rect">
            <a:avLst/>
          </a:prstGeom>
          <a:noFill/>
        </p:spPr>
        <p:txBody>
          <a:bodyPr wrap="square">
            <a:spAutoFit/>
          </a:bodyPr>
          <a:lstStyle/>
          <a:p>
            <a:pPr>
              <a:lnSpc>
                <a:spcPct val="107000"/>
              </a:lnSpc>
              <a:spcAft>
                <a:spcPts val="800"/>
              </a:spcAft>
            </a:pPr>
            <a:r>
              <a:rPr lang="en-GB" sz="2000" u="sng" dirty="0">
                <a:latin typeface="Arial Black" panose="020B0A04020102020204" pitchFamily="34" charset="0"/>
                <a:ea typeface="Calibri" panose="020F0502020204030204" pitchFamily="34" charset="0"/>
                <a:cs typeface="Times New Roman" panose="02020603050405020304" pitchFamily="18" charset="0"/>
              </a:rPr>
              <a:t>8. Phoenix Companies – Accountants and solicitor’s role</a:t>
            </a:r>
            <a:endParaRPr lang="en-GB" sz="2000" b="1" u="sng" dirty="0">
              <a:effectLst/>
              <a:latin typeface="Arial Black" panose="020B0A04020102020204" pitchFamily="34" charset="0"/>
              <a:ea typeface="Times New Roman" panose="02020603050405020304" pitchFamily="18" charset="0"/>
            </a:endParaRPr>
          </a:p>
          <a:p>
            <a:pPr>
              <a:lnSpc>
                <a:spcPct val="107000"/>
              </a:lnSpc>
              <a:spcAft>
                <a:spcPts val="800"/>
              </a:spcAft>
            </a:pPr>
            <a:r>
              <a:rPr lang="en-AU" sz="2000" b="1" i="1" u="sng" dirty="0">
                <a:effectLst/>
                <a:latin typeface="Arial Black" panose="020B0A04020102020204" pitchFamily="34" charset="0"/>
                <a:ea typeface="Calibri" panose="020F0502020204030204" pitchFamily="34" charset="0"/>
                <a:cs typeface="Times New Roman" panose="02020603050405020304" pitchFamily="18" charset="0"/>
              </a:rPr>
              <a:t>McDonald and Anor v </a:t>
            </a:r>
            <a:r>
              <a:rPr lang="en-AU" sz="2000" b="1" i="1" u="sng" dirty="0" err="1">
                <a:effectLst/>
                <a:latin typeface="Arial Black" panose="020B0A04020102020204" pitchFamily="34" charset="0"/>
                <a:ea typeface="Calibri" panose="020F0502020204030204" pitchFamily="34" charset="0"/>
                <a:cs typeface="Times New Roman" panose="02020603050405020304" pitchFamily="18" charset="0"/>
              </a:rPr>
              <a:t>Hanselmann</a:t>
            </a:r>
            <a:r>
              <a:rPr lang="en-AU" sz="2000" b="1" u="sng" dirty="0">
                <a:effectLst/>
                <a:latin typeface="Arial Black" panose="020B0A04020102020204" pitchFamily="34" charset="0"/>
                <a:ea typeface="Calibri" panose="020F0502020204030204" pitchFamily="34" charset="0"/>
                <a:cs typeface="Times New Roman" panose="02020603050405020304" pitchFamily="18" charset="0"/>
              </a:rPr>
              <a:t>, Matter No 3480/97 [1998] NSWSC 171, Young J</a:t>
            </a:r>
            <a:r>
              <a:rPr lang="en-AU" sz="2000" b="1" dirty="0">
                <a:effectLst/>
                <a:latin typeface="Arial Black" panose="020B0A04020102020204" pitchFamily="34" charset="0"/>
                <a:ea typeface="Calibri" panose="020F0502020204030204" pitchFamily="34" charset="0"/>
                <a:cs typeface="Times New Roman" panose="02020603050405020304" pitchFamily="18" charset="0"/>
              </a:rPr>
              <a:t>.</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Followed in </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Campbell Street Theatre Pty Ltd (receiver and manager appointed) (in liquidation) &amp; </a:t>
            </a:r>
            <a:r>
              <a:rPr lang="en-AU" sz="2000" i="1" dirty="0" err="1">
                <a:effectLst/>
                <a:latin typeface="Arial Black" panose="020B0A04020102020204" pitchFamily="34" charset="0"/>
                <a:ea typeface="Calibri" panose="020F0502020204030204" pitchFamily="34" charset="0"/>
                <a:cs typeface="Times New Roman" panose="02020603050405020304" pitchFamily="18" charset="0"/>
              </a:rPr>
              <a:t>Ors</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 v Commercial Mortgage Trade Pty Ltd &amp; Anor </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[2012] NSWSC 669 (19 June 2012)</a:t>
            </a:r>
          </a:p>
          <a:p>
            <a:pPr>
              <a:lnSpc>
                <a:spcPct val="107000"/>
              </a:lnSpc>
              <a:spcAft>
                <a:spcPts val="800"/>
              </a:spcAft>
            </a:pP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“Value is not a matter which is to be decided in a vacuum. Value usually is associated with a person. The pure concept of value is, of course, what a reasonable objective person would pay for the property rather than lose it</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 but very often property will have a </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special value </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to a person because of factors unique to that person. …</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i="1" dirty="0">
                <a:effectLst/>
                <a:latin typeface="Arial Black" panose="020B0A04020102020204" pitchFamily="34" charset="0"/>
                <a:ea typeface="Calibri" panose="020F0502020204030204" pitchFamily="34" charset="0"/>
                <a:cs typeface="Times New Roman" panose="02020603050405020304" pitchFamily="18" charset="0"/>
              </a:rPr>
              <a:t>Again, when one is looking at a company on the verge of liquidation, one bears in mind the words </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Shakespeare attributed to Richard the Third "A horse! A horse! My kingdom for a horse!".”</a:t>
            </a:r>
            <a:endParaRPr lang="en-AU" sz="2000" u="sng"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b="1" dirty="0">
              <a:effectLst/>
              <a:latin typeface="Arial Black" panose="020B0A040201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AU" sz="2000" b="1" dirty="0">
                <a:effectLst/>
                <a:latin typeface="Arial Black" panose="020B0A04020102020204" pitchFamily="34" charset="0"/>
                <a:ea typeface="Times New Roman" panose="02020603050405020304" pitchFamily="18" charset="0"/>
                <a:cs typeface="Times New Roman" panose="02020603050405020304" pitchFamily="18" charset="0"/>
              </a:rPr>
              <a:t>S</a:t>
            </a:r>
            <a:r>
              <a:rPr lang="en-AU" sz="2000" b="1" dirty="0">
                <a:latin typeface="Arial Black" panose="020B0A04020102020204" pitchFamily="34" charset="0"/>
                <a:ea typeface="Times New Roman" panose="02020603050405020304" pitchFamily="18" charset="0"/>
                <a:cs typeface="Times New Roman" panose="02020603050405020304" pitchFamily="18" charset="0"/>
              </a:rPr>
              <a:t>hakespeare;</a:t>
            </a:r>
            <a:r>
              <a:rPr lang="en-GB" sz="2000" b="1" dirty="0">
                <a:latin typeface="Arial Black" panose="020B0A04020102020204" pitchFamily="34" charset="0"/>
                <a:ea typeface="Times New Roman" panose="02020603050405020304" pitchFamily="18" charset="0"/>
                <a:cs typeface="Times New Roman" panose="02020603050405020304" pitchFamily="18" charset="0"/>
              </a:rPr>
              <a:t> "The first thing we do, let's kill all the lawyers“</a:t>
            </a:r>
          </a:p>
          <a:p>
            <a:pPr>
              <a:lnSpc>
                <a:spcPct val="107000"/>
              </a:lnSpc>
              <a:spcAft>
                <a:spcPts val="800"/>
              </a:spcAft>
            </a:pPr>
            <a:r>
              <a:rPr lang="en-GB" sz="2000" b="1" dirty="0">
                <a:effectLst/>
                <a:latin typeface="Arial Black" panose="020B0A04020102020204" pitchFamily="34" charset="0"/>
                <a:ea typeface="Times New Roman" panose="02020603050405020304" pitchFamily="18" charset="0"/>
              </a:rPr>
              <a:t>Henry VI, Part 2, Act IV, Scene 2</a:t>
            </a:r>
            <a:endParaRPr lang="en-AU" sz="2000" b="1" dirty="0">
              <a:effectLst/>
              <a:latin typeface="Arial Black" panose="020B0A04020102020204" pitchFamily="34" charset="0"/>
              <a:ea typeface="Times New Roman" panose="02020603050405020304" pitchFamily="18" charset="0"/>
            </a:endParaRPr>
          </a:p>
        </p:txBody>
      </p:sp>
    </p:spTree>
    <p:extLst>
      <p:ext uri="{BB962C8B-B14F-4D97-AF65-F5344CB8AC3E}">
        <p14:creationId xmlns:p14="http://schemas.microsoft.com/office/powerpoint/2010/main" val="2248249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 &amp; Practice</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665695"/>
            <a:ext cx="12191999" cy="5930021"/>
          </a:xfrm>
          <a:prstGeom prst="rect">
            <a:avLst/>
          </a:prstGeom>
          <a:noFill/>
        </p:spPr>
        <p:txBody>
          <a:bodyPr wrap="square" rtlCol="0">
            <a:spAutoFit/>
          </a:bodyPr>
          <a:lstStyle/>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Insolvency and Taxes</a:t>
            </a:r>
          </a:p>
          <a:p>
            <a:pPr marL="342900" indent="-342900">
              <a:lnSpc>
                <a:spcPct val="107000"/>
              </a:lnSpc>
              <a:spcAft>
                <a:spcPts val="800"/>
              </a:spcAft>
              <a:buAutoNum type="arabicPeriod"/>
            </a:pPr>
            <a:endParaRPr lang="en-US"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Total personal insolvencies fell by 49.6% in 2020–21 compared to 2019–20. By type of personal insolvency:</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bankruptcies fell by 46.7%</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debt agreements fell by 54.2%</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personal insolvency agreements fell by 46.7% (there were 89 personal insolvency agreements in Australia in 2020–21)</a:t>
            </a:r>
          </a:p>
          <a:p>
            <a:pPr>
              <a:lnSpc>
                <a:spcPct val="107000"/>
              </a:lnSpc>
              <a:spcAft>
                <a:spcPts val="800"/>
              </a:spcAft>
            </a:pPr>
            <a:r>
              <a:rPr lang="en-US" sz="1200" dirty="0">
                <a:latin typeface="Arial Black" panose="020B0A04020102020204" pitchFamily="34" charset="0"/>
                <a:ea typeface="Calibri" panose="020F0502020204030204" pitchFamily="34" charset="0"/>
                <a:cs typeface="Times New Roman" panose="02020603050405020304" pitchFamily="18" charset="0"/>
                <a:hlinkClick r:id="rId3"/>
              </a:rPr>
              <a:t>https://www.afsa.gov.au/about-us/statistics</a:t>
            </a:r>
            <a:r>
              <a:rPr lang="en-US" sz="1200" dirty="0">
                <a:latin typeface="Arial Black" panose="020B0A04020102020204" pitchFamily="34" charset="0"/>
                <a:ea typeface="Calibri" panose="020F0502020204030204" pitchFamily="34" charset="0"/>
                <a:cs typeface="Times New Roman" panose="02020603050405020304" pitchFamily="18" charset="0"/>
              </a:rPr>
              <a:t> “Annual statistics for 2020–21”</a:t>
            </a:r>
            <a:endParaRPr lang="en-GB" sz="1200"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Companies entering external administration and controller appointments</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dirty="0">
                <a:latin typeface="Arial Black" panose="020B0A04020102020204" pitchFamily="34" charset="0"/>
                <a:ea typeface="Calibri" panose="020F0502020204030204" pitchFamily="34" charset="0"/>
                <a:cs typeface="Times New Roman" panose="02020603050405020304" pitchFamily="18" charset="0"/>
              </a:rPr>
              <a:t>2019-2020		10,063</a:t>
            </a:r>
          </a:p>
          <a:p>
            <a:pPr>
              <a:lnSpc>
                <a:spcPct val="107000"/>
              </a:lnSpc>
              <a:spcAft>
                <a:spcPts val="800"/>
              </a:spcAft>
            </a:pPr>
            <a:r>
              <a:rPr lang="en-US" dirty="0">
                <a:latin typeface="Arial Black" panose="020B0A04020102020204" pitchFamily="34" charset="0"/>
                <a:ea typeface="Calibri" panose="020F0502020204030204" pitchFamily="34" charset="0"/>
                <a:cs typeface="Times New Roman" panose="02020603050405020304" pitchFamily="18" charset="0"/>
              </a:rPr>
              <a:t>2020-2021		6,027  </a:t>
            </a:r>
            <a:r>
              <a:rPr lang="en-US"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(SBRP 12, Plans 6)(Simp </a:t>
            </a:r>
            <a:r>
              <a:rPr lang="en-US" dirty="0" err="1">
                <a:highlight>
                  <a:srgbClr val="FFFF00"/>
                </a:highlight>
                <a:latin typeface="Arial Black" panose="020B0A04020102020204" pitchFamily="34" charset="0"/>
                <a:ea typeface="Calibri" panose="020F0502020204030204" pitchFamily="34" charset="0"/>
                <a:cs typeface="Times New Roman" panose="02020603050405020304" pitchFamily="18" charset="0"/>
              </a:rPr>
              <a:t>Liq</a:t>
            </a:r>
            <a:r>
              <a:rPr lang="en-US"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 23)</a:t>
            </a: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000" dirty="0">
                <a:latin typeface="Arial Black" panose="020B0A04020102020204" pitchFamily="34" charset="0"/>
                <a:ea typeface="Calibri" panose="020F0502020204030204" pitchFamily="34" charset="0"/>
                <a:cs typeface="Times New Roman" panose="02020603050405020304" pitchFamily="18" charset="0"/>
                <a:hlinkClick r:id="rId4"/>
              </a:rPr>
              <a:t>https://asic.gov.au/regulatory-resources/find-a-document/statistics/insolvency-statistics/insolvency-statistics-series-2-external-administration-and-controller-appointments/</a:t>
            </a:r>
            <a:r>
              <a:rPr lang="en-US" sz="1000" dirty="0">
                <a:latin typeface="Arial Black" panose="020B0A0402010202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838335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69708"/>
            <a:ext cx="12191999" cy="5786199"/>
          </a:xfrm>
          <a:prstGeom prst="rect">
            <a:avLst/>
          </a:prstGeom>
          <a:noFill/>
        </p:spPr>
        <p:txBody>
          <a:bodyPr wrap="square" rtlCol="0">
            <a:spAutoFit/>
          </a:bodyPr>
          <a:lstStyle/>
          <a:p>
            <a:pPr lvl="0"/>
            <a:r>
              <a:rPr lang="en-AU" sz="2400" b="1" u="sng" dirty="0">
                <a:latin typeface="Arial Black" panose="020B0A04020102020204" pitchFamily="34" charset="0"/>
                <a:ea typeface="Calibri" panose="020F0502020204030204" pitchFamily="34" charset="0"/>
              </a:rPr>
              <a:t>9. Untrustworthy Advisors (UA)</a:t>
            </a:r>
          </a:p>
          <a:p>
            <a:pPr lvl="0"/>
            <a:endParaRPr lang="en-GB" sz="2400" b="1" u="sng" dirty="0">
              <a:solidFill>
                <a:prstClr val="black"/>
              </a:solidFill>
              <a:latin typeface="Arial Black" panose="020B0A04020102020204" pitchFamily="34" charset="0"/>
            </a:endParaRPr>
          </a:p>
          <a:p>
            <a:pPr lvl="0"/>
            <a:r>
              <a:rPr lang="en-GB" sz="2400" b="1" u="sng" dirty="0">
                <a:solidFill>
                  <a:prstClr val="black"/>
                </a:solidFill>
                <a:latin typeface="Arial Black" panose="020B0A04020102020204" pitchFamily="34" charset="0"/>
              </a:rPr>
              <a:t>Strengthen detection and referral of UA activity</a:t>
            </a:r>
          </a:p>
          <a:p>
            <a:pPr lvl="0"/>
            <a:r>
              <a:rPr lang="en-GB" sz="2400" b="1" dirty="0">
                <a:solidFill>
                  <a:prstClr val="black"/>
                </a:solidFill>
                <a:latin typeface="Arial Black" panose="020B0A04020102020204" pitchFamily="34" charset="0"/>
              </a:rPr>
              <a:t>To improve the detection of UA activity, the government is considering requirements for the collection of information about pre insolvency advisors and advice by requiring that:</a:t>
            </a:r>
          </a:p>
          <a:p>
            <a:pPr lvl="0"/>
            <a:r>
              <a:rPr lang="en-GB" sz="2400" b="1" dirty="0">
                <a:solidFill>
                  <a:prstClr val="black"/>
                </a:solidFill>
                <a:latin typeface="Arial Black" panose="020B0A04020102020204" pitchFamily="34" charset="0"/>
              </a:rPr>
              <a:t>•	</a:t>
            </a:r>
            <a:r>
              <a:rPr lang="en-GB" sz="2400" b="1" dirty="0">
                <a:solidFill>
                  <a:prstClr val="black"/>
                </a:solidFill>
                <a:highlight>
                  <a:srgbClr val="FFFF00"/>
                </a:highlight>
                <a:latin typeface="Arial Black" panose="020B0A04020102020204" pitchFamily="34" charset="0"/>
              </a:rPr>
              <a:t>bankrupts disclose details of advisors who have provided pre-insolvency advice to them</a:t>
            </a:r>
          </a:p>
          <a:p>
            <a:pPr lvl="0"/>
            <a:r>
              <a:rPr lang="en-GB" sz="2400" b="1" dirty="0">
                <a:solidFill>
                  <a:prstClr val="black"/>
                </a:solidFill>
                <a:latin typeface="Arial Black" panose="020B0A04020102020204" pitchFamily="34" charset="0"/>
              </a:rPr>
              <a:t>•	registered trustees make preliminary enquiries about pre insolvency advice a bankrupt has received, and </a:t>
            </a:r>
          </a:p>
          <a:p>
            <a:pPr lvl="0"/>
            <a:r>
              <a:rPr lang="en-GB" sz="2400" b="1" dirty="0">
                <a:solidFill>
                  <a:prstClr val="black"/>
                </a:solidFill>
                <a:latin typeface="Arial Black" panose="020B0A04020102020204" pitchFamily="34" charset="0"/>
              </a:rPr>
              <a:t>•	registered trustees provide information about these enquiries to the Inspector General in certain circumstances.</a:t>
            </a:r>
          </a:p>
          <a:p>
            <a:pPr lvl="0"/>
            <a:endParaRPr lang="en-GB" sz="2400" b="1" u="sng" dirty="0">
              <a:solidFill>
                <a:prstClr val="black"/>
              </a:solidFill>
              <a:latin typeface="Arial Black" panose="020B0A04020102020204" pitchFamily="34" charset="0"/>
            </a:endParaRPr>
          </a:p>
          <a:p>
            <a:pPr lvl="0"/>
            <a:r>
              <a:rPr lang="en-GB" sz="2400" b="1" u="sng" dirty="0">
                <a:solidFill>
                  <a:prstClr val="black"/>
                </a:solidFill>
                <a:latin typeface="Arial Black" panose="020B0A04020102020204" pitchFamily="34" charset="0"/>
              </a:rPr>
              <a:t>Jan 2022; Possible reforms to the Bankruptcy system; Attorney General’s Dept</a:t>
            </a:r>
          </a:p>
          <a:p>
            <a:pPr lvl="0"/>
            <a:r>
              <a:rPr lang="en-GB" sz="1000" b="1" u="sng" dirty="0">
                <a:solidFill>
                  <a:prstClr val="black"/>
                </a:solidFill>
                <a:latin typeface="Arial Black" panose="020B0A04020102020204" pitchFamily="34" charset="0"/>
                <a:hlinkClick r:id="rId3"/>
              </a:rPr>
              <a:t>https://consultations.ag.gov.au/legal-system/bankruptcy-system-possible-reforms/</a:t>
            </a:r>
            <a:r>
              <a:rPr lang="en-GB" sz="1000" b="1" u="sng" dirty="0">
                <a:solidFill>
                  <a:prstClr val="black"/>
                </a:solidFill>
                <a:latin typeface="Arial Black" panose="020B0A04020102020204" pitchFamily="34" charset="0"/>
              </a:rPr>
              <a:t> </a:t>
            </a:r>
          </a:p>
        </p:txBody>
      </p:sp>
    </p:spTree>
    <p:extLst>
      <p:ext uri="{BB962C8B-B14F-4D97-AF65-F5344CB8AC3E}">
        <p14:creationId xmlns:p14="http://schemas.microsoft.com/office/powerpoint/2010/main" val="9878028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69708"/>
            <a:ext cx="12191999" cy="5693866"/>
          </a:xfrm>
          <a:prstGeom prst="rect">
            <a:avLst/>
          </a:prstGeom>
          <a:noFill/>
        </p:spPr>
        <p:txBody>
          <a:bodyPr wrap="square" rtlCol="0">
            <a:spAutoFit/>
          </a:bodyPr>
          <a:lstStyle/>
          <a:p>
            <a:pPr lvl="0"/>
            <a:r>
              <a:rPr lang="en-AU" sz="2400" b="1" u="sng" dirty="0">
                <a:latin typeface="Arial Black" panose="020B0A04020102020204" pitchFamily="34" charset="0"/>
                <a:ea typeface="Calibri" panose="020F0502020204030204" pitchFamily="34" charset="0"/>
              </a:rPr>
              <a:t>9. Untrustworthy Advisors</a:t>
            </a:r>
          </a:p>
          <a:p>
            <a:pPr lvl="0"/>
            <a:r>
              <a:rPr lang="en-GB" sz="2400" b="1" u="sng" dirty="0">
                <a:solidFill>
                  <a:prstClr val="black"/>
                </a:solidFill>
                <a:latin typeface="Arial Black" panose="020B0A04020102020204" pitchFamily="34" charset="0"/>
              </a:rPr>
              <a:t>Strengthen detection and referral of UA activity</a:t>
            </a:r>
          </a:p>
          <a:p>
            <a:pPr lvl="0"/>
            <a:endParaRPr lang="en-GB" sz="2400" b="1" u="sng" dirty="0">
              <a:solidFill>
                <a:prstClr val="black"/>
              </a:solidFill>
              <a:latin typeface="Arial Black" panose="020B0A04020102020204" pitchFamily="34" charset="0"/>
            </a:endParaRPr>
          </a:p>
          <a:p>
            <a:pPr lvl="0"/>
            <a:r>
              <a:rPr lang="en-GB" sz="2000" b="1" dirty="0">
                <a:solidFill>
                  <a:prstClr val="black"/>
                </a:solidFill>
                <a:latin typeface="Arial Black" panose="020B0A04020102020204" pitchFamily="34" charset="0"/>
              </a:rPr>
              <a:t>The government is considering adding to existing Bankruptcy Act offences to make it </a:t>
            </a:r>
            <a:r>
              <a:rPr lang="en-GB" sz="2000" b="1" dirty="0">
                <a:solidFill>
                  <a:prstClr val="black"/>
                </a:solidFill>
                <a:highlight>
                  <a:srgbClr val="FFFF00"/>
                </a:highlight>
                <a:latin typeface="Arial Black" panose="020B0A04020102020204" pitchFamily="34" charset="0"/>
              </a:rPr>
              <a:t>an offence to advise, instruct, assist or counsel </a:t>
            </a:r>
            <a:r>
              <a:rPr lang="en-GB" sz="2000" b="1" dirty="0">
                <a:solidFill>
                  <a:prstClr val="black"/>
                </a:solidFill>
                <a:latin typeface="Arial Black" panose="020B0A04020102020204" pitchFamily="34" charset="0"/>
              </a:rPr>
              <a:t>any person to commit or attempt to commit the existing offences. It is expected that these offences will generally contain fault elements of intention or knowledge such as:</a:t>
            </a:r>
          </a:p>
          <a:p>
            <a:pPr lvl="0"/>
            <a:r>
              <a:rPr lang="en-GB" sz="2000" b="1" dirty="0">
                <a:solidFill>
                  <a:prstClr val="black"/>
                </a:solidFill>
                <a:latin typeface="Arial Black" panose="020B0A04020102020204" pitchFamily="34" charset="0"/>
              </a:rPr>
              <a:t>•	subsection 263(1) of the Bankruptcy Act – </a:t>
            </a:r>
            <a:r>
              <a:rPr lang="en-GB" sz="2000" b="1" dirty="0">
                <a:solidFill>
                  <a:prstClr val="black"/>
                </a:solidFill>
                <a:highlight>
                  <a:srgbClr val="FFFF00"/>
                </a:highlight>
                <a:latin typeface="Arial Black" panose="020B0A04020102020204" pitchFamily="34" charset="0"/>
              </a:rPr>
              <a:t>concealing a bankrupt’s property </a:t>
            </a:r>
            <a:r>
              <a:rPr lang="en-GB" sz="2000" b="1" dirty="0">
                <a:solidFill>
                  <a:prstClr val="black"/>
                </a:solidFill>
                <a:latin typeface="Arial Black" panose="020B0A04020102020204" pitchFamily="34" charset="0"/>
              </a:rPr>
              <a:t>with the intent to defraud creditors</a:t>
            </a:r>
          </a:p>
          <a:p>
            <a:pPr lvl="0"/>
            <a:r>
              <a:rPr lang="en-GB" sz="2000" b="1" dirty="0">
                <a:solidFill>
                  <a:prstClr val="black"/>
                </a:solidFill>
                <a:latin typeface="Arial Black" panose="020B0A04020102020204" pitchFamily="34" charset="0"/>
              </a:rPr>
              <a:t>•	subsection 267(2) of the Bankruptcy Act – </a:t>
            </a:r>
            <a:r>
              <a:rPr lang="en-GB" sz="2000" b="1" dirty="0">
                <a:solidFill>
                  <a:prstClr val="black"/>
                </a:solidFill>
                <a:highlight>
                  <a:srgbClr val="FFFF00"/>
                </a:highlight>
                <a:latin typeface="Arial Black" panose="020B0A04020102020204" pitchFamily="34" charset="0"/>
              </a:rPr>
              <a:t>making a false declaration or statement </a:t>
            </a:r>
            <a:r>
              <a:rPr lang="en-GB" sz="2000" b="1" dirty="0">
                <a:solidFill>
                  <a:prstClr val="black"/>
                </a:solidFill>
                <a:latin typeface="Arial Black" panose="020B0A04020102020204" pitchFamily="34" charset="0"/>
              </a:rPr>
              <a:t>which the person knows to be false, and</a:t>
            </a:r>
          </a:p>
          <a:p>
            <a:pPr lvl="0"/>
            <a:r>
              <a:rPr lang="en-GB" sz="2000" b="1" dirty="0">
                <a:solidFill>
                  <a:prstClr val="black"/>
                </a:solidFill>
                <a:latin typeface="Arial Black" panose="020B0A04020102020204" pitchFamily="34" charset="0"/>
              </a:rPr>
              <a:t>•	subsection 268(3) of the Bankruptcy Act – </a:t>
            </a:r>
            <a:r>
              <a:rPr lang="en-GB" sz="2000" b="1" dirty="0">
                <a:solidFill>
                  <a:prstClr val="black"/>
                </a:solidFill>
                <a:highlight>
                  <a:srgbClr val="FFFF00"/>
                </a:highlight>
                <a:latin typeface="Arial Black" panose="020B0A04020102020204" pitchFamily="34" charset="0"/>
              </a:rPr>
              <a:t>making a false representation</a:t>
            </a:r>
            <a:r>
              <a:rPr lang="en-GB" sz="2000" b="1" dirty="0">
                <a:solidFill>
                  <a:prstClr val="black"/>
                </a:solidFill>
                <a:latin typeface="Arial Black" panose="020B0A04020102020204" pitchFamily="34" charset="0"/>
              </a:rPr>
              <a:t> or committing any fraud when executing a personal insolvency agreement with the intention of obtaining the consent of creditors.</a:t>
            </a:r>
          </a:p>
          <a:p>
            <a:pPr lvl="0"/>
            <a:endParaRPr lang="en-GB" sz="2400" b="1" u="sng" dirty="0">
              <a:solidFill>
                <a:prstClr val="black"/>
              </a:solidFill>
              <a:latin typeface="Arial Black" panose="020B0A04020102020204" pitchFamily="34" charset="0"/>
            </a:endParaRPr>
          </a:p>
          <a:p>
            <a:pPr lvl="0"/>
            <a:r>
              <a:rPr lang="en-GB" b="1" u="sng" dirty="0">
                <a:solidFill>
                  <a:prstClr val="black"/>
                </a:solidFill>
                <a:latin typeface="Arial Black" panose="020B0A04020102020204" pitchFamily="34" charset="0"/>
              </a:rPr>
              <a:t>Statement of Affairs Form; on line only</a:t>
            </a:r>
          </a:p>
          <a:p>
            <a:pPr lvl="0"/>
            <a:endParaRPr lang="en-GB" sz="24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7671072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69708"/>
            <a:ext cx="12191999" cy="4299190"/>
          </a:xfrm>
          <a:prstGeom prst="rect">
            <a:avLst/>
          </a:prstGeom>
          <a:noFill/>
        </p:spPr>
        <p:txBody>
          <a:bodyPr wrap="square" rtlCol="0">
            <a:spAutoFit/>
          </a:bodyPr>
          <a:lstStyle/>
          <a:p>
            <a:pPr lvl="0"/>
            <a:r>
              <a:rPr lang="en-AU" sz="2000" b="1" u="sng" dirty="0">
                <a:latin typeface="Arial Black" panose="020B0A04020102020204" pitchFamily="34" charset="0"/>
                <a:ea typeface="Calibri" panose="020F0502020204030204" pitchFamily="34" charset="0"/>
              </a:rPr>
              <a:t>10. </a:t>
            </a:r>
            <a:r>
              <a:rPr lang="en-GB" sz="2000" b="1" u="sng" dirty="0">
                <a:solidFill>
                  <a:prstClr val="black"/>
                </a:solidFill>
                <a:latin typeface="Arial Black" panose="020B0A04020102020204" pitchFamily="34" charset="0"/>
              </a:rPr>
              <a:t>Director Resignations</a:t>
            </a:r>
          </a:p>
          <a:p>
            <a:pPr defTabSz="129982">
              <a:lnSpc>
                <a:spcPct val="150000"/>
              </a:lnSpc>
            </a:pPr>
            <a:r>
              <a:rPr lang="en-GB" sz="2000" b="1" dirty="0">
                <a:solidFill>
                  <a:prstClr val="black"/>
                </a:solidFill>
                <a:latin typeface="Arial Black" panose="020B0A04020102020204" pitchFamily="34" charset="0"/>
              </a:rPr>
              <a:t>From 18 February 2021 </a:t>
            </a:r>
            <a:r>
              <a:rPr lang="en-GB" sz="2000" b="1" u="sng" dirty="0">
                <a:solidFill>
                  <a:prstClr val="black"/>
                </a:solidFill>
                <a:latin typeface="Arial Black" panose="020B0A04020102020204" pitchFamily="34" charset="0"/>
              </a:rPr>
              <a:t>the effectiveness of a director’s resignation will be dependent on when he/she lodges the resignation form with ASIC</a:t>
            </a:r>
            <a:r>
              <a:rPr lang="en-GB" sz="2000" b="1" dirty="0">
                <a:solidFill>
                  <a:prstClr val="black"/>
                </a:solidFill>
                <a:latin typeface="Arial Black" panose="020B0A04020102020204" pitchFamily="34" charset="0"/>
              </a:rPr>
              <a:t>. </a:t>
            </a:r>
          </a:p>
          <a:p>
            <a:pPr defTabSz="129982">
              <a:lnSpc>
                <a:spcPct val="150000"/>
              </a:lnSpc>
            </a:pPr>
            <a:r>
              <a:rPr lang="en-GB" sz="2000" b="1" dirty="0">
                <a:solidFill>
                  <a:prstClr val="black"/>
                </a:solidFill>
                <a:highlight>
                  <a:srgbClr val="FFFF00"/>
                </a:highlight>
                <a:latin typeface="Arial Black" panose="020B0A04020102020204" pitchFamily="34" charset="0"/>
              </a:rPr>
              <a:t>If it is lodged over 28 days after the resignation, then the </a:t>
            </a:r>
            <a:r>
              <a:rPr lang="en-GB" sz="2000" b="1" u="sng" dirty="0">
                <a:solidFill>
                  <a:prstClr val="black"/>
                </a:solidFill>
                <a:highlight>
                  <a:srgbClr val="FFFF00"/>
                </a:highlight>
                <a:latin typeface="Arial Black" panose="020B0A04020102020204" pitchFamily="34" charset="0"/>
              </a:rPr>
              <a:t>date of lodgement is the date of resignation</a:t>
            </a:r>
            <a:r>
              <a:rPr lang="en-GB" sz="2000" b="1" dirty="0">
                <a:solidFill>
                  <a:prstClr val="black"/>
                </a:solidFill>
                <a:highlight>
                  <a:srgbClr val="FFFF00"/>
                </a:highlight>
                <a:latin typeface="Arial Black" panose="020B0A04020102020204" pitchFamily="34" charset="0"/>
              </a:rPr>
              <a:t>. </a:t>
            </a:r>
          </a:p>
          <a:p>
            <a:pPr defTabSz="129982">
              <a:lnSpc>
                <a:spcPct val="150000"/>
              </a:lnSpc>
            </a:pPr>
            <a:r>
              <a:rPr lang="en-GB" sz="2000" b="1" dirty="0">
                <a:solidFill>
                  <a:prstClr val="black"/>
                </a:solidFill>
                <a:latin typeface="Arial Black" panose="020B0A04020102020204" pitchFamily="34" charset="0"/>
              </a:rPr>
              <a:t>Any resignation of a director of a company does not take effect if, on the date of that resignation, the company does not otherwise have at least one other director.  Furthermore, any resolution purporting to remove a director, in circumstances where there is no other director available, will be void (section 203CA).</a:t>
            </a:r>
          </a:p>
          <a:p>
            <a:pPr defTabSz="129982">
              <a:lnSpc>
                <a:spcPct val="150000"/>
              </a:lnSpc>
            </a:pPr>
            <a:r>
              <a:rPr lang="en-GB" sz="1000" b="1" dirty="0">
                <a:solidFill>
                  <a:prstClr val="black"/>
                </a:solidFill>
                <a:latin typeface="Century Gothic" panose="020B0502020202020204" pitchFamily="34" charset="0"/>
              </a:rPr>
              <a:t>Guide; </a:t>
            </a:r>
            <a:r>
              <a:rPr lang="en-GB" sz="1000" dirty="0">
                <a:hlinkClick r:id="rId3"/>
              </a:rPr>
              <a:t>Resigning or removing a company director | ASIC - Australian Securities and Investments Commission</a:t>
            </a:r>
            <a:endParaRPr lang="en-AU" sz="2000" b="1"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15024450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69708"/>
            <a:ext cx="12191999" cy="6576544"/>
          </a:xfrm>
          <a:prstGeom prst="rect">
            <a:avLst/>
          </a:prstGeom>
          <a:noFill/>
        </p:spPr>
        <p:txBody>
          <a:bodyPr wrap="square" rtlCol="0">
            <a:spAutoFit/>
          </a:bodyPr>
          <a:lstStyle/>
          <a:p>
            <a:pPr lvl="0"/>
            <a:r>
              <a:rPr lang="en-AU" sz="2000" b="1" u="sng" dirty="0">
                <a:latin typeface="Arial Black" panose="020B0A04020102020204" pitchFamily="34" charset="0"/>
                <a:ea typeface="Calibri" panose="020F0502020204030204" pitchFamily="34" charset="0"/>
              </a:rPr>
              <a:t>10. </a:t>
            </a:r>
            <a:r>
              <a:rPr lang="en-GB" sz="2000" b="1" u="sng" dirty="0">
                <a:solidFill>
                  <a:prstClr val="black"/>
                </a:solidFill>
                <a:latin typeface="Arial Black" panose="020B0A04020102020204" pitchFamily="34" charset="0"/>
              </a:rPr>
              <a:t>Director Resignations</a:t>
            </a:r>
          </a:p>
          <a:p>
            <a:pPr defTabSz="129982">
              <a:lnSpc>
                <a:spcPct val="150000"/>
              </a:lnSpc>
            </a:pPr>
            <a:r>
              <a:rPr lang="en-GB" sz="2000" b="1" dirty="0">
                <a:solidFill>
                  <a:prstClr val="black"/>
                </a:solidFill>
                <a:latin typeface="Arial Black" panose="020B0A04020102020204" pitchFamily="34" charset="0"/>
              </a:rPr>
              <a:t>CORPORATIONS ACT 2001 - SECT 203AA</a:t>
            </a:r>
          </a:p>
          <a:p>
            <a:pPr defTabSz="129982">
              <a:lnSpc>
                <a:spcPct val="150000"/>
              </a:lnSpc>
            </a:pPr>
            <a:r>
              <a:rPr lang="en-GB" sz="2000" b="1" i="1" dirty="0">
                <a:solidFill>
                  <a:prstClr val="black"/>
                </a:solidFill>
                <a:latin typeface="Arial Black" panose="020B0A04020102020204" pitchFamily="34" charset="0"/>
              </a:rPr>
              <a:t>Resignation of directors--when resignation takes effect</a:t>
            </a:r>
          </a:p>
          <a:p>
            <a:pPr defTabSz="129982">
              <a:lnSpc>
                <a:spcPct val="150000"/>
              </a:lnSpc>
            </a:pPr>
            <a:r>
              <a:rPr lang="en-GB" sz="2000" b="1" i="1" dirty="0">
                <a:solidFill>
                  <a:prstClr val="black"/>
                </a:solidFill>
                <a:latin typeface="Arial Black" panose="020B0A04020102020204" pitchFamily="34" charset="0"/>
              </a:rPr>
              <a:t>(1)  </a:t>
            </a:r>
            <a:r>
              <a:rPr lang="en-GB" sz="2000" b="1" i="1" u="sng" dirty="0">
                <a:solidFill>
                  <a:prstClr val="black"/>
                </a:solidFill>
                <a:latin typeface="Arial Black" panose="020B0A04020102020204" pitchFamily="34" charset="0"/>
              </a:rPr>
              <a:t>A person's resignation as a director of a company takes effect </a:t>
            </a:r>
            <a:r>
              <a:rPr lang="en-GB" sz="2000" b="1" i="1" dirty="0">
                <a:solidFill>
                  <a:prstClr val="black"/>
                </a:solidFill>
                <a:latin typeface="Arial Black" panose="020B0A04020102020204" pitchFamily="34" charset="0"/>
              </a:rPr>
              <a:t>on:</a:t>
            </a:r>
          </a:p>
          <a:p>
            <a:pPr defTabSz="129982">
              <a:lnSpc>
                <a:spcPct val="150000"/>
              </a:lnSpc>
            </a:pPr>
            <a:r>
              <a:rPr lang="en-GB" sz="2000" b="1" i="1" dirty="0">
                <a:solidFill>
                  <a:prstClr val="black"/>
                </a:solidFill>
                <a:latin typeface="Arial Black" panose="020B0A04020102020204" pitchFamily="34" charset="0"/>
              </a:rPr>
              <a:t>(a)  if, within 28 days after the day the person stopped being a director of the company, ASIC is notified of that fact under subsection 205A(1) or 205B(5)--the </a:t>
            </a:r>
            <a:r>
              <a:rPr lang="en-GB" sz="2000" b="1" i="1" u="sng" dirty="0">
                <a:solidFill>
                  <a:prstClr val="black"/>
                </a:solidFill>
                <a:latin typeface="Arial Black" panose="020B0A04020102020204" pitchFamily="34" charset="0"/>
              </a:rPr>
              <a:t>day the person stopped </a:t>
            </a:r>
            <a:r>
              <a:rPr lang="en-GB" sz="2000" b="1" i="1" dirty="0">
                <a:solidFill>
                  <a:prstClr val="black"/>
                </a:solidFill>
                <a:latin typeface="Arial Black" panose="020B0A04020102020204" pitchFamily="34" charset="0"/>
              </a:rPr>
              <a:t>being a director of the company; or</a:t>
            </a:r>
          </a:p>
          <a:p>
            <a:pPr defTabSz="129982">
              <a:lnSpc>
                <a:spcPct val="150000"/>
              </a:lnSpc>
            </a:pPr>
            <a:r>
              <a:rPr lang="en-GB" sz="2000" b="1" i="1" dirty="0">
                <a:solidFill>
                  <a:prstClr val="black"/>
                </a:solidFill>
                <a:latin typeface="Arial Black" panose="020B0A04020102020204" pitchFamily="34" charset="0"/>
              </a:rPr>
              <a:t>(b)  in any other case--</a:t>
            </a:r>
            <a:r>
              <a:rPr lang="en-GB" sz="2000" b="1" i="1" u="sng" dirty="0">
                <a:solidFill>
                  <a:prstClr val="black"/>
                </a:solidFill>
                <a:latin typeface="Arial Black" panose="020B0A04020102020204" pitchFamily="34" charset="0"/>
              </a:rPr>
              <a:t>the day written notice is lodged with ASIC </a:t>
            </a:r>
            <a:r>
              <a:rPr lang="en-GB" sz="2000" b="1" i="1" dirty="0">
                <a:solidFill>
                  <a:prstClr val="black"/>
                </a:solidFill>
                <a:latin typeface="Arial Black" panose="020B0A04020102020204" pitchFamily="34" charset="0"/>
              </a:rPr>
              <a:t>stating that the person has stopped being a director of the company.</a:t>
            </a:r>
          </a:p>
          <a:p>
            <a:pPr defTabSz="129982">
              <a:lnSpc>
                <a:spcPct val="150000"/>
              </a:lnSpc>
            </a:pPr>
            <a:r>
              <a:rPr lang="en-GB" sz="2000" b="1" i="1" dirty="0">
                <a:solidFill>
                  <a:prstClr val="black"/>
                </a:solidFill>
                <a:latin typeface="Arial Black" panose="020B0A04020102020204" pitchFamily="34" charset="0"/>
              </a:rPr>
              <a:t> </a:t>
            </a:r>
          </a:p>
          <a:p>
            <a:pPr defTabSz="129982">
              <a:lnSpc>
                <a:spcPct val="150000"/>
              </a:lnSpc>
            </a:pPr>
            <a:r>
              <a:rPr lang="en-GB" sz="2000" b="1" i="1" dirty="0">
                <a:solidFill>
                  <a:prstClr val="black"/>
                </a:solidFill>
                <a:latin typeface="Arial Black" panose="020B0A04020102020204" pitchFamily="34" charset="0"/>
              </a:rPr>
              <a:t>(2) (c) the application is made in accordance with subsection (5) </a:t>
            </a:r>
          </a:p>
          <a:p>
            <a:pPr defTabSz="129982">
              <a:lnSpc>
                <a:spcPct val="150000"/>
              </a:lnSpc>
            </a:pPr>
            <a:r>
              <a:rPr lang="en-GB" sz="2000" b="1" i="1" dirty="0">
                <a:solidFill>
                  <a:prstClr val="black"/>
                </a:solidFill>
                <a:latin typeface="Arial Black" panose="020B0A04020102020204" pitchFamily="34" charset="0"/>
              </a:rPr>
              <a:t>… </a:t>
            </a:r>
            <a:r>
              <a:rPr lang="en-GB" sz="2000" b="1" i="1" u="sng" dirty="0">
                <a:solidFill>
                  <a:prstClr val="black"/>
                </a:solidFill>
                <a:highlight>
                  <a:srgbClr val="FFFF00"/>
                </a:highlight>
                <a:latin typeface="Arial Black" panose="020B0A04020102020204" pitchFamily="34" charset="0"/>
              </a:rPr>
              <a:t>ASIC or the Court may fix the resignation day</a:t>
            </a:r>
          </a:p>
          <a:p>
            <a:pPr defTabSz="129982">
              <a:lnSpc>
                <a:spcPct val="150000"/>
              </a:lnSpc>
            </a:pPr>
            <a:r>
              <a:rPr lang="en-GB" sz="2000" b="1" i="1" dirty="0">
                <a:solidFill>
                  <a:prstClr val="black"/>
                </a:solidFill>
                <a:latin typeface="Arial Black" panose="020B0A04020102020204" pitchFamily="34" charset="0"/>
              </a:rPr>
              <a:t>as the day the person's resignation takes effect.</a:t>
            </a:r>
          </a:p>
          <a:p>
            <a:pPr defTabSz="129982">
              <a:lnSpc>
                <a:spcPct val="150000"/>
              </a:lnSpc>
            </a:pPr>
            <a:endParaRPr lang="en-GB" sz="2400" b="1" u="sng"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6304567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69708"/>
            <a:ext cx="12191999" cy="4941866"/>
          </a:xfrm>
          <a:prstGeom prst="rect">
            <a:avLst/>
          </a:prstGeom>
          <a:noFill/>
        </p:spPr>
        <p:txBody>
          <a:bodyPr wrap="square" rtlCol="0">
            <a:spAutoFit/>
          </a:bodyPr>
          <a:lstStyle/>
          <a:p>
            <a:pPr lvl="0"/>
            <a:r>
              <a:rPr lang="en-AU" sz="2400" b="1" u="sng" dirty="0">
                <a:latin typeface="Arial Black" panose="020B0A04020102020204" pitchFamily="34" charset="0"/>
                <a:ea typeface="Calibri" panose="020F0502020204030204" pitchFamily="34" charset="0"/>
              </a:rPr>
              <a:t>10. </a:t>
            </a:r>
            <a:r>
              <a:rPr lang="en-GB" sz="2400" b="1" u="sng" dirty="0">
                <a:solidFill>
                  <a:prstClr val="black"/>
                </a:solidFill>
                <a:latin typeface="Arial Black" panose="020B0A04020102020204" pitchFamily="34" charset="0"/>
              </a:rPr>
              <a:t>Director’s Resignations</a:t>
            </a:r>
          </a:p>
          <a:p>
            <a:pPr>
              <a:lnSpc>
                <a:spcPct val="107000"/>
              </a:lnSpc>
              <a:spcBef>
                <a:spcPts val="200"/>
              </a:spcBef>
              <a:spcAft>
                <a:spcPts val="900"/>
              </a:spcAft>
            </a:pPr>
            <a:r>
              <a:rPr lang="en-AU" sz="2000" b="1" u="sng" dirty="0">
                <a:effectLst/>
                <a:latin typeface="Arial Black" panose="020B0A04020102020204" pitchFamily="34" charset="0"/>
                <a:ea typeface="Times New Roman" panose="02020603050405020304" pitchFamily="18" charset="0"/>
                <a:cs typeface="Times New Roman" panose="02020603050405020304" pitchFamily="18" charset="0"/>
              </a:rPr>
              <a:t>CORPORATIONS ACT 2001 - SECT 203AA</a:t>
            </a:r>
          </a:p>
          <a:p>
            <a:pPr>
              <a:lnSpc>
                <a:spcPct val="107000"/>
              </a:lnSpc>
              <a:spcAft>
                <a:spcPts val="800"/>
              </a:spcAft>
            </a:pPr>
            <a:r>
              <a:rPr lang="en-AU" sz="2000" b="1" i="1" u="sng" dirty="0">
                <a:effectLst/>
                <a:latin typeface="Arial Black" panose="020B0A04020102020204" pitchFamily="34" charset="0"/>
                <a:ea typeface="Calibri" panose="020F0502020204030204" pitchFamily="34" charset="0"/>
                <a:cs typeface="Times New Roman" panose="02020603050405020304" pitchFamily="18" charset="0"/>
              </a:rPr>
              <a:t>Resignation of directors--when resignation takes effect</a:t>
            </a:r>
            <a:endParaRPr lang="en-AU" sz="2000" i="1" u="sng" dirty="0">
              <a:effectLst/>
              <a:latin typeface="Arial Black" panose="020B0A04020102020204" pitchFamily="34" charset="0"/>
              <a:ea typeface="Calibri" panose="020F0502020204030204" pitchFamily="34" charset="0"/>
              <a:cs typeface="Times New Roman" panose="02020603050405020304" pitchFamily="18" charset="0"/>
            </a:endParaRPr>
          </a:p>
          <a:p>
            <a:pPr>
              <a:spcAft>
                <a:spcPts val="900"/>
              </a:spcAft>
            </a:pPr>
            <a:r>
              <a:rPr lang="en-AU" sz="2000" i="1" dirty="0">
                <a:effectLst/>
                <a:latin typeface="Arial Black" panose="020B0A04020102020204" pitchFamily="34" charset="0"/>
                <a:ea typeface="Times New Roman" panose="02020603050405020304" pitchFamily="18" charset="0"/>
              </a:rPr>
              <a:t>(5)  For the purposes of </a:t>
            </a:r>
            <a:r>
              <a:rPr lang="en-AU" sz="2000" i="1" u="sng" dirty="0">
                <a:effectLst/>
                <a:latin typeface="Arial Black" panose="020B0A040201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paragraph</a:t>
            </a:r>
            <a:r>
              <a:rPr lang="en-AU" sz="2000" i="1" dirty="0">
                <a:effectLst/>
                <a:latin typeface="Arial Black" panose="020B0A04020102020204" pitchFamily="34" charset="0"/>
                <a:ea typeface="Times New Roman" panose="02020603050405020304" pitchFamily="18" charset="0"/>
              </a:rPr>
              <a:t> (2)(c), the application:</a:t>
            </a:r>
          </a:p>
          <a:p>
            <a:pPr>
              <a:spcAft>
                <a:spcPts val="900"/>
              </a:spcAft>
            </a:pPr>
            <a:r>
              <a:rPr lang="en-AU" sz="2000" i="1" dirty="0">
                <a:effectLst/>
                <a:latin typeface="Arial Black" panose="020B0A04020102020204" pitchFamily="34" charset="0"/>
                <a:ea typeface="Times New Roman" panose="02020603050405020304" pitchFamily="18" charset="0"/>
              </a:rPr>
              <a:t>(a)  if </a:t>
            </a:r>
            <a:r>
              <a:rPr lang="en-AU" sz="2000" i="1" u="sng" dirty="0">
                <a:effectLst/>
                <a:latin typeface="Arial Black" panose="020B0A040201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made</a:t>
            </a:r>
            <a:r>
              <a:rPr lang="en-AU" sz="2000" i="1" dirty="0">
                <a:effectLst/>
                <a:latin typeface="Arial Black" panose="020B0A04020102020204" pitchFamily="34" charset="0"/>
                <a:ea typeface="Times New Roman" panose="02020603050405020304" pitchFamily="18" charset="0"/>
              </a:rPr>
              <a:t> to </a:t>
            </a:r>
            <a:r>
              <a:rPr lang="en-AU" sz="2000" i="1" u="sng" dirty="0">
                <a:effectLst/>
                <a:highlight>
                  <a:srgbClr val="FFFF00"/>
                </a:highlight>
                <a:latin typeface="Arial Black" panose="020B0A0402010202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ASIC</a:t>
            </a:r>
            <a:r>
              <a:rPr lang="en-AU" sz="2000" i="1" dirty="0">
                <a:effectLst/>
                <a:highlight>
                  <a:srgbClr val="FFFF00"/>
                </a:highlight>
                <a:latin typeface="Arial Black" panose="020B0A04020102020204" pitchFamily="34" charset="0"/>
                <a:ea typeface="Times New Roman" panose="02020603050405020304" pitchFamily="18" charset="0"/>
              </a:rPr>
              <a:t>--must:</a:t>
            </a:r>
          </a:p>
          <a:p>
            <a:pPr>
              <a:spcAft>
                <a:spcPts val="900"/>
              </a:spcAft>
            </a:pPr>
            <a:r>
              <a:rPr lang="en-AU" sz="2000" i="1" u="sng" dirty="0">
                <a:effectLst/>
                <a:highlight>
                  <a:srgbClr val="FFFF00"/>
                </a:highlight>
                <a:latin typeface="Arial Black" panose="020B0A04020102020204" pitchFamily="34" charset="0"/>
                <a:ea typeface="Times New Roman" panose="02020603050405020304" pitchFamily="18" charset="0"/>
              </a:rPr>
              <a:t>(</a:t>
            </a:r>
            <a:r>
              <a:rPr lang="en-AU" sz="2000" i="1" u="sng" dirty="0" err="1">
                <a:effectLst/>
                <a:highlight>
                  <a:srgbClr val="FFFF00"/>
                </a:highlight>
                <a:latin typeface="Arial Black" panose="020B0A04020102020204" pitchFamily="34" charset="0"/>
                <a:ea typeface="Times New Roman" panose="02020603050405020304" pitchFamily="18" charset="0"/>
              </a:rPr>
              <a:t>i</a:t>
            </a:r>
            <a:r>
              <a:rPr lang="en-AU" sz="2000" i="1" u="sng" dirty="0">
                <a:effectLst/>
                <a:highlight>
                  <a:srgbClr val="FFFF00"/>
                </a:highlight>
                <a:latin typeface="Arial Black" panose="020B0A04020102020204" pitchFamily="34" charset="0"/>
                <a:ea typeface="Times New Roman" panose="02020603050405020304" pitchFamily="18" charset="0"/>
              </a:rPr>
              <a:t>)  be </a:t>
            </a:r>
            <a:r>
              <a:rPr lang="en-AU" sz="2000" i="1" u="sng" dirty="0">
                <a:effectLst/>
                <a:highlight>
                  <a:srgbClr val="FFFF00"/>
                </a:highlight>
                <a:latin typeface="Arial Black" panose="020B0A040201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made</a:t>
            </a:r>
            <a:r>
              <a:rPr lang="en-AU" sz="2000" i="1" u="sng" dirty="0">
                <a:effectLst/>
                <a:highlight>
                  <a:srgbClr val="FFFF00"/>
                </a:highlight>
                <a:latin typeface="Arial Black" panose="020B0A04020102020204" pitchFamily="34" charset="0"/>
                <a:ea typeface="Times New Roman" panose="02020603050405020304" pitchFamily="18" charset="0"/>
              </a:rPr>
              <a:t> within 56 days </a:t>
            </a:r>
            <a:r>
              <a:rPr lang="en-AU" sz="2000" i="1" dirty="0">
                <a:effectLst/>
                <a:latin typeface="Arial Black" panose="020B0A04020102020204" pitchFamily="34" charset="0"/>
                <a:ea typeface="Times New Roman" panose="02020603050405020304" pitchFamily="18" charset="0"/>
              </a:rPr>
              <a:t>after the day the </a:t>
            </a:r>
            <a:r>
              <a:rPr lang="en-AU" sz="2000" i="1" u="sng" dirty="0">
                <a:effectLst/>
                <a:latin typeface="Arial Black" panose="020B0A040201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person</a:t>
            </a:r>
            <a:r>
              <a:rPr lang="en-AU" sz="2000" i="1" dirty="0">
                <a:effectLst/>
                <a:latin typeface="Arial Black" panose="020B0A04020102020204" pitchFamily="34" charset="0"/>
                <a:ea typeface="Times New Roman" panose="02020603050405020304" pitchFamily="18" charset="0"/>
              </a:rPr>
              <a:t> stopped being a </a:t>
            </a:r>
            <a:r>
              <a:rPr lang="en-AU" sz="2000" i="1" u="sng" dirty="0">
                <a:effectLst/>
                <a:latin typeface="Arial Black" panose="020B0A040201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director</a:t>
            </a:r>
            <a:r>
              <a:rPr lang="en-AU" sz="2000" i="1" dirty="0">
                <a:effectLst/>
                <a:latin typeface="Arial Black" panose="020B0A04020102020204" pitchFamily="34" charset="0"/>
                <a:ea typeface="Times New Roman" panose="02020603050405020304" pitchFamily="18" charset="0"/>
              </a:rPr>
              <a:t> of the </a:t>
            </a:r>
            <a:r>
              <a:rPr lang="en-AU" sz="2000" i="1" u="sng" dirty="0">
                <a:effectLst/>
                <a:latin typeface="Arial Black" panose="020B0A040201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company</a:t>
            </a:r>
            <a:r>
              <a:rPr lang="en-AU" sz="2000" i="1" dirty="0">
                <a:effectLst/>
                <a:latin typeface="Arial Black" panose="020B0A04020102020204" pitchFamily="34" charset="0"/>
                <a:ea typeface="Times New Roman" panose="02020603050405020304" pitchFamily="18" charset="0"/>
              </a:rPr>
              <a:t>; and</a:t>
            </a:r>
          </a:p>
          <a:p>
            <a:pPr>
              <a:spcAft>
                <a:spcPts val="900"/>
              </a:spcAft>
            </a:pPr>
            <a:r>
              <a:rPr lang="en-AU" sz="2000" i="1" dirty="0">
                <a:effectLst/>
                <a:latin typeface="Arial Black" panose="020B0A04020102020204" pitchFamily="34" charset="0"/>
                <a:ea typeface="Times New Roman" panose="02020603050405020304" pitchFamily="18" charset="0"/>
              </a:rPr>
              <a:t>(ii)  be </a:t>
            </a:r>
            <a:r>
              <a:rPr lang="en-AU" sz="2000" i="1" u="sng" dirty="0">
                <a:effectLst/>
                <a:latin typeface="Arial Black" panose="020B0A04020102020204" pitchFamily="34" charset="0"/>
                <a:ea typeface="Times New Roman" panose="02020603050405020304" pitchFamily="18" charset="0"/>
                <a:hlinkClick r:id="rId9">
                  <a:extLst>
                    <a:ext uri="{A12FA001-AC4F-418D-AE19-62706E023703}">
                      <ahyp:hlinkClr xmlns:ahyp="http://schemas.microsoft.com/office/drawing/2018/hyperlinkcolor" val="tx"/>
                    </a:ext>
                  </a:extLst>
                </a:hlinkClick>
              </a:rPr>
              <a:t>lodged</a:t>
            </a:r>
            <a:r>
              <a:rPr lang="en-AU" sz="2000" i="1" dirty="0">
                <a:effectLst/>
                <a:latin typeface="Arial Black" panose="020B0A04020102020204" pitchFamily="34" charset="0"/>
                <a:ea typeface="Times New Roman" panose="02020603050405020304" pitchFamily="18" charset="0"/>
              </a:rPr>
              <a:t> in the </a:t>
            </a:r>
            <a:r>
              <a:rPr lang="en-AU" sz="2000" i="1" u="sng" dirty="0">
                <a:effectLst/>
                <a:latin typeface="Arial Black" panose="020B0A04020102020204" pitchFamily="34" charset="0"/>
                <a:ea typeface="Times New Roman" panose="02020603050405020304" pitchFamily="18" charset="0"/>
                <a:hlinkClick r:id="rId10">
                  <a:extLst>
                    <a:ext uri="{A12FA001-AC4F-418D-AE19-62706E023703}">
                      <ahyp:hlinkClr xmlns:ahyp="http://schemas.microsoft.com/office/drawing/2018/hyperlinkcolor" val="tx"/>
                    </a:ext>
                  </a:extLst>
                </a:hlinkClick>
              </a:rPr>
              <a:t>prescribed</a:t>
            </a:r>
            <a:r>
              <a:rPr lang="en-AU" sz="2000" i="1" dirty="0">
                <a:effectLst/>
                <a:latin typeface="Arial Black" panose="020B0A04020102020204" pitchFamily="34" charset="0"/>
                <a:ea typeface="Times New Roman" panose="02020603050405020304" pitchFamily="18" charset="0"/>
              </a:rPr>
              <a:t> form; or</a:t>
            </a:r>
          </a:p>
          <a:p>
            <a:pPr>
              <a:spcAft>
                <a:spcPts val="900"/>
              </a:spcAft>
            </a:pPr>
            <a:endParaRPr lang="en-AU" sz="2000" i="1" dirty="0">
              <a:effectLst/>
              <a:latin typeface="Arial Black" panose="020B0A04020102020204" pitchFamily="34" charset="0"/>
              <a:ea typeface="Times New Roman" panose="02020603050405020304" pitchFamily="18" charset="0"/>
            </a:endParaRPr>
          </a:p>
          <a:p>
            <a:pPr>
              <a:spcAft>
                <a:spcPts val="900"/>
              </a:spcAft>
            </a:pPr>
            <a:r>
              <a:rPr lang="en-AU" sz="2000" i="1" dirty="0">
                <a:effectLst/>
                <a:latin typeface="Arial Black" panose="020B0A04020102020204" pitchFamily="34" charset="0"/>
                <a:ea typeface="Times New Roman" panose="02020603050405020304" pitchFamily="18" charset="0"/>
              </a:rPr>
              <a:t>(b)  if </a:t>
            </a:r>
            <a:r>
              <a:rPr lang="en-AU" sz="2000" i="1" u="sng" dirty="0">
                <a:effectLst/>
                <a:highlight>
                  <a:srgbClr val="FFFF00"/>
                </a:highlight>
                <a:latin typeface="Arial Black" panose="020B0A040201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made</a:t>
            </a:r>
            <a:r>
              <a:rPr lang="en-AU" sz="2000" i="1" dirty="0">
                <a:effectLst/>
                <a:highlight>
                  <a:srgbClr val="FFFF00"/>
                </a:highlight>
                <a:latin typeface="Arial Black" panose="020B0A04020102020204" pitchFamily="34" charset="0"/>
                <a:ea typeface="Times New Roman" panose="02020603050405020304" pitchFamily="18" charset="0"/>
              </a:rPr>
              <a:t> to </a:t>
            </a:r>
            <a:r>
              <a:rPr lang="en-AU" sz="2000" i="1" u="sng" dirty="0">
                <a:effectLst/>
                <a:highlight>
                  <a:srgbClr val="FFFF00"/>
                </a:highlight>
                <a:latin typeface="Arial Black" panose="020B0A040201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the Court</a:t>
            </a:r>
            <a:r>
              <a:rPr lang="en-AU" sz="2000" i="1" dirty="0">
                <a:effectLst/>
                <a:highlight>
                  <a:srgbClr val="FFFF00"/>
                </a:highlight>
                <a:latin typeface="Arial Black" panose="020B0A04020102020204" pitchFamily="34" charset="0"/>
                <a:ea typeface="Times New Roman" panose="02020603050405020304" pitchFamily="18" charset="0"/>
              </a:rPr>
              <a:t>--must be </a:t>
            </a:r>
            <a:r>
              <a:rPr lang="en-AU" sz="2000" i="1" u="sng" dirty="0">
                <a:effectLst/>
                <a:highlight>
                  <a:srgbClr val="FFFF00"/>
                </a:highlight>
                <a:latin typeface="Arial Black" panose="020B0A040201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made</a:t>
            </a:r>
            <a:r>
              <a:rPr lang="en-AU" sz="2000" i="1" dirty="0">
                <a:effectLst/>
                <a:highlight>
                  <a:srgbClr val="FFFF00"/>
                </a:highlight>
                <a:latin typeface="Arial Black" panose="020B0A04020102020204" pitchFamily="34" charset="0"/>
                <a:ea typeface="Times New Roman" panose="02020603050405020304" pitchFamily="18" charset="0"/>
              </a:rPr>
              <a:t> within either:</a:t>
            </a:r>
          </a:p>
          <a:p>
            <a:pPr>
              <a:spcAft>
                <a:spcPts val="900"/>
              </a:spcAft>
            </a:pPr>
            <a:r>
              <a:rPr lang="en-AU" sz="2000" i="1" dirty="0">
                <a:effectLst/>
                <a:highlight>
                  <a:srgbClr val="FFFF00"/>
                </a:highlight>
                <a:latin typeface="Arial Black" panose="020B0A04020102020204" pitchFamily="34" charset="0"/>
                <a:ea typeface="Times New Roman" panose="02020603050405020304" pitchFamily="18" charset="0"/>
              </a:rPr>
              <a:t>(</a:t>
            </a:r>
            <a:r>
              <a:rPr lang="en-AU" sz="2000" i="1" dirty="0" err="1">
                <a:effectLst/>
                <a:highlight>
                  <a:srgbClr val="FFFF00"/>
                </a:highlight>
                <a:latin typeface="Arial Black" panose="020B0A04020102020204" pitchFamily="34" charset="0"/>
                <a:ea typeface="Times New Roman" panose="02020603050405020304" pitchFamily="18" charset="0"/>
              </a:rPr>
              <a:t>i</a:t>
            </a:r>
            <a:r>
              <a:rPr lang="en-AU" sz="2000" i="1" dirty="0">
                <a:effectLst/>
                <a:highlight>
                  <a:srgbClr val="FFFF00"/>
                </a:highlight>
                <a:latin typeface="Arial Black" panose="020B0A04020102020204" pitchFamily="34" charset="0"/>
                <a:ea typeface="Times New Roman" panose="02020603050405020304" pitchFamily="18" charset="0"/>
              </a:rPr>
              <a:t>)  </a:t>
            </a:r>
            <a:r>
              <a:rPr lang="en-AU" sz="2000" i="1" u="sng" dirty="0">
                <a:effectLst/>
                <a:highlight>
                  <a:srgbClr val="FFFF00"/>
                </a:highlight>
                <a:latin typeface="Arial Black" panose="020B0A04020102020204" pitchFamily="34" charset="0"/>
                <a:ea typeface="Times New Roman" panose="02020603050405020304" pitchFamily="18" charset="0"/>
              </a:rPr>
              <a:t>12 months after the day the </a:t>
            </a:r>
            <a:r>
              <a:rPr lang="en-AU" sz="2000" i="1" u="sng" dirty="0">
                <a:effectLst/>
                <a:highlight>
                  <a:srgbClr val="FFFF00"/>
                </a:highlight>
                <a:latin typeface="Arial Black" panose="020B0A040201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person</a:t>
            </a:r>
            <a:r>
              <a:rPr lang="en-AU" sz="2000" i="1" u="sng" dirty="0">
                <a:effectLst/>
                <a:highlight>
                  <a:srgbClr val="FFFF00"/>
                </a:highlight>
                <a:latin typeface="Arial Black" panose="020B0A04020102020204" pitchFamily="34" charset="0"/>
                <a:ea typeface="Times New Roman" panose="02020603050405020304" pitchFamily="18" charset="0"/>
              </a:rPr>
              <a:t> stopped </a:t>
            </a:r>
            <a:r>
              <a:rPr lang="en-AU" sz="2000" i="1" dirty="0">
                <a:effectLst/>
                <a:latin typeface="Arial Black" panose="020B0A04020102020204" pitchFamily="34" charset="0"/>
                <a:ea typeface="Times New Roman" panose="02020603050405020304" pitchFamily="18" charset="0"/>
              </a:rPr>
              <a:t>being a </a:t>
            </a:r>
            <a:r>
              <a:rPr lang="en-AU" sz="2000" i="1" u="sng" dirty="0">
                <a:effectLst/>
                <a:latin typeface="Arial Black" panose="020B0A040201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director</a:t>
            </a:r>
            <a:r>
              <a:rPr lang="en-AU" sz="2000" i="1" dirty="0">
                <a:effectLst/>
                <a:latin typeface="Arial Black" panose="020B0A04020102020204" pitchFamily="34" charset="0"/>
                <a:ea typeface="Times New Roman" panose="02020603050405020304" pitchFamily="18" charset="0"/>
              </a:rPr>
              <a:t> of the </a:t>
            </a:r>
            <a:r>
              <a:rPr lang="en-AU" sz="2000" i="1" u="sng" dirty="0">
                <a:effectLst/>
                <a:latin typeface="Arial Black" panose="020B0A040201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company</a:t>
            </a:r>
            <a:r>
              <a:rPr lang="en-AU" sz="2000" i="1" dirty="0">
                <a:effectLst/>
                <a:latin typeface="Arial Black" panose="020B0A04020102020204" pitchFamily="34" charset="0"/>
                <a:ea typeface="Times New Roman" panose="02020603050405020304" pitchFamily="18" charset="0"/>
              </a:rPr>
              <a:t>; or</a:t>
            </a:r>
          </a:p>
          <a:p>
            <a:pPr>
              <a:spcAft>
                <a:spcPts val="900"/>
              </a:spcAft>
            </a:pPr>
            <a:r>
              <a:rPr lang="en-AU" sz="2000" i="1" dirty="0">
                <a:effectLst/>
                <a:latin typeface="Arial Black" panose="020B0A04020102020204" pitchFamily="34" charset="0"/>
                <a:ea typeface="Times New Roman" panose="02020603050405020304" pitchFamily="18" charset="0"/>
              </a:rPr>
              <a:t>(ii)  such longer period as </a:t>
            </a:r>
            <a:r>
              <a:rPr lang="en-AU" sz="2000" i="1" u="sng" dirty="0">
                <a:effectLst/>
                <a:latin typeface="Arial Black" panose="020B0A040201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the Court</a:t>
            </a:r>
            <a:r>
              <a:rPr lang="en-AU" sz="2000" i="1" dirty="0">
                <a:effectLst/>
                <a:latin typeface="Arial Black" panose="020B0A04020102020204" pitchFamily="34" charset="0"/>
                <a:ea typeface="Times New Roman" panose="02020603050405020304" pitchFamily="18" charset="0"/>
              </a:rPr>
              <a:t> allows.</a:t>
            </a:r>
            <a:endParaRPr lang="en-AU" sz="2000" b="1" i="1" dirty="0">
              <a:latin typeface="Arial Black" panose="020B0A04020102020204" pitchFamily="34" charset="0"/>
            </a:endParaRPr>
          </a:p>
        </p:txBody>
      </p:sp>
    </p:spTree>
    <p:extLst>
      <p:ext uri="{BB962C8B-B14F-4D97-AF65-F5344CB8AC3E}">
        <p14:creationId xmlns:p14="http://schemas.microsoft.com/office/powerpoint/2010/main" val="35505500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665695"/>
            <a:ext cx="12191999" cy="5364417"/>
          </a:xfrm>
          <a:prstGeom prst="rect">
            <a:avLst/>
          </a:prstGeom>
          <a:noFill/>
        </p:spPr>
        <p:txBody>
          <a:bodyPr wrap="square" rtlCol="0">
            <a:spAutoFit/>
          </a:bodyPr>
          <a:lstStyle/>
          <a:p>
            <a:pPr>
              <a:lnSpc>
                <a:spcPct val="107000"/>
              </a:lnSpc>
              <a:spcAft>
                <a:spcPts val="800"/>
              </a:spcAft>
            </a:pPr>
            <a:r>
              <a:rPr lang="en-US" sz="2400" u="sng" dirty="0">
                <a:latin typeface="Arial Black" panose="020B0A04020102020204" pitchFamily="34" charset="0"/>
                <a:ea typeface="Calibri" panose="020F0502020204030204" pitchFamily="34" charset="0"/>
                <a:cs typeface="Times New Roman" panose="02020603050405020304" pitchFamily="18" charset="0"/>
              </a:rPr>
              <a:t>11. Director Penalty Notices</a:t>
            </a:r>
          </a:p>
          <a:p>
            <a:pPr algn="l"/>
            <a:r>
              <a:rPr lang="en-GB" sz="2400" b="0" i="0" dirty="0">
                <a:effectLst/>
                <a:latin typeface="Arial Black" panose="020B0A04020102020204" pitchFamily="34" charset="0"/>
              </a:rPr>
              <a:t>If the unpaid amount of PAYG withholding, or super guarantee charge (SGC) obligations, </a:t>
            </a:r>
            <a:r>
              <a:rPr lang="en-GB" sz="2400" b="0" i="0" dirty="0">
                <a:effectLst/>
                <a:highlight>
                  <a:srgbClr val="FFFF00"/>
                </a:highlight>
                <a:latin typeface="Arial Black" panose="020B0A04020102020204" pitchFamily="34" charset="0"/>
              </a:rPr>
              <a:t>or net GST </a:t>
            </a:r>
            <a:r>
              <a:rPr lang="en-GB" sz="2400" b="0" i="0" dirty="0">
                <a:effectLst/>
                <a:latin typeface="Arial Black" panose="020B0A04020102020204" pitchFamily="34" charset="0"/>
              </a:rPr>
              <a:t>is reported within three months of the due date, the penalty can be remitted by one of the following:</a:t>
            </a:r>
          </a:p>
          <a:p>
            <a:pPr algn="l">
              <a:buFont typeface="Arial" panose="020B0604020202020204" pitchFamily="34" charset="0"/>
              <a:buChar char="•"/>
            </a:pPr>
            <a:r>
              <a:rPr lang="en-GB" sz="2400" b="0" i="0" dirty="0">
                <a:effectLst/>
                <a:latin typeface="Arial Black" panose="020B0A04020102020204" pitchFamily="34" charset="0"/>
              </a:rPr>
              <a:t>paying the debt</a:t>
            </a:r>
          </a:p>
          <a:p>
            <a:pPr algn="l">
              <a:buFont typeface="Arial" panose="020B0604020202020204" pitchFamily="34" charset="0"/>
              <a:buChar char="•"/>
            </a:pPr>
            <a:r>
              <a:rPr lang="en-GB" sz="2400" b="0" i="0" dirty="0">
                <a:effectLst/>
                <a:latin typeface="Arial Black" panose="020B0A04020102020204" pitchFamily="34" charset="0"/>
              </a:rPr>
              <a:t>appointing an administrator or small business restructuring practitioner</a:t>
            </a:r>
          </a:p>
          <a:p>
            <a:pPr algn="l">
              <a:buFont typeface="Arial" panose="020B0604020202020204" pitchFamily="34" charset="0"/>
              <a:buChar char="•"/>
            </a:pPr>
            <a:r>
              <a:rPr lang="en-GB" sz="2400" b="0" i="0" dirty="0">
                <a:effectLst/>
                <a:latin typeface="Arial Black" panose="020B0A04020102020204" pitchFamily="34" charset="0"/>
              </a:rPr>
              <a:t>the company begins to be wound up.</a:t>
            </a:r>
          </a:p>
          <a:p>
            <a:pPr algn="l">
              <a:buFont typeface="Arial" panose="020B0604020202020204" pitchFamily="34" charset="0"/>
              <a:buChar char="•"/>
            </a:pPr>
            <a:endParaRPr lang="en-GB" sz="2400" b="0" i="0" dirty="0">
              <a:effectLst/>
              <a:latin typeface="Arial Black" panose="020B0A04020102020204" pitchFamily="34" charset="0"/>
            </a:endParaRPr>
          </a:p>
          <a:p>
            <a:pPr algn="l"/>
            <a:r>
              <a:rPr lang="en-GB" sz="2400" b="0" i="0" dirty="0">
                <a:effectLst/>
                <a:highlight>
                  <a:srgbClr val="FFFF00"/>
                </a:highlight>
                <a:latin typeface="Arial Black" panose="020B0A04020102020204" pitchFamily="34" charset="0"/>
              </a:rPr>
              <a:t>If the unpaid amount is reported more than three months after the due date, the only way to remit the penalty is to pay the debt.</a:t>
            </a:r>
            <a:endParaRPr lang="en-US" sz="2400" dirty="0">
              <a:highlight>
                <a:srgbClr val="FFFF00"/>
              </a:highligh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Arial Black" panose="020B0A04020102020204" pitchFamily="34" charset="0"/>
                <a:ea typeface="Calibri" panose="020F0502020204030204" pitchFamily="34" charset="0"/>
                <a:cs typeface="Times New Roman" panose="02020603050405020304" pitchFamily="18" charset="0"/>
              </a:rPr>
              <a:t>Entering into an Arrangement with the ATO is not an action which complies with a DPN.</a:t>
            </a: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26754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7419467"/>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12. Conflicts of Interest</a:t>
            </a:r>
          </a:p>
          <a:p>
            <a:pPr>
              <a:lnSpc>
                <a:spcPct val="107000"/>
              </a:lnSpc>
              <a:spcAft>
                <a:spcPts val="800"/>
              </a:spcAft>
            </a:pPr>
            <a:r>
              <a:rPr lang="en-GB" sz="2000" dirty="0">
                <a:latin typeface="Arial Black" panose="020B0A04020102020204" pitchFamily="34" charset="0"/>
                <a:ea typeface="Calibri" panose="020F0502020204030204" pitchFamily="34" charset="0"/>
                <a:cs typeface="Times New Roman" panose="02020603050405020304" pitchFamily="18" charset="0"/>
              </a:rPr>
              <a:t>“Where proceedings commenced to remove current liquidators – where 99.93% of creditors by value consent to appointment – where remaining creditors were notified but did not appear – application for approval of entry into funding and indemnity agreements – where liquidators otherwise unfunded – where difficulty in otherwise securing funding – where liquidators consider that potential viable claims exist against plaintiff and his associated entities”</a:t>
            </a:r>
          </a:p>
          <a:p>
            <a:pPr>
              <a:lnSpc>
                <a:spcPct val="107000"/>
              </a:lnSpc>
              <a:spcAft>
                <a:spcPts val="800"/>
              </a:spcAft>
            </a:pPr>
            <a:r>
              <a:rPr lang="en-GB" sz="2000"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T</a:t>
            </a:r>
            <a:r>
              <a:rPr lang="en-GB" sz="2000"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he Court explained </a:t>
            </a:r>
            <a:r>
              <a:rPr lang="en-GB" sz="2000"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that </a:t>
            </a:r>
            <a:r>
              <a:rPr lang="en-GB" sz="2000"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concerns about </a:t>
            </a:r>
            <a:r>
              <a:rPr lang="en-GB" sz="2000"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any </a:t>
            </a:r>
            <a:r>
              <a:rPr lang="en-GB" sz="2000"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alleged conflict in investigating potential misconduct allegations against the receivers, whilst being funded by the receivers’ appointor, could be dismissed by appointing special purpose liquidators.</a:t>
            </a:r>
            <a:endParaRPr lang="en-AU" sz="2000"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i="1" dirty="0">
                <a:latin typeface="Arial Black" panose="020B0A04020102020204" pitchFamily="34" charset="0"/>
                <a:ea typeface="Calibri" panose="020F0502020204030204" pitchFamily="34" charset="0"/>
                <a:cs typeface="Times New Roman" panose="02020603050405020304" pitchFamily="18" charset="0"/>
              </a:rPr>
              <a:t>Canavan v ICRA Rolleston Pty Ltd (Receivers and Managers Appointed) (in liquidation) (No 2) [2022] FCA 137 </a:t>
            </a:r>
          </a:p>
          <a:p>
            <a:pPr>
              <a:lnSpc>
                <a:spcPct val="107000"/>
              </a:lnSpc>
              <a:spcAft>
                <a:spcPts val="800"/>
              </a:spcAft>
            </a:pPr>
            <a:endParaRPr lang="en-GB" sz="14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latin typeface="Arial Black" panose="020B0A04020102020204" pitchFamily="34" charset="0"/>
                <a:ea typeface="Calibri" panose="020F0502020204030204" pitchFamily="34" charset="0"/>
                <a:cs typeface="Times New Roman" panose="02020603050405020304" pitchFamily="18" charset="0"/>
              </a:rPr>
              <a:t>“It is not just a conflict of interest but of interest and duty – the duty aspect is fundamental. … The appointment of a special purpose liquidator or investigating liquidator was not intended to overcome a clear breach of duty arising from a conflict of interest” … INO</a:t>
            </a:r>
            <a:endParaRPr lang="en-AU" sz="2000"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61782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981317"/>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12. Conflicts of Interest</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36 It was submitted, and I accept, that conflicts of this kind are not new and that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courts have typically addressed such conflicts </a:t>
            </a:r>
            <a:r>
              <a:rPr lang="en-GB" i="1" dirty="0">
                <a:effectLst/>
                <a:latin typeface="Arial Black" panose="020B0A04020102020204" pitchFamily="34" charset="0"/>
                <a:ea typeface="Calibri" panose="020F0502020204030204" pitchFamily="34" charset="0"/>
                <a:cs typeface="Times New Roman" panose="02020603050405020304" pitchFamily="18" charset="0"/>
              </a:rPr>
              <a:t>in one of three ways:[20]</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(1)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by appointing a  special purpose liquidator </a:t>
            </a:r>
            <a:r>
              <a:rPr lang="en-GB" i="1" dirty="0">
                <a:effectLst/>
                <a:latin typeface="Arial Black" panose="020B0A04020102020204" pitchFamily="34" charset="0"/>
                <a:ea typeface="Calibri" panose="020F0502020204030204" pitchFamily="34" charset="0"/>
                <a:cs typeface="Times New Roman" panose="02020603050405020304" pitchFamily="18" charset="0"/>
              </a:rPr>
              <a:t> to determine the issue that has created the conflict (and only that issue);</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(2)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by removing the liquidator </a:t>
            </a:r>
            <a:r>
              <a:rPr lang="en-GB" i="1" dirty="0">
                <a:effectLst/>
                <a:latin typeface="Arial Black" panose="020B0A04020102020204" pitchFamily="34" charset="0"/>
                <a:ea typeface="Calibri" panose="020F0502020204030204" pitchFamily="34" charset="0"/>
                <a:cs typeface="Times New Roman" panose="02020603050405020304" pitchFamily="18" charset="0"/>
              </a:rPr>
              <a:t>affected by the conflict from one or more of the companies concerned and appointing a new liquidator in their place; or</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(3)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by a direction to the conflicted liquidator</a:t>
            </a:r>
            <a:r>
              <a:rPr lang="en-GB" i="1" dirty="0">
                <a:effectLst/>
                <a:latin typeface="Arial Black" panose="020B0A04020102020204" pitchFamily="34" charset="0"/>
                <a:ea typeface="Calibri" panose="020F0502020204030204" pitchFamily="34" charset="0"/>
                <a:cs typeface="Times New Roman" panose="02020603050405020304" pitchFamily="18" charset="0"/>
              </a:rPr>
              <a:t> pursuant to s 90-15 of the Insolvency Practice Schedule or the inherent jurisdiction of the Court that they would be justified in performing an act which would or may otherwise involve a conflict, such as admitting or rejecting a contentious proof. </a:t>
            </a:r>
          </a:p>
          <a:p>
            <a:pPr>
              <a:lnSpc>
                <a:spcPct val="107000"/>
              </a:lnSpc>
              <a:spcAft>
                <a:spcPts val="800"/>
              </a:spcAft>
            </a:pPr>
            <a:endParaRPr lang="en-GB"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37 I accept the submissions made on behalf of the BBYN Liquidators and BBYL Liquidators that the third course above is the preferable course in this case for the following reasons.</a:t>
            </a:r>
            <a:endParaRPr lang="en-AU"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000" i="1" dirty="0">
                <a:effectLst/>
                <a:latin typeface="Arial Black" panose="020B0A04020102020204" pitchFamily="34" charset="0"/>
                <a:ea typeface="Calibri" panose="020F0502020204030204" pitchFamily="34" charset="0"/>
                <a:cs typeface="Times New Roman" panose="02020603050405020304" pitchFamily="18" charset="0"/>
              </a:rPr>
              <a:t>[20] See In the matter of </a:t>
            </a:r>
            <a:r>
              <a:rPr lang="en-GB" sz="1000" i="1" dirty="0" err="1">
                <a:effectLst/>
                <a:latin typeface="Arial Black" panose="020B0A04020102020204" pitchFamily="34" charset="0"/>
                <a:ea typeface="Calibri" panose="020F0502020204030204" pitchFamily="34" charset="0"/>
                <a:cs typeface="Times New Roman" panose="02020603050405020304" pitchFamily="18" charset="0"/>
              </a:rPr>
              <a:t>Bestjet</a:t>
            </a:r>
            <a:r>
              <a:rPr lang="en-GB" sz="1000" i="1" dirty="0">
                <a:effectLst/>
                <a:latin typeface="Arial Black" panose="020B0A04020102020204" pitchFamily="34" charset="0"/>
                <a:ea typeface="Calibri" panose="020F0502020204030204" pitchFamily="34" charset="0"/>
                <a:cs typeface="Times New Roman" panose="02020603050405020304" pitchFamily="18" charset="0"/>
              </a:rPr>
              <a:t> Travel Pty Ltd (in </a:t>
            </a:r>
            <a:r>
              <a:rPr lang="en-GB" sz="1000" i="1" dirty="0" err="1">
                <a:effectLst/>
                <a:latin typeface="Arial Black" panose="020B0A04020102020204" pitchFamily="34" charset="0"/>
                <a:ea typeface="Calibri" panose="020F0502020204030204" pitchFamily="34" charset="0"/>
                <a:cs typeface="Times New Roman" panose="02020603050405020304" pitchFamily="18" charset="0"/>
              </a:rPr>
              <a:t>liq</a:t>
            </a:r>
            <a:r>
              <a:rPr lang="en-GB" sz="1000" i="1" dirty="0">
                <a:effectLst/>
                <a:latin typeface="Arial Black" panose="020B0A04020102020204" pitchFamily="34" charset="0"/>
                <a:ea typeface="Calibri" panose="020F0502020204030204" pitchFamily="34" charset="0"/>
                <a:cs typeface="Times New Roman" panose="02020603050405020304" pitchFamily="18" charset="0"/>
              </a:rPr>
              <a:t>) [2020] FCA 1881 at [4] and the authorities there referred to.</a:t>
            </a:r>
          </a:p>
          <a:p>
            <a:pPr>
              <a:lnSpc>
                <a:spcPct val="107000"/>
              </a:lnSpc>
              <a:spcAft>
                <a:spcPts val="800"/>
              </a:spcAft>
            </a:pPr>
            <a:r>
              <a:rPr lang="en-GB" sz="1000" i="1" dirty="0">
                <a:effectLst/>
                <a:latin typeface="Arial Black" panose="020B0A04020102020204" pitchFamily="34" charset="0"/>
                <a:ea typeface="Calibri" panose="020F0502020204030204" pitchFamily="34" charset="0"/>
                <a:cs typeface="Times New Roman" panose="02020603050405020304" pitchFamily="18" charset="0"/>
              </a:rPr>
              <a:t>In the matter of BBY Limited (Receivers &amp; Managers Appointed) (In Liquidation) [2021] NSWSC 1514 (25 November 2021)</a:t>
            </a:r>
          </a:p>
          <a:p>
            <a:pPr>
              <a:lnSpc>
                <a:spcPct val="107000"/>
              </a:lnSpc>
              <a:spcAft>
                <a:spcPts val="800"/>
              </a:spcAft>
            </a:pPr>
            <a:endParaRPr lang="en-AU" sz="1000"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67228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054671"/>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12. Conflicts of Interest</a:t>
            </a:r>
          </a:p>
          <a:p>
            <a:pPr>
              <a:lnSpc>
                <a:spcPct val="107000"/>
              </a:lnSpc>
              <a:spcAft>
                <a:spcPts val="800"/>
              </a:spcAft>
            </a:pPr>
            <a:r>
              <a:rPr lang="en-GB" sz="2000" b="1" u="sng" dirty="0">
                <a:solidFill>
                  <a:prstClr val="black"/>
                </a:solidFill>
                <a:latin typeface="Arial Black" panose="020B0A04020102020204" pitchFamily="34" charset="0"/>
              </a:rPr>
              <a:t>DIRRI, by ARITA</a:t>
            </a:r>
          </a:p>
          <a:p>
            <a:pPr>
              <a:lnSpc>
                <a:spcPct val="107000"/>
              </a:lnSpc>
              <a:spcAft>
                <a:spcPts val="800"/>
              </a:spcAft>
            </a:pPr>
            <a:r>
              <a:rPr lang="en-GB" sz="1600" b="1" u="sng" dirty="0">
                <a:solidFill>
                  <a:prstClr val="black"/>
                </a:solidFill>
                <a:latin typeface="Arial Black" panose="020B0A04020102020204" pitchFamily="34" charset="0"/>
              </a:rPr>
              <a:t>A.	Circumstances of appointment</a:t>
            </a:r>
          </a:p>
          <a:p>
            <a:pPr>
              <a:lnSpc>
                <a:spcPct val="107000"/>
              </a:lnSpc>
              <a:spcAft>
                <a:spcPts val="800"/>
              </a:spcAft>
            </a:pPr>
            <a:r>
              <a:rPr lang="en-GB" sz="1600" b="1" u="sng" dirty="0">
                <a:solidFill>
                  <a:prstClr val="black"/>
                </a:solidFill>
                <a:latin typeface="Arial Black" panose="020B0A04020102020204" pitchFamily="34" charset="0"/>
              </a:rPr>
              <a:t>How I was referred this appointment</a:t>
            </a:r>
          </a:p>
          <a:p>
            <a:pPr>
              <a:lnSpc>
                <a:spcPct val="107000"/>
              </a:lnSpc>
              <a:spcAft>
                <a:spcPts val="800"/>
              </a:spcAft>
            </a:pPr>
            <a:r>
              <a:rPr lang="en-GB" sz="1600"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Did I meet with the company, the directors or their advisers before I was appointed?</a:t>
            </a:r>
          </a:p>
          <a:p>
            <a:pPr>
              <a:lnSpc>
                <a:spcPct val="107000"/>
              </a:lnSpc>
              <a:spcAft>
                <a:spcPts val="800"/>
              </a:spcAft>
            </a:pPr>
            <a:r>
              <a:rPr lang="en-GB" sz="1600" i="1" dirty="0">
                <a:effectLst/>
                <a:latin typeface="Arial Black" panose="020B0A04020102020204" pitchFamily="34" charset="0"/>
                <a:ea typeface="Calibri" panose="020F0502020204030204" pitchFamily="34" charset="0"/>
                <a:cs typeface="Times New Roman" panose="02020603050405020304" pitchFamily="18" charset="0"/>
              </a:rPr>
              <a:t>☐  Yes   ☐  No</a:t>
            </a:r>
          </a:p>
          <a:p>
            <a:pPr>
              <a:lnSpc>
                <a:spcPct val="107000"/>
              </a:lnSpc>
              <a:spcAft>
                <a:spcPts val="800"/>
              </a:spcAft>
            </a:pPr>
            <a:r>
              <a:rPr lang="en-GB" sz="1600"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I had the following meetings </a:t>
            </a:r>
            <a:r>
              <a:rPr lang="en-GB" sz="1600" i="1" dirty="0">
                <a:effectLst/>
                <a:latin typeface="Arial Black" panose="020B0A04020102020204" pitchFamily="34" charset="0"/>
                <a:ea typeface="Calibri" panose="020F0502020204030204" pitchFamily="34" charset="0"/>
                <a:cs typeface="Times New Roman" panose="02020603050405020304" pitchFamily="18" charset="0"/>
              </a:rPr>
              <a:t>[OR if </a:t>
            </a:r>
            <a:r>
              <a:rPr lang="en-GB" sz="1600"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interactions</a:t>
            </a:r>
            <a:r>
              <a:rPr lang="en-GB" sz="1600" i="1" dirty="0">
                <a:effectLst/>
                <a:latin typeface="Arial Black" panose="020B0A04020102020204" pitchFamily="34" charset="0"/>
                <a:ea typeface="Calibri" panose="020F0502020204030204" pitchFamily="34" charset="0"/>
                <a:cs typeface="Times New Roman" panose="02020603050405020304" pitchFamily="18" charset="0"/>
              </a:rPr>
              <a:t> other than meetings explain that] with the Company, directors [including names] and its advisors during [insert time period]:</a:t>
            </a:r>
          </a:p>
          <a:p>
            <a:pPr>
              <a:lnSpc>
                <a:spcPct val="107000"/>
              </a:lnSpc>
              <a:spcAft>
                <a:spcPts val="800"/>
              </a:spcAft>
            </a:pPr>
            <a:r>
              <a:rPr lang="en-GB" sz="1600" i="1" dirty="0">
                <a:effectLst/>
                <a:latin typeface="Arial Black" panose="020B0A04020102020204" pitchFamily="34" charset="0"/>
                <a:ea typeface="Calibri" panose="020F0502020204030204" pitchFamily="34" charset="0"/>
                <a:cs typeface="Times New Roman" panose="02020603050405020304" pitchFamily="18" charset="0"/>
              </a:rPr>
              <a:t>•	[set out details of meetings or other interactions]</a:t>
            </a:r>
          </a:p>
          <a:p>
            <a:pPr>
              <a:lnSpc>
                <a:spcPct val="107000"/>
              </a:lnSpc>
              <a:spcAft>
                <a:spcPts val="800"/>
              </a:spcAft>
            </a:pPr>
            <a:r>
              <a:rPr lang="en-GB" sz="1600" i="1" dirty="0">
                <a:effectLst/>
                <a:latin typeface="Arial Black" panose="020B0A04020102020204" pitchFamily="34" charset="0"/>
                <a:ea typeface="Calibri" panose="020F0502020204030204" pitchFamily="34" charset="0"/>
                <a:cs typeface="Times New Roman" panose="02020603050405020304" pitchFamily="18" charset="0"/>
              </a:rPr>
              <a:t>These [meetings/</a:t>
            </a:r>
            <a:r>
              <a:rPr lang="en-GB" sz="1600" i="1" dirty="0" err="1">
                <a:effectLst/>
                <a:latin typeface="Arial Black" panose="020B0A04020102020204" pitchFamily="34" charset="0"/>
                <a:ea typeface="Calibri" panose="020F0502020204030204" pitchFamily="34" charset="0"/>
                <a:cs typeface="Times New Roman" panose="02020603050405020304" pitchFamily="18" charset="0"/>
              </a:rPr>
              <a:t>phonecalls</a:t>
            </a:r>
            <a:r>
              <a:rPr lang="en-GB" sz="1600" i="1" dirty="0">
                <a:effectLst/>
                <a:latin typeface="Arial Black" panose="020B0A04020102020204" pitchFamily="34" charset="0"/>
                <a:ea typeface="Calibri" panose="020F0502020204030204" pitchFamily="34" charset="0"/>
                <a:cs typeface="Times New Roman" panose="02020603050405020304" pitchFamily="18" charset="0"/>
              </a:rPr>
              <a:t>/emails] were </a:t>
            </a:r>
            <a:r>
              <a:rPr lang="en-GB" sz="1600"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for the purposes of:</a:t>
            </a:r>
          </a:p>
          <a:p>
            <a:pPr>
              <a:lnSpc>
                <a:spcPct val="107000"/>
              </a:lnSpc>
              <a:spcAft>
                <a:spcPts val="800"/>
              </a:spcAft>
            </a:pPr>
            <a:r>
              <a:rPr lang="en-GB" sz="1600" i="1" dirty="0">
                <a:effectLst/>
                <a:latin typeface="Arial Black" panose="020B0A04020102020204" pitchFamily="34" charset="0"/>
                <a:ea typeface="Calibri" panose="020F0502020204030204" pitchFamily="34" charset="0"/>
                <a:cs typeface="Times New Roman" panose="02020603050405020304" pitchFamily="18" charset="0"/>
              </a:rPr>
              <a:t>•	[</a:t>
            </a:r>
            <a:r>
              <a:rPr lang="en-GB" sz="1600"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Explain relevant issues discussed having regards to the limitations imposed under the COPP: Insolvency Services in respect of pre-appointment advice].</a:t>
            </a:r>
          </a:p>
          <a:p>
            <a:pPr>
              <a:lnSpc>
                <a:spcPct val="107000"/>
              </a:lnSpc>
              <a:spcAft>
                <a:spcPts val="800"/>
              </a:spcAft>
            </a:pPr>
            <a:r>
              <a:rPr lang="en-GB" sz="1600" i="1" dirty="0">
                <a:effectLst/>
                <a:latin typeface="Arial Black" panose="020B0A04020102020204" pitchFamily="34" charset="0"/>
                <a:ea typeface="Calibri" panose="020F0502020204030204" pitchFamily="34" charset="0"/>
                <a:cs typeface="Times New Roman" panose="02020603050405020304" pitchFamily="18" charset="0"/>
              </a:rPr>
              <a:t>I received remuneration of [insert value] OR no remuneration for this advice.</a:t>
            </a:r>
          </a:p>
          <a:p>
            <a:pPr>
              <a:lnSpc>
                <a:spcPct val="107000"/>
              </a:lnSpc>
              <a:spcAft>
                <a:spcPts val="800"/>
              </a:spcAft>
            </a:pPr>
            <a:r>
              <a:rPr lang="en-GB" sz="1600" i="1" dirty="0">
                <a:effectLst/>
                <a:latin typeface="Arial Black" panose="020B0A04020102020204" pitchFamily="34" charset="0"/>
                <a:ea typeface="Calibri" panose="020F0502020204030204" pitchFamily="34" charset="0"/>
                <a:cs typeface="Times New Roman" panose="02020603050405020304" pitchFamily="18" charset="0"/>
              </a:rPr>
              <a:t>In my opinion, this/these meeting(s) does/do not result in a conflict of interest or duty for the </a:t>
            </a:r>
            <a:r>
              <a:rPr lang="en-GB" sz="1600" i="1" dirty="0">
                <a:latin typeface="Arial Black" panose="020B0A04020102020204" pitchFamily="34" charset="0"/>
                <a:ea typeface="Calibri" panose="020F0502020204030204" pitchFamily="34" charset="0"/>
                <a:cs typeface="Times New Roman" panose="02020603050405020304" pitchFamily="18" charset="0"/>
              </a:rPr>
              <a:t>r</a:t>
            </a:r>
            <a:r>
              <a:rPr lang="en-GB" sz="1600" i="1" dirty="0">
                <a:effectLst/>
                <a:latin typeface="Arial Black" panose="020B0A04020102020204" pitchFamily="34" charset="0"/>
                <a:ea typeface="Calibri" panose="020F0502020204030204" pitchFamily="34" charset="0"/>
                <a:cs typeface="Times New Roman" panose="02020603050405020304" pitchFamily="18" charset="0"/>
              </a:rPr>
              <a:t>easons:</a:t>
            </a:r>
          </a:p>
          <a:p>
            <a:pPr>
              <a:lnSpc>
                <a:spcPct val="107000"/>
              </a:lnSpc>
              <a:spcAft>
                <a:spcPts val="800"/>
              </a:spcAft>
            </a:pPr>
            <a:r>
              <a:rPr lang="en-GB" sz="1600" i="1" dirty="0">
                <a:effectLst/>
                <a:latin typeface="Arial Black" panose="020B0A04020102020204" pitchFamily="34" charset="0"/>
                <a:ea typeface="Calibri" panose="020F0502020204030204" pitchFamily="34" charset="0"/>
                <a:cs typeface="Times New Roman" panose="02020603050405020304" pitchFamily="18" charset="0"/>
              </a:rPr>
              <a:t>•	[provide here</a:t>
            </a:r>
          </a:p>
          <a:p>
            <a:pPr>
              <a:lnSpc>
                <a:spcPct val="107000"/>
              </a:lnSpc>
              <a:spcAft>
                <a:spcPts val="800"/>
              </a:spcAft>
            </a:pPr>
            <a:r>
              <a:rPr lang="en-GB" sz="1600"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I have provided no other information or advice </a:t>
            </a:r>
            <a:r>
              <a:rPr lang="en-GB" sz="1600" i="1" dirty="0">
                <a:effectLst/>
                <a:latin typeface="Arial Black" panose="020B0A04020102020204" pitchFamily="34" charset="0"/>
                <a:ea typeface="Calibri" panose="020F0502020204030204" pitchFamily="34" charset="0"/>
                <a:cs typeface="Times New Roman" panose="02020603050405020304" pitchFamily="18" charset="0"/>
              </a:rPr>
              <a:t>to [</a:t>
            </a:r>
            <a:r>
              <a:rPr lang="en-GB" sz="1600" i="1" dirty="0" err="1">
                <a:effectLst/>
                <a:latin typeface="Arial Black" panose="020B0A04020102020204" pitchFamily="34" charset="0"/>
                <a:ea typeface="Calibri" panose="020F0502020204030204" pitchFamily="34" charset="0"/>
                <a:cs typeface="Times New Roman" panose="02020603050405020304" pitchFamily="18" charset="0"/>
              </a:rPr>
              <a:t>CompanyName</a:t>
            </a:r>
            <a:r>
              <a:rPr lang="en-GB" sz="1600" i="1" dirty="0">
                <a:effectLst/>
                <a:latin typeface="Arial Black" panose="020B0A04020102020204" pitchFamily="34" charset="0"/>
                <a:ea typeface="Calibri" panose="020F0502020204030204" pitchFamily="34" charset="0"/>
                <a:cs typeface="Times New Roman" panose="02020603050405020304" pitchFamily="18" charset="0"/>
              </a:rPr>
              <a:t>][, its directors and its advisors] prior to my appointment beyond that outlined in this DIRRI.</a:t>
            </a: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666947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543505"/>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13. Director Related Transactions</a:t>
            </a:r>
          </a:p>
          <a:p>
            <a:pPr>
              <a:lnSpc>
                <a:spcPct val="107000"/>
              </a:lnSpc>
              <a:spcAft>
                <a:spcPts val="800"/>
              </a:spcAft>
            </a:pPr>
            <a:r>
              <a:rPr lang="en-GB" sz="2000" i="1" u="sng" dirty="0">
                <a:effectLst/>
                <a:latin typeface="Arial Black" panose="020B0A04020102020204" pitchFamily="34" charset="0"/>
                <a:ea typeface="Calibri" panose="020F0502020204030204" pitchFamily="34" charset="0"/>
                <a:cs typeface="Times New Roman" panose="02020603050405020304" pitchFamily="18" charset="0"/>
              </a:rPr>
              <a:t>588FDA Unreasonable director-related transactions</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(1)  A transaction of a company is an unreasonable director-related transaction of the company if, and only if:</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(a)  the transaction is … (e.g. a payment)</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(b)  the payment, disposition or issue is, or is to be, made to:</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a:t>
            </a:r>
            <a:r>
              <a:rPr lang="en-GB" i="1" dirty="0" err="1">
                <a:effectLst/>
                <a:latin typeface="Arial Black" panose="020B0A04020102020204" pitchFamily="34" charset="0"/>
                <a:ea typeface="Calibri" panose="020F0502020204030204" pitchFamily="34" charset="0"/>
                <a:cs typeface="Times New Roman" panose="02020603050405020304" pitchFamily="18" charset="0"/>
              </a:rPr>
              <a:t>i</a:t>
            </a:r>
            <a:r>
              <a:rPr lang="en-GB" i="1" dirty="0">
                <a:effectLst/>
                <a:latin typeface="Arial Black" panose="020B0A04020102020204" pitchFamily="34" charset="0"/>
                <a:ea typeface="Calibri" panose="020F0502020204030204" pitchFamily="34" charset="0"/>
                <a:cs typeface="Times New Roman" panose="02020603050405020304" pitchFamily="18" charset="0"/>
              </a:rPr>
              <a:t>)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a director of the company; or</a:t>
            </a:r>
          </a:p>
          <a:p>
            <a:pPr>
              <a:lnSpc>
                <a:spcPct val="107000"/>
              </a:lnSpc>
              <a:spcAft>
                <a:spcPts val="800"/>
              </a:spcAft>
            </a:pP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                             (ii)  a close associate of a director </a:t>
            </a:r>
            <a:r>
              <a:rPr lang="en-GB" i="1" dirty="0">
                <a:effectLst/>
                <a:latin typeface="Arial Black" panose="020B0A04020102020204" pitchFamily="34" charset="0"/>
                <a:ea typeface="Calibri" panose="020F0502020204030204" pitchFamily="34" charset="0"/>
                <a:cs typeface="Times New Roman" panose="02020603050405020304" pitchFamily="18" charset="0"/>
              </a:rPr>
              <a:t>of the company; or</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(iii)  a person on behalf of, or for the benefit of, a person mentioned in subparagraph (</a:t>
            </a:r>
            <a:r>
              <a:rPr lang="en-GB" i="1" dirty="0" err="1">
                <a:effectLst/>
                <a:latin typeface="Arial Black" panose="020B0A04020102020204" pitchFamily="34" charset="0"/>
                <a:ea typeface="Calibri" panose="020F0502020204030204" pitchFamily="34" charset="0"/>
                <a:cs typeface="Times New Roman" panose="02020603050405020304" pitchFamily="18" charset="0"/>
              </a:rPr>
              <a:t>i</a:t>
            </a:r>
            <a:r>
              <a:rPr lang="en-GB" i="1" dirty="0">
                <a:effectLst/>
                <a:latin typeface="Arial Black" panose="020B0A04020102020204" pitchFamily="34" charset="0"/>
                <a:ea typeface="Calibri" panose="020F0502020204030204" pitchFamily="34" charset="0"/>
                <a:cs typeface="Times New Roman" panose="02020603050405020304" pitchFamily="18" charset="0"/>
              </a:rPr>
              <a:t>) or (ii); and</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(c)  it may be expected that a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reasonable person in the company's circumstances would not have entered into the transaction</a:t>
            </a:r>
            <a:r>
              <a:rPr lang="en-GB" i="1" dirty="0">
                <a:effectLst/>
                <a:latin typeface="Arial Black" panose="020B0A04020102020204" pitchFamily="34" charset="0"/>
                <a:ea typeface="Calibri" panose="020F0502020204030204" pitchFamily="34" charset="0"/>
                <a:cs typeface="Times New Roman" panose="02020603050405020304" pitchFamily="18" charset="0"/>
              </a:rPr>
              <a:t>, having regard to:</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a:t>
            </a:r>
            <a:r>
              <a:rPr lang="en-GB" i="1" dirty="0" err="1">
                <a:effectLst/>
                <a:latin typeface="Arial Black" panose="020B0A04020102020204" pitchFamily="34" charset="0"/>
                <a:ea typeface="Calibri" panose="020F0502020204030204" pitchFamily="34" charset="0"/>
                <a:cs typeface="Times New Roman" panose="02020603050405020304" pitchFamily="18" charset="0"/>
              </a:rPr>
              <a:t>i</a:t>
            </a:r>
            <a:r>
              <a:rPr lang="en-GB" i="1" dirty="0">
                <a:effectLst/>
                <a:latin typeface="Arial Black" panose="020B0A04020102020204" pitchFamily="34" charset="0"/>
                <a:ea typeface="Calibri" panose="020F0502020204030204" pitchFamily="34" charset="0"/>
                <a:cs typeface="Times New Roman" panose="02020603050405020304" pitchFamily="18" charset="0"/>
              </a:rPr>
              <a:t>)  the benefits (if any) to the company of entering into the transaction; and  (ii)  the detriment to the company of entering into the transaction; and                        (iii)  the respective benefits to other parties to the transaction of entering into it; </a:t>
            </a:r>
            <a:endParaRPr lang="en-AU"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7209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 &amp; Practice</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665695"/>
            <a:ext cx="12191999" cy="5572231"/>
          </a:xfrm>
          <a:prstGeom prst="rect">
            <a:avLst/>
          </a:prstGeom>
          <a:noFill/>
        </p:spPr>
        <p:txBody>
          <a:bodyPr wrap="square" rtlCol="0">
            <a:spAutoFit/>
          </a:bodyPr>
          <a:lstStyle/>
          <a:p>
            <a:pPr marL="342900" indent="-342900">
              <a:lnSpc>
                <a:spcPct val="107000"/>
              </a:lnSpc>
              <a:spcAft>
                <a:spcPts val="800"/>
              </a:spcAft>
              <a:buAutoNum type="arabicPeriod"/>
            </a:pPr>
            <a:r>
              <a:rPr lang="en-US" dirty="0">
                <a:latin typeface="Arial Black" panose="020B0A04020102020204" pitchFamily="34" charset="0"/>
                <a:ea typeface="Calibri" panose="020F0502020204030204" pitchFamily="34" charset="0"/>
                <a:cs typeface="Times New Roman" panose="02020603050405020304" pitchFamily="18" charset="0"/>
              </a:rPr>
              <a:t>Insolvency and Taxes</a:t>
            </a:r>
          </a:p>
          <a:p>
            <a:pPr algn="l"/>
            <a:r>
              <a:rPr lang="en-GB" b="1" i="0" dirty="0">
                <a:solidFill>
                  <a:srgbClr val="292A33"/>
                </a:solidFill>
                <a:effectLst/>
                <a:latin typeface="Arial Black" panose="020B0A04020102020204" pitchFamily="34" charset="0"/>
              </a:rPr>
              <a:t>It has also been reported that the </a:t>
            </a:r>
            <a:r>
              <a:rPr lang="en-GB" b="1" i="0" dirty="0">
                <a:solidFill>
                  <a:srgbClr val="292A33"/>
                </a:solidFill>
                <a:effectLst/>
                <a:highlight>
                  <a:srgbClr val="FFFF00"/>
                </a:highlight>
                <a:latin typeface="Arial Black" panose="020B0A04020102020204" pitchFamily="34" charset="0"/>
              </a:rPr>
              <a:t>Australian Taxation Office's (ATO) business debt </a:t>
            </a:r>
            <a:r>
              <a:rPr lang="en-GB" b="1" i="0" dirty="0">
                <a:solidFill>
                  <a:srgbClr val="292A33"/>
                </a:solidFill>
                <a:effectLst/>
                <a:latin typeface="Arial Black" panose="020B0A04020102020204" pitchFamily="34" charset="0"/>
              </a:rPr>
              <a:t>has doubled from $24.9 billion (30 June 2020) to a colossal </a:t>
            </a:r>
            <a:r>
              <a:rPr lang="en-GB" b="1" i="0" dirty="0">
                <a:solidFill>
                  <a:srgbClr val="292A33"/>
                </a:solidFill>
                <a:effectLst/>
                <a:highlight>
                  <a:srgbClr val="FFFF00"/>
                </a:highlight>
                <a:latin typeface="Arial Black" panose="020B0A04020102020204" pitchFamily="34" charset="0"/>
              </a:rPr>
              <a:t>$53.8 billion (30 June 2021)</a:t>
            </a:r>
            <a:r>
              <a:rPr lang="en-GB" b="1" i="0" dirty="0">
                <a:solidFill>
                  <a:srgbClr val="292A33"/>
                </a:solidFill>
                <a:effectLst/>
                <a:latin typeface="Arial Black" panose="020B0A04020102020204" pitchFamily="34" charset="0"/>
              </a:rPr>
              <a:t>, with that data being nine months old. </a:t>
            </a:r>
          </a:p>
          <a:p>
            <a:pPr algn="l"/>
            <a:endParaRPr lang="en-GB" b="1" i="0" dirty="0">
              <a:solidFill>
                <a:srgbClr val="292A33"/>
              </a:solidFill>
              <a:effectLst/>
              <a:latin typeface="Arial Black" panose="020B0A04020102020204" pitchFamily="34" charset="0"/>
            </a:endParaRPr>
          </a:p>
          <a:p>
            <a:pPr algn="l"/>
            <a:r>
              <a:rPr lang="en-GB" b="1" i="0" dirty="0">
                <a:solidFill>
                  <a:srgbClr val="292A33"/>
                </a:solidFill>
                <a:effectLst/>
                <a:latin typeface="Arial Black" panose="020B0A04020102020204" pitchFamily="34" charset="0"/>
              </a:rPr>
              <a:t>Typically, the ATO applies to wind up an average 100 companies a month, but applications were abandoned during the COVID-19 period.</a:t>
            </a:r>
          </a:p>
          <a:p>
            <a:pPr algn="l"/>
            <a:endParaRPr lang="en-GB" b="1" dirty="0">
              <a:solidFill>
                <a:srgbClr val="292A33"/>
              </a:solidFill>
              <a:latin typeface="Arial Black" panose="020B0A04020102020204" pitchFamily="34" charset="0"/>
            </a:endParaRPr>
          </a:p>
          <a:p>
            <a:pPr algn="l"/>
            <a:r>
              <a:rPr lang="en-GB" b="1" i="0" dirty="0">
                <a:solidFill>
                  <a:srgbClr val="292A33"/>
                </a:solidFill>
                <a:effectLst/>
                <a:latin typeface="Arial Black" panose="020B0A04020102020204" pitchFamily="34" charset="0"/>
              </a:rPr>
              <a:t>The Australian Tax Office has resumed chasing debts in Victoria, New South Wales and the ACT following a temporary pause as residents braved COVID-19 lockdowns.</a:t>
            </a:r>
          </a:p>
          <a:p>
            <a:pPr algn="l"/>
            <a:endParaRPr lang="en-GB" b="1" i="0" dirty="0">
              <a:solidFill>
                <a:srgbClr val="292A33"/>
              </a:solidFill>
              <a:effectLst/>
              <a:latin typeface="Arial Black" panose="020B0A04020102020204" pitchFamily="34" charset="0"/>
            </a:endParaRPr>
          </a:p>
          <a:p>
            <a:pPr algn="l"/>
            <a:r>
              <a:rPr lang="en-GB" b="1" i="0" dirty="0">
                <a:solidFill>
                  <a:srgbClr val="292A33"/>
                </a:solidFill>
                <a:effectLst/>
                <a:latin typeface="Arial Black" panose="020B0A04020102020204" pitchFamily="34" charset="0"/>
              </a:rPr>
              <a:t>In a statement to </a:t>
            </a:r>
            <a:r>
              <a:rPr lang="en-GB" b="1" i="0" u="sng" dirty="0">
                <a:solidFill>
                  <a:srgbClr val="E6001E"/>
                </a:solidFill>
                <a:effectLst/>
                <a:latin typeface="Arial Black" panose="020B0A04020102020204" pitchFamily="34" charset="0"/>
                <a:hlinkClick r:id="rId3"/>
              </a:rPr>
              <a:t>7NEWS.com.au</a:t>
            </a:r>
            <a:r>
              <a:rPr lang="en-GB" b="1" i="0" dirty="0">
                <a:solidFill>
                  <a:srgbClr val="292A33"/>
                </a:solidFill>
                <a:effectLst/>
                <a:latin typeface="Arial Black" panose="020B0A04020102020204" pitchFamily="34" charset="0"/>
              </a:rPr>
              <a:t>, an ATO spokesperson confirmed all enforcement actions had “resumed” with penalties for non-compliance expected to be “more noticeable” in the three jurisdictions.</a:t>
            </a:r>
          </a:p>
          <a:p>
            <a:pPr>
              <a:lnSpc>
                <a:spcPct val="107000"/>
              </a:lnSpc>
              <a:spcAft>
                <a:spcPts val="800"/>
              </a:spcAft>
            </a:pPr>
            <a:r>
              <a:rPr lang="en-US" b="0" i="0" dirty="0">
                <a:solidFill>
                  <a:srgbClr val="292A33"/>
                </a:solidFill>
                <a:effectLst/>
                <a:latin typeface="Arial Black" panose="020B0A04020102020204" pitchFamily="34" charset="0"/>
                <a:cs typeface="Times New Roman" panose="02020603050405020304" pitchFamily="18" charset="0"/>
              </a:rPr>
              <a:t>Nov 2021</a:t>
            </a:r>
          </a:p>
          <a:p>
            <a:pPr>
              <a:lnSpc>
                <a:spcPct val="107000"/>
              </a:lnSpc>
              <a:spcAft>
                <a:spcPts val="800"/>
              </a:spcAft>
            </a:pPr>
            <a:endParaRPr lang="en-GB"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i="1" dirty="0">
                <a:latin typeface="Arial Black" panose="020B0A04020102020204" pitchFamily="34" charset="0"/>
                <a:ea typeface="Calibri" panose="020F0502020204030204" pitchFamily="34" charset="0"/>
                <a:cs typeface="Times New Roman" panose="02020603050405020304" pitchFamily="18" charset="0"/>
              </a:rPr>
              <a:t>Posted on 2/12/2021</a:t>
            </a:r>
          </a:p>
          <a:p>
            <a:pPr>
              <a:lnSpc>
                <a:spcPct val="107000"/>
              </a:lnSpc>
              <a:spcAft>
                <a:spcPts val="800"/>
              </a:spcAft>
            </a:pPr>
            <a:r>
              <a:rPr lang="en-GB" i="1" dirty="0">
                <a:latin typeface="Arial Black" panose="020B0A04020102020204" pitchFamily="34" charset="0"/>
                <a:ea typeface="Calibri" panose="020F0502020204030204" pitchFamily="34" charset="0"/>
                <a:cs typeface="Times New Roman" panose="02020603050405020304" pitchFamily="18" charset="0"/>
              </a:rPr>
              <a:t>ARITA has published an information sheet for members facing financial distress</a:t>
            </a:r>
            <a:endParaRPr lang="en-US" dirty="0">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547150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85128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13. Director Related Transactions</a:t>
            </a:r>
          </a:p>
          <a:p>
            <a:pPr>
              <a:lnSpc>
                <a:spcPct val="107000"/>
              </a:lnSpc>
              <a:spcAft>
                <a:spcPts val="800"/>
              </a:spcAft>
            </a:pPr>
            <a:r>
              <a:rPr lang="en-GB" sz="2000" i="1" u="sng" dirty="0">
                <a:effectLst/>
                <a:latin typeface="Arial Black" panose="020B0A04020102020204" pitchFamily="34" charset="0"/>
                <a:ea typeface="Calibri" panose="020F0502020204030204" pitchFamily="34" charset="0"/>
                <a:cs typeface="Times New Roman" panose="02020603050405020304" pitchFamily="18" charset="0"/>
              </a:rPr>
              <a:t>588FE Voidable transactions</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(6A)  The transaction is voidable if:</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(a)  it is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an unreasonable director-related transaction of the company</a:t>
            </a:r>
            <a:r>
              <a:rPr lang="en-GB" i="1" dirty="0">
                <a:effectLst/>
                <a:latin typeface="Arial Black" panose="020B0A04020102020204" pitchFamily="34" charset="0"/>
                <a:ea typeface="Calibri" panose="020F0502020204030204" pitchFamily="34" charset="0"/>
                <a:cs typeface="Times New Roman" panose="02020603050405020304" pitchFamily="18" charset="0"/>
              </a:rPr>
              <a:t>; and</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(b)  it was entered into, or an act was done for the purposes of giving effect to it:</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a:t>
            </a:r>
            <a:r>
              <a:rPr lang="en-GB" i="1" dirty="0" err="1">
                <a:effectLst/>
                <a:latin typeface="Arial Black" panose="020B0A04020102020204" pitchFamily="34" charset="0"/>
                <a:ea typeface="Calibri" panose="020F0502020204030204" pitchFamily="34" charset="0"/>
                <a:cs typeface="Times New Roman" panose="02020603050405020304" pitchFamily="18" charset="0"/>
              </a:rPr>
              <a:t>i</a:t>
            </a:r>
            <a:r>
              <a:rPr lang="en-GB" i="1" dirty="0">
                <a:effectLst/>
                <a:latin typeface="Arial Black" panose="020B0A04020102020204" pitchFamily="34" charset="0"/>
                <a:ea typeface="Calibri" panose="020F0502020204030204" pitchFamily="34" charset="0"/>
                <a:cs typeface="Times New Roman" panose="02020603050405020304" pitchFamily="18" charset="0"/>
              </a:rPr>
              <a:t>)  during the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4 years ending on the relation-back day</a:t>
            </a:r>
            <a:r>
              <a:rPr lang="en-GB" i="1" dirty="0">
                <a:effectLst/>
                <a:latin typeface="Arial Black" panose="020B0A04020102020204" pitchFamily="34" charset="0"/>
                <a:ea typeface="Calibri" panose="020F0502020204030204" pitchFamily="34" charset="0"/>
                <a:cs typeface="Times New Roman" panose="02020603050405020304" pitchFamily="18" charset="0"/>
              </a:rPr>
              <a:t>; or</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(ii)  after that day but on or before the day when the winding up began.</a:t>
            </a:r>
          </a:p>
          <a:p>
            <a:pPr>
              <a:lnSpc>
                <a:spcPct val="107000"/>
              </a:lnSpc>
              <a:spcAft>
                <a:spcPts val="800"/>
              </a:spcAft>
            </a:pPr>
            <a:endParaRPr lang="en-GB" sz="1800" i="1" u="sng"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u="sng" dirty="0">
                <a:effectLst/>
                <a:latin typeface="Arial Black" panose="020B0A04020102020204" pitchFamily="34" charset="0"/>
                <a:ea typeface="Calibri" panose="020F0502020204030204" pitchFamily="34" charset="0"/>
                <a:cs typeface="Times New Roman" panose="02020603050405020304" pitchFamily="18" charset="0"/>
              </a:rPr>
              <a:t>588FDA Unreasonable director-related transactions</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(3)  A transaction may be an unreasonable director-related transaction because of subsection (1):                     (a)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whether or not a creditor </a:t>
            </a:r>
            <a:r>
              <a:rPr lang="en-GB" i="1" dirty="0">
                <a:effectLst/>
                <a:latin typeface="Arial Black" panose="020B0A04020102020204" pitchFamily="34" charset="0"/>
                <a:ea typeface="Calibri" panose="020F0502020204030204" pitchFamily="34" charset="0"/>
                <a:cs typeface="Times New Roman" panose="02020603050405020304" pitchFamily="18" charset="0"/>
              </a:rPr>
              <a:t>of the company is a party to the transaction; and</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                     (b)  even if the transaction is given effect to, or is required to be given effect to,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because of an order of an Australian court </a:t>
            </a:r>
            <a:r>
              <a:rPr lang="en-GB" i="1" dirty="0">
                <a:effectLst/>
                <a:latin typeface="Arial Black" panose="020B0A04020102020204" pitchFamily="34" charset="0"/>
                <a:ea typeface="Calibri" panose="020F0502020204030204" pitchFamily="34" charset="0"/>
                <a:cs typeface="Times New Roman" panose="02020603050405020304" pitchFamily="18" charset="0"/>
              </a:rPr>
              <a:t>or a direction by an agency.</a:t>
            </a:r>
          </a:p>
          <a:p>
            <a:pPr>
              <a:lnSpc>
                <a:spcPct val="107000"/>
              </a:lnSpc>
              <a:spcAft>
                <a:spcPts val="800"/>
              </a:spcAft>
            </a:pPr>
            <a:endParaRPr lang="en-GB"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No Insolvency test</a:t>
            </a:r>
            <a:endParaRPr lang="en-AU"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156508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073073"/>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13. Director Related Transactions</a:t>
            </a:r>
          </a:p>
          <a:p>
            <a:pPr>
              <a:lnSpc>
                <a:spcPct val="107000"/>
              </a:lnSpc>
              <a:spcAft>
                <a:spcPts val="800"/>
              </a:spcAft>
            </a:pPr>
            <a:endParaRPr lang="en-GB" sz="2000" b="1" u="sng" dirty="0">
              <a:solidFill>
                <a:prstClr val="black"/>
              </a:solidFill>
              <a:latin typeface="Arial Black" panose="020B0A04020102020204" pitchFamily="34" charset="0"/>
            </a:endParaRPr>
          </a:p>
          <a:p>
            <a:pPr>
              <a:lnSpc>
                <a:spcPct val="107000"/>
              </a:lnSpc>
              <a:spcAft>
                <a:spcPts val="800"/>
              </a:spcAft>
            </a:pPr>
            <a:r>
              <a:rPr lang="en-GB" sz="2000" i="1" dirty="0">
                <a:effectLst/>
                <a:latin typeface="Arial Black" panose="020B0A04020102020204" pitchFamily="34" charset="0"/>
                <a:ea typeface="Calibri" panose="020F0502020204030204" pitchFamily="34" charset="0"/>
                <a:cs typeface="Times New Roman" panose="02020603050405020304" pitchFamily="18" charset="0"/>
              </a:rPr>
              <a:t>The Judge refused the application to extend the time to commence unreasonable director-related and uncommercial transaction proceedings against the Director</a:t>
            </a:r>
          </a:p>
          <a:p>
            <a:pPr>
              <a:lnSpc>
                <a:spcPct val="107000"/>
              </a:lnSpc>
              <a:spcAft>
                <a:spcPts val="800"/>
              </a:spcAft>
            </a:pPr>
            <a:r>
              <a:rPr lang="en-GB" sz="2000" i="1" dirty="0">
                <a:effectLst/>
                <a:latin typeface="Arial Black" panose="020B0A04020102020204" pitchFamily="34" charset="0"/>
                <a:ea typeface="Calibri" panose="020F0502020204030204" pitchFamily="34" charset="0"/>
                <a:cs typeface="Times New Roman" panose="02020603050405020304" pitchFamily="18" charset="0"/>
              </a:rPr>
              <a:t>The Director relied, in part, on a letter from the Liquidator…</a:t>
            </a:r>
          </a:p>
          <a:p>
            <a:pPr>
              <a:lnSpc>
                <a:spcPct val="107000"/>
              </a:lnSpc>
              <a:spcAft>
                <a:spcPts val="800"/>
              </a:spcAft>
            </a:pPr>
            <a:endParaRPr lang="en-GB"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i="1" dirty="0">
                <a:latin typeface="Arial Black" panose="020B0A04020102020204" pitchFamily="34" charset="0"/>
                <a:ea typeface="Calibri" panose="020F0502020204030204" pitchFamily="34" charset="0"/>
                <a:cs typeface="Times New Roman" panose="02020603050405020304" pitchFamily="18" charset="0"/>
              </a:rPr>
              <a:t>“</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The statement “… </a:t>
            </a:r>
            <a:r>
              <a:rPr lang="en-GB" sz="2000"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we already have a good barrister briefed to prepare the claim </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and that claim should be ready to file against you and Rachel well before 30 June 2021” is at odds with the suggestion that the applicant could not have commenced a proceeding within time”.</a:t>
            </a: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i="1" dirty="0">
                <a:latin typeface="Arial Black" panose="020B0A04020102020204" pitchFamily="34" charset="0"/>
                <a:ea typeface="Calibri" panose="020F0502020204030204" pitchFamily="34" charset="0"/>
                <a:cs typeface="Times New Roman" panose="02020603050405020304" pitchFamily="18" charset="0"/>
              </a:rPr>
              <a:t>Baskerville v Baskerville &amp; </a:t>
            </a:r>
            <a:r>
              <a:rPr lang="en-AU" sz="2000" i="1" dirty="0" err="1">
                <a:latin typeface="Arial Black" panose="020B0A04020102020204" pitchFamily="34" charset="0"/>
                <a:ea typeface="Calibri" panose="020F0502020204030204" pitchFamily="34" charset="0"/>
                <a:cs typeface="Times New Roman" panose="02020603050405020304" pitchFamily="18" charset="0"/>
              </a:rPr>
              <a:t>Ors</a:t>
            </a:r>
            <a:r>
              <a:rPr lang="en-AU" sz="2000" i="1" dirty="0">
                <a:latin typeface="Arial Black" panose="020B0A04020102020204" pitchFamily="34" charset="0"/>
                <a:ea typeface="Calibri" panose="020F0502020204030204" pitchFamily="34" charset="0"/>
                <a:cs typeface="Times New Roman" panose="02020603050405020304" pitchFamily="18" charset="0"/>
              </a:rPr>
              <a:t> [2021] QSC 292</a:t>
            </a: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118438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073073"/>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13. Director Related Transactions</a:t>
            </a:r>
          </a:p>
          <a:p>
            <a:pPr>
              <a:lnSpc>
                <a:spcPct val="107000"/>
              </a:lnSpc>
              <a:spcAft>
                <a:spcPts val="800"/>
              </a:spcAft>
            </a:pPr>
            <a:endParaRPr lang="en-GB" sz="2000" b="1" u="sng" dirty="0">
              <a:solidFill>
                <a:prstClr val="black"/>
              </a:solidFill>
              <a:latin typeface="Arial Black" panose="020B0A04020102020204" pitchFamily="34" charset="0"/>
            </a:endParaRPr>
          </a:p>
          <a:p>
            <a:pPr>
              <a:lnSpc>
                <a:spcPct val="107000"/>
              </a:lnSpc>
              <a:spcAft>
                <a:spcPts val="800"/>
              </a:spcAft>
            </a:pPr>
            <a:r>
              <a:rPr lang="en-GB" sz="2000" i="1" dirty="0">
                <a:effectLst/>
                <a:latin typeface="Arial Black" panose="020B0A04020102020204" pitchFamily="34" charset="0"/>
                <a:ea typeface="Calibri" panose="020F0502020204030204" pitchFamily="34" charset="0"/>
                <a:cs typeface="Times New Roman" panose="02020603050405020304" pitchFamily="18" charset="0"/>
              </a:rPr>
              <a:t>The Judge refused the application to extend the time to commence unreasonable director-related and uncommercial transaction proceedings against the Director</a:t>
            </a:r>
          </a:p>
          <a:p>
            <a:pPr>
              <a:lnSpc>
                <a:spcPct val="107000"/>
              </a:lnSpc>
              <a:spcAft>
                <a:spcPts val="800"/>
              </a:spcAft>
            </a:pPr>
            <a:r>
              <a:rPr lang="en-GB" sz="2000" i="1" dirty="0">
                <a:effectLst/>
                <a:latin typeface="Arial Black" panose="020B0A04020102020204" pitchFamily="34" charset="0"/>
                <a:ea typeface="Calibri" panose="020F0502020204030204" pitchFamily="34" charset="0"/>
                <a:cs typeface="Times New Roman" panose="02020603050405020304" pitchFamily="18" charset="0"/>
              </a:rPr>
              <a:t>The Director relied, in part, on a letter from the Liquidator…</a:t>
            </a:r>
          </a:p>
          <a:p>
            <a:pPr>
              <a:lnSpc>
                <a:spcPct val="107000"/>
              </a:lnSpc>
              <a:spcAft>
                <a:spcPts val="800"/>
              </a:spcAft>
            </a:pPr>
            <a:endParaRPr lang="en-GB"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i="1" dirty="0">
                <a:latin typeface="Arial Black" panose="020B0A04020102020204" pitchFamily="34" charset="0"/>
                <a:ea typeface="Calibri" panose="020F0502020204030204" pitchFamily="34" charset="0"/>
                <a:cs typeface="Times New Roman" panose="02020603050405020304" pitchFamily="18" charset="0"/>
              </a:rPr>
              <a:t>“</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The statement “… </a:t>
            </a:r>
            <a:r>
              <a:rPr lang="en-GB" sz="2000"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we already have a good barrister briefed to prepare the claim </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and that claim should be ready to file against you and Rachel well before 30 June 2021” is at odds with the suggestion that the applicant could not have commenced a proceeding within time”.</a:t>
            </a: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i="1" dirty="0">
                <a:latin typeface="Arial Black" panose="020B0A04020102020204" pitchFamily="34" charset="0"/>
                <a:ea typeface="Calibri" panose="020F0502020204030204" pitchFamily="34" charset="0"/>
                <a:cs typeface="Times New Roman" panose="02020603050405020304" pitchFamily="18" charset="0"/>
              </a:rPr>
              <a:t>Baskerville v Baskerville &amp; </a:t>
            </a:r>
            <a:r>
              <a:rPr lang="en-AU" sz="2000" i="1" dirty="0" err="1">
                <a:latin typeface="Arial Black" panose="020B0A04020102020204" pitchFamily="34" charset="0"/>
                <a:ea typeface="Calibri" panose="020F0502020204030204" pitchFamily="34" charset="0"/>
                <a:cs typeface="Times New Roman" panose="02020603050405020304" pitchFamily="18" charset="0"/>
              </a:rPr>
              <a:t>Ors</a:t>
            </a:r>
            <a:r>
              <a:rPr lang="en-AU" sz="2000" i="1" dirty="0">
                <a:latin typeface="Arial Black" panose="020B0A04020102020204" pitchFamily="34" charset="0"/>
                <a:ea typeface="Calibri" panose="020F0502020204030204" pitchFamily="34" charset="0"/>
                <a:cs typeface="Times New Roman" panose="02020603050405020304" pitchFamily="18" charset="0"/>
              </a:rPr>
              <a:t> [2021] QSC 292</a:t>
            </a: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86621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583306"/>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13. Director Related Transactions</a:t>
            </a:r>
          </a:p>
          <a:p>
            <a:pPr>
              <a:lnSpc>
                <a:spcPct val="107000"/>
              </a:lnSpc>
              <a:spcAft>
                <a:spcPts val="800"/>
              </a:spcAft>
            </a:pPr>
            <a:endParaRPr lang="en-GB" sz="14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i="1" dirty="0">
                <a:effectLst/>
                <a:latin typeface="Arial Black" panose="020B0A04020102020204" pitchFamily="34" charset="0"/>
                <a:ea typeface="Calibri" panose="020F0502020204030204" pitchFamily="34" charset="0"/>
                <a:cs typeface="Times New Roman" panose="02020603050405020304" pitchFamily="18" charset="0"/>
              </a:rPr>
              <a:t>450 In the Liquidator’s Examination, Mr </a:t>
            </a:r>
            <a:r>
              <a:rPr lang="en-GB" sz="2000" i="1" dirty="0" err="1">
                <a:effectLst/>
                <a:latin typeface="Arial Black" panose="020B0A04020102020204" pitchFamily="34" charset="0"/>
                <a:ea typeface="Calibri" panose="020F0502020204030204" pitchFamily="34" charset="0"/>
                <a:cs typeface="Times New Roman" panose="02020603050405020304" pitchFamily="18" charset="0"/>
              </a:rPr>
              <a:t>Vartuli</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 said that, nonetheless, he for some reason backdated the write offs to the dates that appear in the General Ledger.</a:t>
            </a:r>
          </a:p>
          <a:p>
            <a:pPr>
              <a:lnSpc>
                <a:spcPct val="107000"/>
              </a:lnSpc>
              <a:spcAft>
                <a:spcPts val="800"/>
              </a:spcAft>
            </a:pPr>
            <a:r>
              <a:rPr lang="en-GB" sz="2000" i="1" dirty="0">
                <a:effectLst/>
                <a:latin typeface="Arial Black" panose="020B0A04020102020204" pitchFamily="34" charset="0"/>
                <a:ea typeface="Calibri" panose="020F0502020204030204" pitchFamily="34" charset="0"/>
                <a:cs typeface="Times New Roman" panose="02020603050405020304" pitchFamily="18" charset="0"/>
              </a:rPr>
              <a:t>451 Despite Mr </a:t>
            </a:r>
            <a:r>
              <a:rPr lang="en-GB" sz="2000" i="1" dirty="0" err="1">
                <a:effectLst/>
                <a:latin typeface="Arial Black" panose="020B0A04020102020204" pitchFamily="34" charset="0"/>
                <a:ea typeface="Calibri" panose="020F0502020204030204" pitchFamily="34" charset="0"/>
                <a:cs typeface="Times New Roman" panose="02020603050405020304" pitchFamily="18" charset="0"/>
              </a:rPr>
              <a:t>Vartuli’s</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 evidence, and despite the fact that Mr </a:t>
            </a:r>
            <a:r>
              <a:rPr lang="en-GB" sz="2000" i="1" dirty="0" err="1">
                <a:effectLst/>
                <a:latin typeface="Arial Black" panose="020B0A04020102020204" pitchFamily="34" charset="0"/>
                <a:ea typeface="Calibri" panose="020F0502020204030204" pitchFamily="34" charset="0"/>
                <a:cs typeface="Times New Roman" panose="02020603050405020304" pitchFamily="18" charset="0"/>
              </a:rPr>
              <a:t>Yazbek</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 and Mr Sweeney had admitted in their List Response that the Shareholders’ Loans were “written off on or about 6 February 2017”, in closing submissions it was submitted on their behalf:</a:t>
            </a:r>
          </a:p>
          <a:p>
            <a:pPr>
              <a:lnSpc>
                <a:spcPct val="107000"/>
              </a:lnSpc>
              <a:spcAft>
                <a:spcPts val="800"/>
              </a:spcAft>
            </a:pPr>
            <a:r>
              <a:rPr lang="en-GB" sz="2000" i="1" dirty="0">
                <a:effectLst/>
                <a:latin typeface="Arial Black" panose="020B0A04020102020204" pitchFamily="34" charset="0"/>
                <a:ea typeface="Calibri" panose="020F0502020204030204" pitchFamily="34" charset="0"/>
                <a:cs typeface="Times New Roman" panose="02020603050405020304" pitchFamily="18" charset="0"/>
              </a:rPr>
              <a:t>“While the assertions of the write offs suggest that they took place around the time of the 6 February 2017, the general ledger of Atlas in fact shows that the write offs took place between 1 and 11 November 2016.”</a:t>
            </a:r>
          </a:p>
          <a:p>
            <a:pPr>
              <a:lnSpc>
                <a:spcPct val="107000"/>
              </a:lnSpc>
              <a:spcAft>
                <a:spcPts val="800"/>
              </a:spcAft>
            </a:pPr>
            <a:endParaRPr lang="en-AU" sz="1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000" i="1" dirty="0">
                <a:effectLst/>
                <a:latin typeface="Arial Black" panose="020B0A04020102020204" pitchFamily="34" charset="0"/>
                <a:ea typeface="Calibri" panose="020F0502020204030204" pitchFamily="34" charset="0"/>
                <a:cs typeface="Times New Roman" panose="02020603050405020304" pitchFamily="18" charset="0"/>
              </a:rPr>
              <a:t>Fitz Jersey Pty Ltd v Atlas Construction Group Pty Ltd (in </a:t>
            </a:r>
            <a:r>
              <a:rPr lang="en-AU" sz="1000" i="1" dirty="0" err="1">
                <a:effectLst/>
                <a:latin typeface="Arial Black" panose="020B0A04020102020204" pitchFamily="34" charset="0"/>
                <a:ea typeface="Calibri" panose="020F0502020204030204" pitchFamily="34" charset="0"/>
                <a:cs typeface="Times New Roman" panose="02020603050405020304" pitchFamily="18" charset="0"/>
              </a:rPr>
              <a:t>liq</a:t>
            </a:r>
            <a:r>
              <a:rPr lang="en-AU" sz="1000" i="1" dirty="0">
                <a:effectLst/>
                <a:latin typeface="Arial Black" panose="020B0A04020102020204" pitchFamily="34" charset="0"/>
                <a:ea typeface="Calibri" panose="020F0502020204030204" pitchFamily="34" charset="0"/>
                <a:cs typeface="Times New Roman" panose="02020603050405020304" pitchFamily="18" charset="0"/>
              </a:rPr>
              <a:t>); [2021] NSWSC 1692 (22 December 2021)</a:t>
            </a:r>
          </a:p>
        </p:txBody>
      </p:sp>
    </p:spTree>
    <p:extLst>
      <p:ext uri="{BB962C8B-B14F-4D97-AF65-F5344CB8AC3E}">
        <p14:creationId xmlns:p14="http://schemas.microsoft.com/office/powerpoint/2010/main" val="31853015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651996"/>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13. Director Related Transactions</a:t>
            </a:r>
          </a:p>
          <a:p>
            <a:pPr>
              <a:lnSpc>
                <a:spcPct val="107000"/>
              </a:lnSpc>
              <a:spcAft>
                <a:spcPts val="800"/>
              </a:spcAft>
            </a:pPr>
            <a:r>
              <a:rPr lang="en-GB" dirty="0">
                <a:effectLst/>
                <a:latin typeface="Arial Black" panose="020B0A04020102020204" pitchFamily="34" charset="0"/>
                <a:ea typeface="Calibri" panose="020F0502020204030204" pitchFamily="34" charset="0"/>
                <a:cs typeface="Times New Roman" panose="02020603050405020304" pitchFamily="18" charset="0"/>
              </a:rPr>
              <a:t>1242 </a:t>
            </a:r>
            <a:r>
              <a:rPr lang="en-GB"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 loans were written off. That is, they were forgiven.</a:t>
            </a:r>
          </a:p>
          <a:p>
            <a:pPr>
              <a:lnSpc>
                <a:spcPct val="107000"/>
              </a:lnSpc>
              <a:spcAft>
                <a:spcPts val="800"/>
              </a:spcAft>
            </a:pPr>
            <a:r>
              <a:rPr lang="en-GB" dirty="0">
                <a:effectLst/>
                <a:latin typeface="Arial Black" panose="020B0A04020102020204" pitchFamily="34" charset="0"/>
                <a:ea typeface="Calibri" panose="020F0502020204030204" pitchFamily="34" charset="0"/>
                <a:cs typeface="Times New Roman" panose="02020603050405020304" pitchFamily="18" charset="0"/>
              </a:rPr>
              <a:t>1243 Fitz Jersey contends that the writing off of the Shareholders’ Loans was an unreasonable director-related transaction for the purposes of s 588FDA of the Corporations Act.</a:t>
            </a:r>
          </a:p>
          <a:p>
            <a:pPr>
              <a:lnSpc>
                <a:spcPct val="107000"/>
              </a:lnSpc>
              <a:spcAft>
                <a:spcPts val="800"/>
              </a:spcAft>
            </a:pPr>
            <a:r>
              <a:rPr lang="en-GB" i="1" dirty="0">
                <a:latin typeface="Arial Black" panose="020B0A04020102020204" pitchFamily="34" charset="0"/>
                <a:ea typeface="Calibri" panose="020F0502020204030204" pitchFamily="34" charset="0"/>
                <a:cs typeface="Times New Roman" panose="02020603050405020304" pitchFamily="18" charset="0"/>
              </a:rPr>
              <a:t>1250 …</a:t>
            </a:r>
          </a:p>
          <a:p>
            <a:pPr>
              <a:lnSpc>
                <a:spcPct val="107000"/>
              </a:lnSpc>
              <a:spcAft>
                <a:spcPts val="800"/>
              </a:spcAft>
            </a:pPr>
            <a:r>
              <a:rPr lang="en-GB" i="1" dirty="0">
                <a:latin typeface="Arial Black" panose="020B0A04020102020204" pitchFamily="34" charset="0"/>
                <a:ea typeface="Calibri" panose="020F0502020204030204" pitchFamily="34" charset="0"/>
                <a:cs typeface="Times New Roman" panose="02020603050405020304" pitchFamily="18" charset="0"/>
              </a:rPr>
              <a:t>(a) there was no benefit to Atlas in entering into the transaction (</a:t>
            </a:r>
            <a:r>
              <a:rPr lang="en-GB" i="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it was in substance a gift made by Atlas to the shareholders</a:t>
            </a:r>
            <a:r>
              <a:rPr lang="en-GB" i="1" dirty="0">
                <a:latin typeface="Arial Black" panose="020B0A0402010202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i="1" dirty="0">
                <a:latin typeface="Arial Black" panose="020B0A04020102020204" pitchFamily="34" charset="0"/>
                <a:ea typeface="Calibri" panose="020F0502020204030204" pitchFamily="34" charset="0"/>
                <a:cs typeface="Times New Roman" panose="02020603050405020304" pitchFamily="18" charset="0"/>
              </a:rPr>
              <a:t>(b) </a:t>
            </a:r>
            <a:r>
              <a:rPr lang="en-GB" i="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there was a detriment to Atlas </a:t>
            </a:r>
            <a:r>
              <a:rPr lang="en-GB" i="1" dirty="0">
                <a:latin typeface="Arial Black" panose="020B0A04020102020204" pitchFamily="34" charset="0"/>
                <a:ea typeface="Calibri" panose="020F0502020204030204" pitchFamily="34" charset="0"/>
                <a:cs typeface="Times New Roman" panose="02020603050405020304" pitchFamily="18" charset="0"/>
              </a:rPr>
              <a:t>as a result of the transaction as it lost a chose in action against </a:t>
            </a:r>
            <a:r>
              <a:rPr lang="en-GB" i="1" dirty="0" err="1">
                <a:latin typeface="Arial Black" panose="020B0A04020102020204" pitchFamily="34" charset="0"/>
                <a:ea typeface="Calibri" panose="020F0502020204030204" pitchFamily="34" charset="0"/>
                <a:cs typeface="Times New Roman" panose="02020603050405020304" pitchFamily="18" charset="0"/>
              </a:rPr>
              <a:t>Kebzay</a:t>
            </a:r>
            <a:r>
              <a:rPr lang="en-GB" i="1" dirty="0">
                <a:latin typeface="Arial Black" panose="020B0A04020102020204" pitchFamily="34" charset="0"/>
                <a:ea typeface="Calibri" panose="020F0502020204030204" pitchFamily="34" charset="0"/>
                <a:cs typeface="Times New Roman" panose="02020603050405020304" pitchFamily="18" charset="0"/>
              </a:rPr>
              <a:t> and </a:t>
            </a:r>
            <a:r>
              <a:rPr lang="en-GB" i="1" dirty="0" err="1">
                <a:latin typeface="Arial Black" panose="020B0A04020102020204" pitchFamily="34" charset="0"/>
                <a:ea typeface="Calibri" panose="020F0502020204030204" pitchFamily="34" charset="0"/>
                <a:cs typeface="Times New Roman" panose="02020603050405020304" pitchFamily="18" charset="0"/>
              </a:rPr>
              <a:t>Sweenham</a:t>
            </a:r>
            <a:r>
              <a:rPr lang="en-GB" i="1" dirty="0">
                <a:latin typeface="Arial Black" panose="020B0A04020102020204" pitchFamily="34" charset="0"/>
                <a:ea typeface="Calibri" panose="020F0502020204030204" pitchFamily="34" charset="0"/>
                <a:cs typeface="Times New Roman" panose="02020603050405020304" pitchFamily="18" charset="0"/>
              </a:rPr>
              <a:t> of $449,085 for </a:t>
            </a:r>
            <a:r>
              <a:rPr lang="en-GB" i="1" dirty="0" err="1">
                <a:latin typeface="Arial Black" panose="020B0A04020102020204" pitchFamily="34" charset="0"/>
                <a:ea typeface="Calibri" panose="020F0502020204030204" pitchFamily="34" charset="0"/>
                <a:cs typeface="Times New Roman" panose="02020603050405020304" pitchFamily="18" charset="0"/>
              </a:rPr>
              <a:t>Kebzay</a:t>
            </a:r>
            <a:r>
              <a:rPr lang="en-GB" i="1" dirty="0">
                <a:latin typeface="Arial Black" panose="020B0A04020102020204" pitchFamily="34" charset="0"/>
                <a:ea typeface="Calibri" panose="020F0502020204030204" pitchFamily="34" charset="0"/>
                <a:cs typeface="Times New Roman" panose="02020603050405020304" pitchFamily="18" charset="0"/>
              </a:rPr>
              <a:t> and $6,000 for </a:t>
            </a:r>
            <a:r>
              <a:rPr lang="en-GB" i="1" dirty="0" err="1">
                <a:latin typeface="Arial Black" panose="020B0A04020102020204" pitchFamily="34" charset="0"/>
                <a:ea typeface="Calibri" panose="020F0502020204030204" pitchFamily="34" charset="0"/>
                <a:cs typeface="Times New Roman" panose="02020603050405020304" pitchFamily="18" charset="0"/>
              </a:rPr>
              <a:t>Sweenham</a:t>
            </a:r>
            <a:r>
              <a:rPr lang="en-GB" i="1" dirty="0">
                <a:latin typeface="Arial Black" panose="020B0A04020102020204" pitchFamily="34" charset="0"/>
                <a:ea typeface="Calibri" panose="020F0502020204030204" pitchFamily="34" charset="0"/>
                <a:cs typeface="Times New Roman" panose="02020603050405020304" pitchFamily="18" charset="0"/>
              </a:rPr>
              <a:t>; and</a:t>
            </a:r>
          </a:p>
          <a:p>
            <a:pPr>
              <a:lnSpc>
                <a:spcPct val="107000"/>
              </a:lnSpc>
              <a:spcAft>
                <a:spcPts val="800"/>
              </a:spcAft>
            </a:pPr>
            <a:r>
              <a:rPr lang="en-GB" i="1" dirty="0">
                <a:latin typeface="Arial Black" panose="020B0A04020102020204" pitchFamily="34" charset="0"/>
                <a:ea typeface="Calibri" panose="020F0502020204030204" pitchFamily="34" charset="0"/>
                <a:cs typeface="Times New Roman" panose="02020603050405020304" pitchFamily="18" charset="0"/>
              </a:rPr>
              <a:t>(c) there </a:t>
            </a:r>
            <a:r>
              <a:rPr lang="en-GB" i="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was an obvious, and corresponding, benefit to </a:t>
            </a:r>
            <a:r>
              <a:rPr lang="en-GB" i="1" dirty="0" err="1">
                <a:highlight>
                  <a:srgbClr val="FFFF00"/>
                </a:highlight>
                <a:latin typeface="Arial Black" panose="020B0A04020102020204" pitchFamily="34" charset="0"/>
                <a:ea typeface="Calibri" panose="020F0502020204030204" pitchFamily="34" charset="0"/>
                <a:cs typeface="Times New Roman" panose="02020603050405020304" pitchFamily="18" charset="0"/>
              </a:rPr>
              <a:t>Kebzay</a:t>
            </a:r>
            <a:r>
              <a:rPr lang="en-GB" i="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 and </a:t>
            </a:r>
            <a:r>
              <a:rPr lang="en-GB" i="1" dirty="0" err="1">
                <a:highlight>
                  <a:srgbClr val="FFFF00"/>
                </a:highlight>
                <a:latin typeface="Arial Black" panose="020B0A04020102020204" pitchFamily="34" charset="0"/>
                <a:ea typeface="Calibri" panose="020F0502020204030204" pitchFamily="34" charset="0"/>
                <a:cs typeface="Times New Roman" panose="02020603050405020304" pitchFamily="18" charset="0"/>
              </a:rPr>
              <a:t>Sweenham</a:t>
            </a:r>
            <a:r>
              <a:rPr lang="en-GB" i="1" dirty="0">
                <a:latin typeface="Arial Black" panose="020B0A0402010202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i="1" dirty="0">
                <a:effectLst/>
                <a:latin typeface="Arial Black" panose="020B0A04020102020204" pitchFamily="34" charset="0"/>
                <a:ea typeface="Calibri" panose="020F0502020204030204" pitchFamily="34" charset="0"/>
                <a:cs typeface="Times New Roman" panose="02020603050405020304" pitchFamily="18" charset="0"/>
              </a:rPr>
              <a:t>1251 In those circumstances, I am satisfied that a reasonable person in Atlas’s position would not have written off the loans and that, accordingly, </a:t>
            </a:r>
            <a:r>
              <a:rPr lang="en-GB" i="1" dirty="0">
                <a:effectLst/>
                <a:highlight>
                  <a:srgbClr val="FFFF00"/>
                </a:highlight>
                <a:latin typeface="Arial Black" panose="020B0A04020102020204" pitchFamily="34" charset="0"/>
                <a:ea typeface="Calibri" panose="020F0502020204030204" pitchFamily="34" charset="0"/>
                <a:cs typeface="Times New Roman" panose="02020603050405020304" pitchFamily="18" charset="0"/>
              </a:rPr>
              <a:t>they were unreasonable director-related transactions </a:t>
            </a:r>
            <a:r>
              <a:rPr lang="en-GB" i="1" dirty="0">
                <a:effectLst/>
                <a:latin typeface="Arial Black" panose="020B0A04020102020204" pitchFamily="34" charset="0"/>
                <a:ea typeface="Calibri" panose="020F0502020204030204" pitchFamily="34" charset="0"/>
                <a:cs typeface="Times New Roman" panose="02020603050405020304" pitchFamily="18" charset="0"/>
              </a:rPr>
              <a:t>for the purposes of  s 588FDA  of the Corporations Act.</a:t>
            </a:r>
          </a:p>
          <a:p>
            <a:pPr>
              <a:lnSpc>
                <a:spcPct val="107000"/>
              </a:lnSpc>
              <a:spcAft>
                <a:spcPts val="800"/>
              </a:spcAft>
            </a:pPr>
            <a:endParaRPr lang="en-GB"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1000" i="1"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000" i="1" dirty="0">
                <a:effectLst/>
                <a:latin typeface="Arial Black" panose="020B0A04020102020204" pitchFamily="34" charset="0"/>
                <a:ea typeface="Calibri" panose="020F0502020204030204" pitchFamily="34" charset="0"/>
                <a:cs typeface="Times New Roman" panose="02020603050405020304" pitchFamily="18" charset="0"/>
              </a:rPr>
              <a:t>Fitz Jersey Pty Ltd v Atlas Construction Group Pty Ltd (in </a:t>
            </a:r>
            <a:r>
              <a:rPr lang="en-AU" sz="1000" i="1" dirty="0" err="1">
                <a:effectLst/>
                <a:latin typeface="Arial Black" panose="020B0A04020102020204" pitchFamily="34" charset="0"/>
                <a:ea typeface="Calibri" panose="020F0502020204030204" pitchFamily="34" charset="0"/>
                <a:cs typeface="Times New Roman" panose="02020603050405020304" pitchFamily="18" charset="0"/>
              </a:rPr>
              <a:t>liq</a:t>
            </a:r>
            <a:r>
              <a:rPr lang="en-AU" sz="1000" i="1" dirty="0">
                <a:effectLst/>
                <a:latin typeface="Arial Black" panose="020B0A04020102020204" pitchFamily="34" charset="0"/>
                <a:ea typeface="Calibri" panose="020F0502020204030204" pitchFamily="34" charset="0"/>
                <a:cs typeface="Times New Roman" panose="02020603050405020304" pitchFamily="18" charset="0"/>
              </a:rPr>
              <a:t>); [2021] NSWSC 1692 (22 December 2021)</a:t>
            </a:r>
          </a:p>
        </p:txBody>
      </p:sp>
    </p:spTree>
    <p:extLst>
      <p:ext uri="{BB962C8B-B14F-4D97-AF65-F5344CB8AC3E}">
        <p14:creationId xmlns:p14="http://schemas.microsoft.com/office/powerpoint/2010/main" val="31746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430589"/>
          </a:xfrm>
          <a:prstGeom prst="rect">
            <a:avLst/>
          </a:prstGeom>
          <a:noFill/>
        </p:spPr>
        <p:txBody>
          <a:bodyPr wrap="square" rtlCol="0">
            <a:spAutoFit/>
          </a:bodyPr>
          <a:lstStyle/>
          <a:p>
            <a:pPr lvl="0"/>
            <a:r>
              <a:rPr lang="en-AU" sz="2000" b="1" u="sng" dirty="0">
                <a:latin typeface="Arial Black" panose="020B0A04020102020204" pitchFamily="34" charset="0"/>
                <a:ea typeface="Calibri" panose="020F0502020204030204" pitchFamily="34" charset="0"/>
              </a:rPr>
              <a:t>14. </a:t>
            </a:r>
            <a:r>
              <a:rPr lang="en-AU" sz="2000" b="1" u="sng" dirty="0">
                <a:effectLst/>
                <a:latin typeface="Arial Black" panose="020B0A04020102020204" pitchFamily="34" charset="0"/>
                <a:ea typeface="Calibri" panose="020F0502020204030204" pitchFamily="34" charset="0"/>
              </a:rPr>
              <a:t>Other changes;  </a:t>
            </a:r>
          </a:p>
          <a:p>
            <a:pPr lvl="0"/>
            <a:endParaRPr lang="en-AU" sz="2000" b="1" u="sng" dirty="0">
              <a:latin typeface="Arial Black" panose="020B0A04020102020204" pitchFamily="34" charset="0"/>
              <a:ea typeface="Calibri" panose="020F0502020204030204" pitchFamily="34" charset="0"/>
            </a:endParaRPr>
          </a:p>
          <a:p>
            <a:pPr lvl="0"/>
            <a:r>
              <a:rPr lang="en-AU" sz="2000" u="sng" dirty="0">
                <a:effectLst/>
                <a:latin typeface="Arial Black" panose="020B0A04020102020204" pitchFamily="34" charset="0"/>
                <a:ea typeface="Calibri" panose="020F0502020204030204" pitchFamily="34" charset="0"/>
              </a:rPr>
              <a:t>Tax losses</a:t>
            </a:r>
          </a:p>
          <a:p>
            <a:pPr lvl="0"/>
            <a:endParaRPr lang="en-AU" sz="2000" u="sng" dirty="0">
              <a:effectLst/>
              <a:latin typeface="Arial Black" panose="020B0A04020102020204" pitchFamily="34" charset="0"/>
              <a:ea typeface="Calibri" panose="020F0502020204030204" pitchFamily="34" charset="0"/>
            </a:endParaRPr>
          </a:p>
          <a:p>
            <a:pPr defTabSz="129982">
              <a:lnSpc>
                <a:spcPct val="150000"/>
              </a:lnSpc>
            </a:pPr>
            <a:r>
              <a:rPr lang="en-GB" sz="2000" b="1" dirty="0">
                <a:solidFill>
                  <a:prstClr val="black"/>
                </a:solidFill>
                <a:latin typeface="Arial Black" panose="020B0A04020102020204" pitchFamily="34" charset="0"/>
              </a:rPr>
              <a:t>2020 loss $100,000</a:t>
            </a:r>
          </a:p>
          <a:p>
            <a:pPr defTabSz="129982">
              <a:lnSpc>
                <a:spcPct val="150000"/>
              </a:lnSpc>
            </a:pPr>
            <a:r>
              <a:rPr lang="en-GB" sz="2000" b="1" dirty="0">
                <a:solidFill>
                  <a:prstClr val="black"/>
                </a:solidFill>
                <a:latin typeface="Arial Black" panose="020B0A04020102020204" pitchFamily="34" charset="0"/>
              </a:rPr>
              <a:t>2021 profit $100,00</a:t>
            </a:r>
          </a:p>
          <a:p>
            <a:pPr defTabSz="129982">
              <a:lnSpc>
                <a:spcPct val="150000"/>
              </a:lnSpc>
            </a:pPr>
            <a:r>
              <a:rPr lang="en-GB" sz="2000" b="1" dirty="0">
                <a:solidFill>
                  <a:prstClr val="black"/>
                </a:solidFill>
                <a:latin typeface="Arial Black" panose="020B0A04020102020204" pitchFamily="34" charset="0"/>
              </a:rPr>
              <a:t>Retained Earning $NIL</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2020 profit $100,000</a:t>
            </a:r>
          </a:p>
          <a:p>
            <a:pPr defTabSz="129982">
              <a:lnSpc>
                <a:spcPct val="150000"/>
              </a:lnSpc>
            </a:pPr>
            <a:r>
              <a:rPr lang="en-GB" sz="2000" b="1" dirty="0">
                <a:solidFill>
                  <a:prstClr val="black"/>
                </a:solidFill>
                <a:latin typeface="Arial Black" panose="020B0A04020102020204" pitchFamily="34" charset="0"/>
              </a:rPr>
              <a:t>2020 tax $25,000</a:t>
            </a:r>
          </a:p>
          <a:p>
            <a:pPr defTabSz="129982">
              <a:lnSpc>
                <a:spcPct val="150000"/>
              </a:lnSpc>
            </a:pPr>
            <a:r>
              <a:rPr lang="en-GB" sz="2000" b="1" dirty="0">
                <a:solidFill>
                  <a:prstClr val="black"/>
                </a:solidFill>
                <a:latin typeface="Arial Black" panose="020B0A04020102020204" pitchFamily="34" charset="0"/>
              </a:rPr>
              <a:t>2021 loss $100,000</a:t>
            </a:r>
          </a:p>
          <a:p>
            <a:pPr defTabSz="129982">
              <a:lnSpc>
                <a:spcPct val="150000"/>
              </a:lnSpc>
            </a:pPr>
            <a:r>
              <a:rPr lang="en-GB" sz="2000" b="1" dirty="0">
                <a:solidFill>
                  <a:prstClr val="black"/>
                </a:solidFill>
                <a:latin typeface="Arial Black" panose="020B0A04020102020204" pitchFamily="34" charset="0"/>
              </a:rPr>
              <a:t>Retained earnings ($25,000)</a:t>
            </a:r>
          </a:p>
          <a:p>
            <a:pPr defTabSz="129982">
              <a:lnSpc>
                <a:spcPct val="150000"/>
              </a:lnSpc>
            </a:pP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32727681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353919"/>
          </a:xfrm>
          <a:prstGeom prst="rect">
            <a:avLst/>
          </a:prstGeom>
          <a:noFill/>
        </p:spPr>
        <p:txBody>
          <a:bodyPr wrap="square" rtlCol="0">
            <a:spAutoFit/>
          </a:bodyPr>
          <a:lstStyle/>
          <a:p>
            <a:pPr lvl="0"/>
            <a:r>
              <a:rPr lang="en-AU" sz="2000" b="1" u="sng" dirty="0">
                <a:latin typeface="Arial Black" panose="020B0A04020102020204" pitchFamily="34" charset="0"/>
                <a:ea typeface="Calibri" panose="020F0502020204030204" pitchFamily="34" charset="0"/>
              </a:rPr>
              <a:t>14. </a:t>
            </a:r>
            <a:r>
              <a:rPr lang="en-AU" sz="2000" b="1" u="sng" dirty="0">
                <a:effectLst/>
                <a:latin typeface="Arial Black" panose="020B0A04020102020204" pitchFamily="34" charset="0"/>
                <a:ea typeface="Calibri" panose="020F0502020204030204" pitchFamily="34" charset="0"/>
              </a:rPr>
              <a:t>Other changes;  </a:t>
            </a:r>
          </a:p>
          <a:p>
            <a:pPr lvl="0"/>
            <a:endParaRPr lang="en-AU" sz="2000" b="1" u="sng" dirty="0">
              <a:latin typeface="Arial Black" panose="020B0A04020102020204" pitchFamily="34" charset="0"/>
              <a:ea typeface="Calibri" panose="020F0502020204030204" pitchFamily="34" charset="0"/>
            </a:endParaRPr>
          </a:p>
          <a:p>
            <a:pPr lvl="0"/>
            <a:r>
              <a:rPr lang="en-AU" sz="2000" u="sng" dirty="0">
                <a:effectLst/>
                <a:latin typeface="Arial Black" panose="020B0A04020102020204" pitchFamily="34" charset="0"/>
                <a:ea typeface="Calibri" panose="020F0502020204030204" pitchFamily="34" charset="0"/>
              </a:rPr>
              <a:t>Tax losses</a:t>
            </a:r>
          </a:p>
          <a:p>
            <a:pPr lvl="0"/>
            <a:endParaRPr lang="en-AU" sz="2000" u="sng" dirty="0">
              <a:effectLst/>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highlight>
                  <a:srgbClr val="FFFF00"/>
                </a:highlight>
                <a:latin typeface="Arial Black" panose="020B0A04020102020204" pitchFamily="34" charset="0"/>
              </a:rPr>
              <a:t>Loss carry back provides a refundable tax offset that eligible corporate entities can claim:</a:t>
            </a:r>
          </a:p>
          <a:p>
            <a:pPr defTabSz="129982">
              <a:lnSpc>
                <a:spcPct val="150000"/>
              </a:lnSpc>
            </a:pPr>
            <a:r>
              <a:rPr lang="en-GB" sz="2000" b="1" u="sng" dirty="0">
                <a:solidFill>
                  <a:prstClr val="black"/>
                </a:solidFill>
                <a:latin typeface="Arial Black" panose="020B0A04020102020204" pitchFamily="34" charset="0"/>
              </a:rPr>
              <a:t>after the end of their 2020–21, 2021–22 and 2022–23 income years</a:t>
            </a:r>
          </a:p>
          <a:p>
            <a:pPr defTabSz="129982">
              <a:lnSpc>
                <a:spcPct val="150000"/>
              </a:lnSpc>
            </a:pPr>
            <a:r>
              <a:rPr lang="en-GB" sz="2000" b="1" u="sng" dirty="0">
                <a:solidFill>
                  <a:prstClr val="black"/>
                </a:solidFill>
                <a:latin typeface="Arial Black" panose="020B0A04020102020204" pitchFamily="34" charset="0"/>
              </a:rPr>
              <a:t>in their 2020–21, 2021–22 and 2022–23 company tax returns.</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u="sng" dirty="0">
                <a:solidFill>
                  <a:prstClr val="black"/>
                </a:solidFill>
                <a:latin typeface="Arial Black" panose="020B0A04020102020204" pitchFamily="34" charset="0"/>
              </a:rPr>
              <a:t>Eligible entities get the offset by choosing to carry back losses to earlier years in which there were income tax liabilities. The offset effectively represents the tax the eligible entity would save if it was able to deduct the loss in the earlier year using the loss year tax rate. As it is a refundable tax offset, it may result in a cash refund, a reduced tax liability or a reduction of a debt you owe us.</a:t>
            </a:r>
          </a:p>
          <a:p>
            <a:pPr defTabSz="129982">
              <a:lnSpc>
                <a:spcPct val="150000"/>
              </a:lnSpc>
            </a:pP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9635042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966633"/>
          </a:xfrm>
          <a:prstGeom prst="rect">
            <a:avLst/>
          </a:prstGeom>
          <a:noFill/>
        </p:spPr>
        <p:txBody>
          <a:bodyPr wrap="square" rtlCol="0">
            <a:spAutoFit/>
          </a:bodyPr>
          <a:lstStyle/>
          <a:p>
            <a:pPr lvl="0"/>
            <a:r>
              <a:rPr lang="en-AU" sz="2000" b="1" u="sng" dirty="0">
                <a:latin typeface="Arial Black" panose="020B0A04020102020204" pitchFamily="34" charset="0"/>
                <a:ea typeface="Calibri" panose="020F0502020204030204" pitchFamily="34" charset="0"/>
              </a:rPr>
              <a:t>14. </a:t>
            </a:r>
            <a:r>
              <a:rPr lang="en-AU" sz="2000" b="1" u="sng" dirty="0">
                <a:effectLst/>
                <a:latin typeface="Arial Black" panose="020B0A04020102020204" pitchFamily="34" charset="0"/>
                <a:ea typeface="Calibri" panose="020F0502020204030204" pitchFamily="34" charset="0"/>
              </a:rPr>
              <a:t>Other changes;  </a:t>
            </a:r>
          </a:p>
          <a:p>
            <a:pPr lvl="0"/>
            <a:endParaRPr lang="en-AU" sz="2000" b="1" u="sng" dirty="0">
              <a:latin typeface="Arial Black" panose="020B0A04020102020204" pitchFamily="34" charset="0"/>
              <a:ea typeface="Calibri" panose="020F0502020204030204" pitchFamily="34" charset="0"/>
            </a:endParaRPr>
          </a:p>
          <a:p>
            <a:pPr algn="l">
              <a:spcBef>
                <a:spcPts val="900"/>
              </a:spcBef>
              <a:spcAft>
                <a:spcPts val="0"/>
              </a:spcAft>
            </a:pPr>
            <a:r>
              <a:rPr lang="en-GB" sz="1800" b="0" i="1" u="sng" dirty="0">
                <a:effectLst/>
                <a:latin typeface="Arial Black" panose="020B0A04020102020204" pitchFamily="34" charset="0"/>
              </a:rPr>
              <a:t>Treasury Laws Amendment (2021 Measures No. 1) Act 2021</a:t>
            </a:r>
          </a:p>
          <a:p>
            <a:pPr algn="l">
              <a:spcBef>
                <a:spcPts val="900"/>
              </a:spcBef>
              <a:spcAft>
                <a:spcPts val="0"/>
              </a:spcAft>
            </a:pPr>
            <a:r>
              <a:rPr lang="en-GB" sz="1800" b="0" i="1" u="sng" dirty="0">
                <a:effectLst/>
                <a:latin typeface="Arial Black" panose="020B0A04020102020204" pitchFamily="34" charset="0"/>
              </a:rPr>
              <a:t>Corporations Act</a:t>
            </a:r>
          </a:p>
          <a:p>
            <a:pPr algn="l">
              <a:spcBef>
                <a:spcPts val="900"/>
              </a:spcBef>
              <a:spcAft>
                <a:spcPts val="0"/>
              </a:spcAft>
            </a:pPr>
            <a:r>
              <a:rPr lang="en-GB" sz="1800" b="0" i="1" dirty="0">
                <a:effectLst/>
                <a:latin typeface="Arial Black" panose="020B0A04020102020204" pitchFamily="34" charset="0"/>
              </a:rPr>
              <a:t>127 (3B)  For the purposes of this section, a document is taken to have been signed by a person if:</a:t>
            </a:r>
          </a:p>
          <a:p>
            <a:pPr marL="1043940" indent="-1043940" algn="l">
              <a:spcBef>
                <a:spcPts val="200"/>
              </a:spcBef>
              <a:spcAft>
                <a:spcPts val="0"/>
              </a:spcAft>
            </a:pPr>
            <a:r>
              <a:rPr lang="en-GB" sz="1800" b="0" i="1" dirty="0">
                <a:effectLst/>
                <a:latin typeface="Arial Black" panose="020B0A04020102020204" pitchFamily="34" charset="0"/>
              </a:rPr>
              <a:t>                     (a)  a method is used to identify the person and to indicate the person’s intention to sign a copy or counterpart of the document; and</a:t>
            </a:r>
          </a:p>
          <a:p>
            <a:pPr marL="1043940" indent="-1043940" algn="l">
              <a:spcBef>
                <a:spcPts val="200"/>
              </a:spcBef>
              <a:spcAft>
                <a:spcPts val="0"/>
              </a:spcAft>
            </a:pPr>
            <a:r>
              <a:rPr lang="en-GB" sz="1800" b="0" i="1" dirty="0">
                <a:effectLst/>
                <a:latin typeface="Arial Black" panose="020B0A04020102020204" pitchFamily="34" charset="0"/>
              </a:rPr>
              <a:t>                     (b)  the copy or counterpart </a:t>
            </a:r>
            <a:r>
              <a:rPr lang="en-GB" sz="1800" b="0" i="1" dirty="0">
                <a:effectLst/>
                <a:highlight>
                  <a:srgbClr val="FFFF00"/>
                </a:highlight>
                <a:latin typeface="Arial Black" panose="020B0A04020102020204" pitchFamily="34" charset="0"/>
              </a:rPr>
              <a:t>includes the entire contents of the document</a:t>
            </a:r>
            <a:r>
              <a:rPr lang="en-GB" sz="1800" b="0" i="1" dirty="0">
                <a:effectLst/>
                <a:latin typeface="Arial Black" panose="020B0A04020102020204" pitchFamily="34" charset="0"/>
              </a:rPr>
              <a:t>; and</a:t>
            </a:r>
          </a:p>
          <a:p>
            <a:pPr marL="1043940" indent="-1043940" algn="l">
              <a:spcBef>
                <a:spcPts val="200"/>
              </a:spcBef>
              <a:spcAft>
                <a:spcPts val="0"/>
              </a:spcAft>
            </a:pPr>
            <a:r>
              <a:rPr lang="en-GB" sz="1800" b="0" i="1" dirty="0">
                <a:effectLst/>
                <a:latin typeface="Arial Black" panose="020B0A04020102020204" pitchFamily="34" charset="0"/>
              </a:rPr>
              <a:t>                     (c)  the method used was either:</a:t>
            </a:r>
          </a:p>
          <a:p>
            <a:pPr marL="1332230" indent="-1332230" algn="l">
              <a:spcBef>
                <a:spcPts val="200"/>
              </a:spcBef>
              <a:spcAft>
                <a:spcPts val="0"/>
              </a:spcAft>
            </a:pPr>
            <a:r>
              <a:rPr lang="en-GB" sz="1800" b="0" i="1" dirty="0">
                <a:effectLst/>
                <a:latin typeface="Arial Black" panose="020B0A04020102020204" pitchFamily="34" charset="0"/>
              </a:rPr>
              <a:t>                              (</a:t>
            </a:r>
            <a:r>
              <a:rPr lang="en-GB" sz="1800" b="0" i="1" dirty="0" err="1">
                <a:effectLst/>
                <a:latin typeface="Arial Black" panose="020B0A04020102020204" pitchFamily="34" charset="0"/>
              </a:rPr>
              <a:t>i</a:t>
            </a:r>
            <a:r>
              <a:rPr lang="en-GB" sz="1800" b="0" i="1" dirty="0">
                <a:effectLst/>
                <a:latin typeface="Arial Black" panose="020B0A04020102020204" pitchFamily="34" charset="0"/>
              </a:rPr>
              <a:t>)  as reliable as appropriate for the purpose for which the document was generated or communicated, in light of all the circumstances, including any relevant agreement; or</a:t>
            </a:r>
          </a:p>
          <a:p>
            <a:pPr marL="1332230" indent="-1332230" algn="l">
              <a:spcBef>
                <a:spcPts val="200"/>
              </a:spcBef>
              <a:spcAft>
                <a:spcPts val="0"/>
              </a:spcAft>
            </a:pPr>
            <a:r>
              <a:rPr lang="en-GB" sz="1800" b="0" i="1" dirty="0">
                <a:effectLst/>
                <a:latin typeface="Arial Black" panose="020B0A04020102020204" pitchFamily="34" charset="0"/>
              </a:rPr>
              <a:t>                             (ii)  proven in fact to have fulfilled the functions described in paragraph (a), by itself or together with further evidence.</a:t>
            </a:r>
          </a:p>
          <a:p>
            <a:pPr lvl="0"/>
            <a:endParaRPr lang="en-AU" sz="2000" u="sng" dirty="0">
              <a:effectLst/>
              <a:latin typeface="Arial Black" panose="020B0A04020102020204" pitchFamily="34" charset="0"/>
              <a:ea typeface="Calibri" panose="020F0502020204030204" pitchFamily="34" charset="0"/>
            </a:endParaRP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54661802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10714"/>
            <a:ext cx="12191999" cy="5676810"/>
          </a:xfrm>
          <a:prstGeom prst="rect">
            <a:avLst/>
          </a:prstGeom>
          <a:noFill/>
        </p:spPr>
        <p:txBody>
          <a:bodyPr wrap="square" rtlCol="0">
            <a:spAutoFit/>
          </a:bodyPr>
          <a:lstStyle/>
          <a:p>
            <a:pPr defTabSz="129982">
              <a:lnSpc>
                <a:spcPct val="150000"/>
              </a:lnSpc>
            </a:pPr>
            <a:r>
              <a:rPr lang="en-AU" sz="2400" b="1" u="sng" dirty="0">
                <a:latin typeface="Arial Black" panose="020B0A04020102020204" pitchFamily="34" charset="0"/>
                <a:ea typeface="Calibri" panose="020F0502020204030204" pitchFamily="34" charset="0"/>
              </a:rPr>
              <a:t>14. </a:t>
            </a:r>
            <a:r>
              <a:rPr lang="en-AU" sz="2400" b="1" u="sng" dirty="0">
                <a:effectLst/>
                <a:latin typeface="Arial Black" panose="020B0A04020102020204" pitchFamily="34" charset="0"/>
                <a:ea typeface="Calibri" panose="020F0502020204030204" pitchFamily="34" charset="0"/>
              </a:rPr>
              <a:t>Other changes; director </a:t>
            </a:r>
            <a:r>
              <a:rPr lang="en-AU" sz="2400" b="1" u="sng" dirty="0">
                <a:solidFill>
                  <a:prstClr val="black"/>
                </a:solidFill>
                <a:latin typeface="Arial Black" panose="020B0A04020102020204" pitchFamily="34" charset="0"/>
              </a:rPr>
              <a:t>ID Numbers</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The compulsory director ID numbers, requiring directors to apply for a director ID number (DIN) to prevent the use of false identities, starts from 1 November 2021</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 New directors appointed for the first time between 1 November 2021 and 4 April 2022 must apply within 28 days of their appointment.</a:t>
            </a:r>
          </a:p>
          <a:p>
            <a:pPr defTabSz="129982">
              <a:lnSpc>
                <a:spcPct val="150000"/>
              </a:lnSpc>
            </a:pPr>
            <a:r>
              <a:rPr lang="en-GB" sz="2000" b="1" dirty="0">
                <a:solidFill>
                  <a:prstClr val="black"/>
                </a:solidFill>
                <a:latin typeface="Arial Black" panose="020B0A04020102020204" pitchFamily="34" charset="0"/>
              </a:rPr>
              <a:t>- From 5 April 2022, intending new directors must apply before being appointed.</a:t>
            </a:r>
          </a:p>
          <a:p>
            <a:pPr defTabSz="129982">
              <a:lnSpc>
                <a:spcPct val="150000"/>
              </a:lnSpc>
            </a:pPr>
            <a:r>
              <a:rPr lang="en-GB" sz="2000" b="1" dirty="0">
                <a:solidFill>
                  <a:prstClr val="black"/>
                </a:solidFill>
                <a:latin typeface="Arial Black" panose="020B0A04020102020204" pitchFamily="34" charset="0"/>
              </a:rPr>
              <a:t>- Directors appointed before 1 November 2021 have until 30 November 2022 to apply.</a:t>
            </a:r>
          </a:p>
          <a:p>
            <a:pPr defTabSz="129982">
              <a:lnSpc>
                <a:spcPct val="150000"/>
              </a:lnSpc>
            </a:pPr>
            <a:endParaRPr lang="en-AU"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“ASIC is responsible for enforcing director ID offences set out in the Corporations Act 2001. It is a criminal offence if you do not apply on time.”</a:t>
            </a:r>
            <a:endParaRPr lang="en-AU"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81962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548868"/>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892254"/>
          </a:xfrm>
          <a:prstGeom prst="rect">
            <a:avLst/>
          </a:prstGeom>
          <a:noFill/>
        </p:spPr>
        <p:txBody>
          <a:bodyPr wrap="square" rtlCol="0">
            <a:spAutoFit/>
          </a:bodyPr>
          <a:lstStyle/>
          <a:p>
            <a:pPr lvl="0"/>
            <a:r>
              <a:rPr lang="en-AU" sz="2000" b="1" u="sng" dirty="0">
                <a:latin typeface="Arial Black" panose="020B0A04020102020204" pitchFamily="34" charset="0"/>
                <a:ea typeface="Calibri" panose="020F0502020204030204" pitchFamily="34" charset="0"/>
              </a:rPr>
              <a:t>14. </a:t>
            </a:r>
            <a:r>
              <a:rPr lang="en-AU" sz="2000" b="1" u="sng" dirty="0">
                <a:effectLst/>
                <a:latin typeface="Arial Black" panose="020B0A04020102020204" pitchFamily="34" charset="0"/>
                <a:ea typeface="Calibri" panose="020F0502020204030204" pitchFamily="34" charset="0"/>
              </a:rPr>
              <a:t>Other changes;  AAT for tax disputes </a:t>
            </a:r>
            <a:endParaRPr lang="en-AU" sz="2000" u="sng" dirty="0">
              <a:effectLst/>
              <a:latin typeface="Arial Black" panose="020B0A04020102020204" pitchFamily="34" charset="0"/>
              <a:ea typeface="Calibri" panose="020F0502020204030204" pitchFamily="34" charset="0"/>
            </a:endParaRP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As part of the 2021-22 Budget, the Morrison Government will allow </a:t>
            </a:r>
            <a:r>
              <a:rPr lang="en-GB" sz="2000" b="1" u="sng" dirty="0">
                <a:solidFill>
                  <a:prstClr val="black"/>
                </a:solidFill>
                <a:latin typeface="Arial Black" panose="020B0A04020102020204" pitchFamily="34" charset="0"/>
              </a:rPr>
              <a:t>small businesses to apply to the Administrative Appeals Tribunal (AAT) to pause or modify ATO debt recovery actions where the debt is being disputed in the AAT.</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Specifically, the changes will allow the Small Business Taxation Division of the AAT to pause or modify any ATO debt recovery actions, such as garnishee notices and the recovery of General Interest Charge or related penalties until the underlying dispute is resolved by the AAT.</a:t>
            </a:r>
          </a:p>
          <a:p>
            <a:pPr defTabSz="129982">
              <a:lnSpc>
                <a:spcPct val="150000"/>
              </a:lnSpc>
            </a:pP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defTabSz="129982">
              <a:lnSpc>
                <a:spcPct val="150000"/>
              </a:lnSpc>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While the change is expected to result in a small decrease in payments to</a:t>
            </a:r>
          </a:p>
          <a:p>
            <a:pPr defTabSz="129982">
              <a:lnSpc>
                <a:spcPct val="150000"/>
              </a:lnSpc>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the government, the budget papers say this figure can’t be quantified.</a:t>
            </a: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220166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10762"/>
            <a:ext cx="12191999" cy="5084405"/>
          </a:xfrm>
          <a:prstGeom prst="rect">
            <a:avLst/>
          </a:prstGeom>
          <a:noFill/>
        </p:spPr>
        <p:txBody>
          <a:bodyPr wrap="square" rtlCol="0">
            <a:spAutoFit/>
          </a:bodyPr>
          <a:lstStyle/>
          <a:p>
            <a:pPr defTabSz="129982">
              <a:lnSpc>
                <a:spcPct val="150000"/>
              </a:lnSpc>
            </a:pPr>
            <a:r>
              <a:rPr lang="en-GB" sz="1800" b="1" u="sng" dirty="0">
                <a:solidFill>
                  <a:prstClr val="black"/>
                </a:solidFill>
                <a:latin typeface="Arial Black" panose="020B0A04020102020204" pitchFamily="34" charset="0"/>
              </a:rPr>
              <a:t>2. </a:t>
            </a:r>
            <a:r>
              <a:rPr lang="en-GB" u="sng" dirty="0">
                <a:latin typeface="Arial Black" panose="020B0A04020102020204" pitchFamily="34" charset="0"/>
                <a:ea typeface="Calibri" panose="020F0502020204030204" pitchFamily="34" charset="0"/>
                <a:cs typeface="Times New Roman" panose="02020603050405020304" pitchFamily="18" charset="0"/>
              </a:rPr>
              <a:t>Statutory Demands, Bankruptcy Notices and Court actions</a:t>
            </a:r>
          </a:p>
          <a:p>
            <a:pPr defTabSz="129982">
              <a:lnSpc>
                <a:spcPct val="150000"/>
              </a:lnSpc>
            </a:pPr>
            <a:endParaRPr lang="en-GB" sz="1800" b="1" u="sng" dirty="0">
              <a:solidFill>
                <a:prstClr val="black"/>
              </a:solidFill>
              <a:latin typeface="Arial Black" panose="020B0A04020102020204" pitchFamily="34" charset="0"/>
            </a:endParaRPr>
          </a:p>
          <a:p>
            <a:pPr defTabSz="129982">
              <a:lnSpc>
                <a:spcPct val="150000"/>
              </a:lnSpc>
            </a:pPr>
            <a:r>
              <a:rPr lang="en-GB" sz="1800" b="1" dirty="0">
                <a:solidFill>
                  <a:prstClr val="black"/>
                </a:solidFill>
                <a:latin typeface="Arial Black" panose="020B0A04020102020204" pitchFamily="34" charset="0"/>
              </a:rPr>
              <a:t>For the </a:t>
            </a:r>
            <a:r>
              <a:rPr lang="en-GB" sz="1800" b="1" dirty="0">
                <a:solidFill>
                  <a:prstClr val="black"/>
                </a:solidFill>
                <a:highlight>
                  <a:srgbClr val="FFFF00"/>
                </a:highlight>
                <a:latin typeface="Arial Black" panose="020B0A04020102020204" pitchFamily="34" charset="0"/>
              </a:rPr>
              <a:t>period from 24 March 2020, to 31 December 2020</a:t>
            </a:r>
            <a:r>
              <a:rPr lang="en-GB" sz="1800" b="1" dirty="0">
                <a:solidFill>
                  <a:prstClr val="black"/>
                </a:solidFill>
                <a:latin typeface="Arial Black" panose="020B0A04020102020204" pitchFamily="34" charset="0"/>
              </a:rPr>
              <a:t>, the insolvency laws were changed to;</a:t>
            </a:r>
          </a:p>
          <a:p>
            <a:pPr defTabSz="129982">
              <a:lnSpc>
                <a:spcPct val="150000"/>
              </a:lnSpc>
            </a:pPr>
            <a:r>
              <a:rPr lang="en-GB" sz="1800" b="1" dirty="0">
                <a:solidFill>
                  <a:prstClr val="black"/>
                </a:solidFill>
                <a:latin typeface="Arial Black" panose="020B0A04020102020204" pitchFamily="34" charset="0"/>
              </a:rPr>
              <a:t>•	Increase the current minimum threshold for creditors issuing a </a:t>
            </a:r>
            <a:r>
              <a:rPr lang="en-GB" sz="1800" b="1" u="sng" dirty="0">
                <a:solidFill>
                  <a:prstClr val="black"/>
                </a:solidFill>
                <a:latin typeface="Arial Black" panose="020B0A04020102020204" pitchFamily="34" charset="0"/>
              </a:rPr>
              <a:t>statutory demand </a:t>
            </a:r>
            <a:r>
              <a:rPr lang="en-GB" sz="1800" b="1" dirty="0">
                <a:solidFill>
                  <a:prstClr val="black"/>
                </a:solidFill>
                <a:latin typeface="Arial Black" panose="020B0A04020102020204" pitchFamily="34" charset="0"/>
              </a:rPr>
              <a:t>on a company under the Corporations Act 2001 from $2,000 to $</a:t>
            </a:r>
            <a:r>
              <a:rPr lang="en-GB" sz="1800" b="1" u="sng" dirty="0">
                <a:solidFill>
                  <a:prstClr val="black"/>
                </a:solidFill>
                <a:latin typeface="Arial Black" panose="020B0A04020102020204" pitchFamily="34" charset="0"/>
              </a:rPr>
              <a:t>20,000</a:t>
            </a:r>
            <a:r>
              <a:rPr lang="en-GB" sz="1800" b="1" dirty="0">
                <a:solidFill>
                  <a:prstClr val="black"/>
                </a:solidFill>
                <a:latin typeface="Arial Black" panose="020B0A04020102020204" pitchFamily="34" charset="0"/>
              </a:rPr>
              <a:t>. </a:t>
            </a:r>
          </a:p>
          <a:p>
            <a:pPr defTabSz="129982">
              <a:lnSpc>
                <a:spcPct val="150000"/>
              </a:lnSpc>
            </a:pPr>
            <a:r>
              <a:rPr lang="en-GB" sz="1800" b="1" dirty="0">
                <a:solidFill>
                  <a:prstClr val="black"/>
                </a:solidFill>
                <a:latin typeface="Arial Black" panose="020B0A04020102020204" pitchFamily="34" charset="0"/>
              </a:rPr>
              <a:t>•	Extend the statutory timeframe for a company to respond to a statutory demand from 21 days to </a:t>
            </a:r>
            <a:r>
              <a:rPr lang="en-GB" sz="1800" b="1" u="sng" dirty="0">
                <a:solidFill>
                  <a:prstClr val="black"/>
                </a:solidFill>
                <a:latin typeface="Arial Black" panose="020B0A04020102020204" pitchFamily="34" charset="0"/>
              </a:rPr>
              <a:t>six months</a:t>
            </a:r>
            <a:r>
              <a:rPr lang="en-GB" sz="1800" b="1" dirty="0">
                <a:solidFill>
                  <a:prstClr val="black"/>
                </a:solidFill>
                <a:latin typeface="Arial Black" panose="020B0A04020102020204" pitchFamily="34" charset="0"/>
              </a:rPr>
              <a:t>. </a:t>
            </a:r>
          </a:p>
          <a:p>
            <a:pPr defTabSz="129982">
              <a:lnSpc>
                <a:spcPct val="150000"/>
              </a:lnSpc>
            </a:pPr>
            <a:r>
              <a:rPr lang="en-GB" sz="1800" b="1" dirty="0">
                <a:solidFill>
                  <a:prstClr val="black"/>
                </a:solidFill>
                <a:latin typeface="Arial Black" panose="020B0A04020102020204" pitchFamily="34" charset="0"/>
              </a:rPr>
              <a:t>•	Increase the threshold for the minimum amount of debt required for a creditor to </a:t>
            </a:r>
            <a:r>
              <a:rPr lang="en-GB" sz="1800" b="1" u="sng" dirty="0">
                <a:solidFill>
                  <a:prstClr val="black"/>
                </a:solidFill>
                <a:latin typeface="Arial Black" panose="020B0A04020102020204" pitchFamily="34" charset="0"/>
              </a:rPr>
              <a:t>initiate bankruptcy proceedings</a:t>
            </a:r>
            <a:r>
              <a:rPr lang="en-GB" sz="1800" b="1" dirty="0">
                <a:solidFill>
                  <a:prstClr val="black"/>
                </a:solidFill>
                <a:latin typeface="Arial Black" panose="020B0A04020102020204" pitchFamily="34" charset="0"/>
              </a:rPr>
              <a:t> from its current level of $5,000 to $20,000. </a:t>
            </a:r>
          </a:p>
          <a:p>
            <a:pPr defTabSz="129982">
              <a:lnSpc>
                <a:spcPct val="150000"/>
              </a:lnSpc>
            </a:pPr>
            <a:r>
              <a:rPr lang="en-GB" sz="1800" b="1" dirty="0">
                <a:solidFill>
                  <a:prstClr val="black"/>
                </a:solidFill>
                <a:latin typeface="Arial Black" panose="020B0A04020102020204" pitchFamily="34" charset="0"/>
              </a:rPr>
              <a:t>•	Increase the time a debtor has to respond to a </a:t>
            </a:r>
            <a:r>
              <a:rPr lang="en-GB" sz="1800" b="1" u="sng" dirty="0">
                <a:solidFill>
                  <a:prstClr val="black"/>
                </a:solidFill>
                <a:latin typeface="Arial Black" panose="020B0A04020102020204" pitchFamily="34" charset="0"/>
              </a:rPr>
              <a:t>bankruptcy notice </a:t>
            </a:r>
            <a:r>
              <a:rPr lang="en-GB" sz="1800" b="1" dirty="0">
                <a:solidFill>
                  <a:prstClr val="black"/>
                </a:solidFill>
                <a:latin typeface="Arial Black" panose="020B0A04020102020204" pitchFamily="34" charset="0"/>
              </a:rPr>
              <a:t>from 21 days to </a:t>
            </a:r>
            <a:r>
              <a:rPr lang="en-GB" sz="1800" b="1" u="sng" dirty="0">
                <a:solidFill>
                  <a:prstClr val="black"/>
                </a:solidFill>
                <a:latin typeface="Arial Black" panose="020B0A04020102020204" pitchFamily="34" charset="0"/>
              </a:rPr>
              <a:t>six months</a:t>
            </a:r>
            <a:r>
              <a:rPr lang="en-GB" sz="1800" b="1" dirty="0">
                <a:solidFill>
                  <a:prstClr val="black"/>
                </a:solidFill>
                <a:latin typeface="Arial Black" panose="020B0A04020102020204" pitchFamily="34" charset="0"/>
              </a:rPr>
              <a:t>. </a:t>
            </a:r>
          </a:p>
          <a:p>
            <a:pPr defTabSz="129982">
              <a:lnSpc>
                <a:spcPct val="150000"/>
              </a:lnSpc>
            </a:pPr>
            <a:r>
              <a:rPr lang="en-GB" sz="1200" b="1" i="1" dirty="0">
                <a:solidFill>
                  <a:prstClr val="black"/>
                </a:solidFill>
                <a:latin typeface="Arial Black" panose="020B0A04020102020204" pitchFamily="34" charset="0"/>
              </a:rPr>
              <a:t>Corporations Amendment (Corporate Insolvency Reforms) Act 2020</a:t>
            </a:r>
          </a:p>
          <a:p>
            <a:pPr defTabSz="129982">
              <a:lnSpc>
                <a:spcPct val="150000"/>
              </a:lnSpc>
            </a:pPr>
            <a:r>
              <a:rPr lang="en-GB" sz="1200" b="1" i="1" dirty="0">
                <a:solidFill>
                  <a:prstClr val="black"/>
                </a:solidFill>
                <a:latin typeface="Arial Black" panose="020B0A04020102020204" pitchFamily="34" charset="0"/>
              </a:rPr>
              <a:t>Extended in September 2020 to 31 December 2021</a:t>
            </a: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505135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103238" y="82519"/>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68826" y="612973"/>
            <a:ext cx="12192001" cy="6720429"/>
          </a:xfrm>
          <a:prstGeom prst="rect">
            <a:avLst/>
          </a:prstGeom>
          <a:noFill/>
        </p:spPr>
        <p:txBody>
          <a:bodyPr wrap="square" rtlCol="0">
            <a:spAutoFit/>
          </a:bodyPr>
          <a:lstStyle/>
          <a:p>
            <a:pPr lvl="0"/>
            <a:r>
              <a:rPr lang="en-AU" sz="2400" b="1" u="sng" dirty="0">
                <a:latin typeface="Arial Black" panose="020B0A04020102020204" pitchFamily="34" charset="0"/>
                <a:ea typeface="Calibri" panose="020F0502020204030204" pitchFamily="34" charset="0"/>
              </a:rPr>
              <a:t>13. </a:t>
            </a:r>
            <a:r>
              <a:rPr lang="en-AU" sz="2400" b="1" u="sng" dirty="0">
                <a:effectLst/>
                <a:latin typeface="Arial Black" panose="020B0A04020102020204" pitchFamily="34" charset="0"/>
                <a:ea typeface="Calibri" panose="020F0502020204030204" pitchFamily="34" charset="0"/>
              </a:rPr>
              <a:t>Other changes, proposals, trends and cases </a:t>
            </a:r>
            <a:endParaRPr lang="en-AU" sz="2400" u="sng" dirty="0">
              <a:effectLst/>
              <a:latin typeface="Arial Black" panose="020B0A04020102020204" pitchFamily="34" charset="0"/>
              <a:ea typeface="Calibri" panose="020F0502020204030204" pitchFamily="34" charset="0"/>
            </a:endParaRPr>
          </a:p>
          <a:p>
            <a:pPr>
              <a:lnSpc>
                <a:spcPct val="107000"/>
              </a:lnSpc>
              <a:spcAft>
                <a:spcPts val="800"/>
              </a:spcAft>
            </a:pPr>
            <a:r>
              <a:rPr lang="en-GB" sz="2000" b="1" u="sng" dirty="0">
                <a:solidFill>
                  <a:prstClr val="black"/>
                </a:solidFill>
                <a:latin typeface="Arial Black" panose="020B0A04020102020204" pitchFamily="34" charset="0"/>
              </a:rPr>
              <a:t>“12 Month Bankruptcy”</a:t>
            </a:r>
          </a:p>
          <a:p>
            <a:pPr>
              <a:lnSpc>
                <a:spcPct val="107000"/>
              </a:lnSpc>
              <a:spcAft>
                <a:spcPts val="800"/>
              </a:spcAft>
            </a:pPr>
            <a:endParaRPr lang="en-GB" sz="2000" b="1" u="sng" dirty="0">
              <a:solidFill>
                <a:prstClr val="black"/>
              </a:solidFill>
              <a:latin typeface="Arial Black" panose="020B0A04020102020204" pitchFamily="34" charset="0"/>
            </a:endParaRPr>
          </a:p>
          <a:p>
            <a:pPr>
              <a:lnSpc>
                <a:spcPct val="107000"/>
              </a:lnSpc>
              <a:spcAft>
                <a:spcPts val="800"/>
              </a:spcAft>
            </a:pPr>
            <a:r>
              <a:rPr lang="en-GB" sz="2000" b="1" u="sng" dirty="0">
                <a:solidFill>
                  <a:prstClr val="black"/>
                </a:solidFill>
                <a:latin typeface="Arial Black" panose="020B0A04020102020204" pitchFamily="34" charset="0"/>
              </a:rPr>
              <a:t>Exclude eligibility for one-year bankruptcy in certain circumstances</a:t>
            </a:r>
          </a:p>
          <a:p>
            <a:pPr>
              <a:lnSpc>
                <a:spcPct val="107000"/>
              </a:lnSpc>
              <a:spcAft>
                <a:spcPts val="800"/>
              </a:spcAft>
            </a:pPr>
            <a:r>
              <a:rPr lang="en-GB" sz="2000" b="1" dirty="0">
                <a:solidFill>
                  <a:prstClr val="black"/>
                </a:solidFill>
                <a:latin typeface="Arial Black" panose="020B0A04020102020204" pitchFamily="34" charset="0"/>
              </a:rPr>
              <a:t>The government is considering excluding bankrupts from one-year bankruptcy who, in the previous 10 years, have:</a:t>
            </a:r>
          </a:p>
          <a:p>
            <a:pPr>
              <a:lnSpc>
                <a:spcPct val="107000"/>
              </a:lnSpc>
              <a:spcAft>
                <a:spcPts val="800"/>
              </a:spcAft>
            </a:pPr>
            <a:r>
              <a:rPr lang="en-GB" sz="2000" b="1" dirty="0">
                <a:solidFill>
                  <a:prstClr val="black"/>
                </a:solidFill>
                <a:latin typeface="Arial Black" panose="020B0A04020102020204" pitchFamily="34" charset="0"/>
              </a:rPr>
              <a:t>•	been bankrupt</a:t>
            </a:r>
          </a:p>
          <a:p>
            <a:pPr>
              <a:lnSpc>
                <a:spcPct val="107000"/>
              </a:lnSpc>
              <a:spcAft>
                <a:spcPts val="800"/>
              </a:spcAft>
            </a:pPr>
            <a:r>
              <a:rPr lang="en-GB" sz="2000" b="1" dirty="0">
                <a:solidFill>
                  <a:prstClr val="black"/>
                </a:solidFill>
                <a:latin typeface="Arial Black" panose="020B0A04020102020204" pitchFamily="34" charset="0"/>
              </a:rPr>
              <a:t>•	been banned as a director</a:t>
            </a:r>
          </a:p>
          <a:p>
            <a:pPr>
              <a:lnSpc>
                <a:spcPct val="107000"/>
              </a:lnSpc>
              <a:spcAft>
                <a:spcPts val="800"/>
              </a:spcAft>
            </a:pPr>
            <a:r>
              <a:rPr lang="en-GB" sz="2000" b="1" dirty="0">
                <a:solidFill>
                  <a:prstClr val="black"/>
                </a:solidFill>
                <a:latin typeface="Arial Black" panose="020B0A04020102020204" pitchFamily="34" charset="0"/>
              </a:rPr>
              <a:t>•	had a bankruptcy extended through an objection to discharge, or</a:t>
            </a:r>
          </a:p>
          <a:p>
            <a:pPr>
              <a:lnSpc>
                <a:spcPct val="107000"/>
              </a:lnSpc>
              <a:spcAft>
                <a:spcPts val="800"/>
              </a:spcAft>
            </a:pPr>
            <a:r>
              <a:rPr lang="en-GB" sz="2000" b="1" dirty="0">
                <a:solidFill>
                  <a:prstClr val="black"/>
                </a:solidFill>
                <a:latin typeface="Arial Black" panose="020B0A04020102020204" pitchFamily="34" charset="0"/>
              </a:rPr>
              <a:t>•	have been convicted of certain offences.</a:t>
            </a:r>
          </a:p>
          <a:p>
            <a:pPr>
              <a:lnSpc>
                <a:spcPct val="107000"/>
              </a:lnSpc>
              <a:spcAft>
                <a:spcPts val="800"/>
              </a:spcAft>
            </a:pPr>
            <a:endParaRPr lang="en-GB" sz="2000" b="1" dirty="0">
              <a:solidFill>
                <a:prstClr val="black"/>
              </a:solidFill>
              <a:latin typeface="Arial Black" panose="020B0A04020102020204" pitchFamily="34" charset="0"/>
            </a:endParaRPr>
          </a:p>
          <a:p>
            <a:pPr>
              <a:lnSpc>
                <a:spcPct val="107000"/>
              </a:lnSpc>
              <a:spcAft>
                <a:spcPts val="800"/>
              </a:spcAft>
            </a:pPr>
            <a:r>
              <a:rPr lang="en-GB" sz="2000" b="1" dirty="0">
                <a:solidFill>
                  <a:prstClr val="black"/>
                </a:solidFill>
                <a:latin typeface="Arial Black" panose="020B0A04020102020204" pitchFamily="34" charset="0"/>
              </a:rPr>
              <a:t>Jan 2022; Possible reforms to the Bankruptcy system; Attorney General’s Dept</a:t>
            </a:r>
          </a:p>
          <a:p>
            <a:pPr>
              <a:lnSpc>
                <a:spcPct val="107000"/>
              </a:lnSpc>
              <a:spcAft>
                <a:spcPts val="800"/>
              </a:spcAft>
            </a:pPr>
            <a:r>
              <a:rPr lang="en-GB" sz="1000" b="1" dirty="0">
                <a:solidFill>
                  <a:prstClr val="black"/>
                </a:solidFill>
                <a:latin typeface="Arial Black" panose="020B0A04020102020204" pitchFamily="34" charset="0"/>
                <a:hlinkClick r:id="rId3"/>
              </a:rPr>
              <a:t>https://consultations.ag.gov.au/legal-system/bankruptcy-system-possible-reforms/</a:t>
            </a:r>
            <a:r>
              <a:rPr lang="en-GB" sz="1000" b="1" dirty="0">
                <a:solidFill>
                  <a:prstClr val="black"/>
                </a:solidFill>
                <a:latin typeface="Arial Black" panose="020B0A04020102020204" pitchFamily="34" charset="0"/>
              </a:rPr>
              <a:t> </a:t>
            </a:r>
            <a:r>
              <a:rPr lang="en-GB" sz="2000" b="1" dirty="0">
                <a:solidFill>
                  <a:prstClr val="black"/>
                </a:solidFill>
                <a:latin typeface="Arial Black" panose="020B0A04020102020204" pitchFamily="34" charset="0"/>
              </a:rPr>
              <a:t> </a:t>
            </a:r>
          </a:p>
          <a:p>
            <a:pPr>
              <a:lnSpc>
                <a:spcPct val="107000"/>
              </a:lnSpc>
              <a:spcAft>
                <a:spcPts val="800"/>
              </a:spcAft>
            </a:pPr>
            <a:endParaRPr lang="en-GB" sz="2000" b="1" u="sng" dirty="0">
              <a:solidFill>
                <a:prstClr val="black"/>
              </a:solidFill>
              <a:latin typeface="Arial Black" panose="020B0A04020102020204" pitchFamily="34" charset="0"/>
            </a:endParaRPr>
          </a:p>
          <a:p>
            <a:pPr>
              <a:lnSpc>
                <a:spcPct val="107000"/>
              </a:lnSpc>
              <a:spcAft>
                <a:spcPts val="800"/>
              </a:spcAft>
            </a:pPr>
            <a:endParaRPr lang="en-GB" sz="2000" b="1" u="sng" dirty="0">
              <a:solidFill>
                <a:prstClr val="black"/>
              </a:solidFill>
              <a:latin typeface="Arial Black" panose="020B0A04020102020204" pitchFamily="34" charset="0"/>
            </a:endParaRPr>
          </a:p>
          <a:p>
            <a:pPr>
              <a:lnSpc>
                <a:spcPct val="107000"/>
              </a:lnSpc>
              <a:spcAft>
                <a:spcPts val="800"/>
              </a:spcAft>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55333512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103238" y="82519"/>
            <a:ext cx="12191999" cy="115916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p>
          <a:p>
            <a:pPr algn="ctr" defTabSz="129982">
              <a:lnSpc>
                <a:spcPct val="115000"/>
              </a:lnSpc>
            </a:pP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34413" y="466971"/>
            <a:ext cx="12192001" cy="2677656"/>
          </a:xfrm>
          <a:prstGeom prst="rect">
            <a:avLst/>
          </a:prstGeom>
          <a:noFill/>
        </p:spPr>
        <p:txBody>
          <a:bodyPr wrap="square" rtlCol="0">
            <a:spAutoFit/>
          </a:bodyPr>
          <a:lstStyle/>
          <a:p>
            <a:pPr lvl="0"/>
            <a:r>
              <a:rPr lang="en-AU" sz="2400" b="1" u="sng" dirty="0">
                <a:latin typeface="Arial Black" panose="020B0A04020102020204" pitchFamily="34" charset="0"/>
                <a:ea typeface="Calibri" panose="020F0502020204030204" pitchFamily="34" charset="0"/>
              </a:rPr>
              <a:t>14. </a:t>
            </a:r>
            <a:r>
              <a:rPr lang="en-AU" sz="2400" b="1" u="sng" dirty="0">
                <a:effectLst/>
                <a:latin typeface="Arial Black" panose="020B0A04020102020204" pitchFamily="34" charset="0"/>
                <a:ea typeface="Calibri" panose="020F0502020204030204" pitchFamily="34" charset="0"/>
              </a:rPr>
              <a:t>Other changes, proposals, trends and cases </a:t>
            </a:r>
          </a:p>
          <a:p>
            <a:pPr lvl="0"/>
            <a:endParaRPr lang="en-AU" sz="2400" b="1" u="sng" dirty="0">
              <a:latin typeface="Arial Black" panose="020B0A04020102020204" pitchFamily="34" charset="0"/>
              <a:ea typeface="Calibri" panose="020F0502020204030204" pitchFamily="34" charset="0"/>
            </a:endParaRPr>
          </a:p>
          <a:p>
            <a:pPr lvl="0"/>
            <a:r>
              <a:rPr lang="en-GB" sz="2400" b="1" u="sng" dirty="0">
                <a:latin typeface="Arial Black" panose="020B0A04020102020204" pitchFamily="34" charset="0"/>
                <a:ea typeface="Calibri" panose="020F0502020204030204" pitchFamily="34" charset="0"/>
              </a:rPr>
              <a:t>Actual Income Threshold Amount (AITA), Bankruptcy Act</a:t>
            </a:r>
          </a:p>
          <a:p>
            <a:pPr lvl="0"/>
            <a:endParaRPr lang="en-GB" sz="2400" b="1" u="sng" dirty="0">
              <a:latin typeface="Arial Black" panose="020B0A04020102020204" pitchFamily="34" charset="0"/>
              <a:ea typeface="Calibri" panose="020F0502020204030204" pitchFamily="34" charset="0"/>
            </a:endParaRPr>
          </a:p>
          <a:p>
            <a:pPr lvl="0"/>
            <a:r>
              <a:rPr lang="en-GB" sz="2400" b="1" u="sng" dirty="0">
                <a:latin typeface="Arial Black" panose="020B0A04020102020204" pitchFamily="34" charset="0"/>
                <a:ea typeface="Calibri" panose="020F0502020204030204" pitchFamily="34" charset="0"/>
              </a:rPr>
              <a:t>Over this amount, half of any income you get goes towards repaying creditors. The applicable threshold depends on how many dependants you have. </a:t>
            </a:r>
            <a:endParaRPr lang="en-AU" sz="2400" b="1" u="sng" dirty="0">
              <a:effectLst/>
              <a:latin typeface="Arial Black" panose="020B0A04020102020204" pitchFamily="34" charset="0"/>
              <a:ea typeface="Calibri" panose="020F0502020204030204" pitchFamily="34" charset="0"/>
            </a:endParaRPr>
          </a:p>
        </p:txBody>
      </p:sp>
      <p:graphicFrame>
        <p:nvGraphicFramePr>
          <p:cNvPr id="3" name="Table 2">
            <a:extLst>
              <a:ext uri="{FF2B5EF4-FFF2-40B4-BE49-F238E27FC236}">
                <a16:creationId xmlns:a16="http://schemas.microsoft.com/office/drawing/2014/main" id="{4B4F22A6-5429-436D-834F-96F17166CA93}"/>
              </a:ext>
            </a:extLst>
          </p:cNvPr>
          <p:cNvGraphicFramePr>
            <a:graphicFrameLocks noGrp="1"/>
          </p:cNvGraphicFramePr>
          <p:nvPr>
            <p:extLst>
              <p:ext uri="{D42A27DB-BD31-4B8C-83A1-F6EECF244321}">
                <p14:modId xmlns:p14="http://schemas.microsoft.com/office/powerpoint/2010/main" val="714212800"/>
              </p:ext>
            </p:extLst>
          </p:nvPr>
        </p:nvGraphicFramePr>
        <p:xfrm>
          <a:off x="2799736" y="3529078"/>
          <a:ext cx="5326625" cy="3206322"/>
        </p:xfrm>
        <a:graphic>
          <a:graphicData uri="http://schemas.openxmlformats.org/drawingml/2006/table">
            <a:tbl>
              <a:tblPr/>
              <a:tblGrid>
                <a:gridCol w="2297029">
                  <a:extLst>
                    <a:ext uri="{9D8B030D-6E8A-4147-A177-3AD203B41FA5}">
                      <a16:colId xmlns:a16="http://schemas.microsoft.com/office/drawing/2014/main" val="1028957959"/>
                    </a:ext>
                  </a:extLst>
                </a:gridCol>
                <a:gridCol w="3029596">
                  <a:extLst>
                    <a:ext uri="{9D8B030D-6E8A-4147-A177-3AD203B41FA5}">
                      <a16:colId xmlns:a16="http://schemas.microsoft.com/office/drawing/2014/main" val="1922726014"/>
                    </a:ext>
                  </a:extLst>
                </a:gridCol>
              </a:tblGrid>
              <a:tr h="682773">
                <a:tc>
                  <a:txBody>
                    <a:bodyPr/>
                    <a:lstStyle/>
                    <a:p>
                      <a:pPr algn="ctr"/>
                      <a:r>
                        <a:rPr lang="en-AU" sz="2400" b="1" dirty="0">
                          <a:effectLst/>
                        </a:rPr>
                        <a:t>Number of dependants</a:t>
                      </a:r>
                      <a:endParaRPr lang="en-AU" sz="2400" dirty="0">
                        <a:effectLst/>
                      </a:endParaRP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solidFill>
                      <a:srgbClr val="EEEEEE"/>
                    </a:solidFill>
                  </a:tcPr>
                </a:tc>
                <a:tc>
                  <a:txBody>
                    <a:bodyPr/>
                    <a:lstStyle/>
                    <a:p>
                      <a:pPr algn="ctr"/>
                      <a:r>
                        <a:rPr lang="en-AU" sz="2400" b="1" dirty="0">
                          <a:effectLst/>
                        </a:rPr>
                        <a:t>Income (after tax etc.)</a:t>
                      </a:r>
                      <a:endParaRPr lang="en-AU" sz="2400" dirty="0">
                        <a:effectLst/>
                      </a:endParaRP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CCCCCC"/>
                      </a:solidFill>
                      <a:prstDash val="solid"/>
                      <a:round/>
                      <a:headEnd type="none" w="med" len="med"/>
                      <a:tailEnd type="none" w="med" len="med"/>
                    </a:lnB>
                    <a:solidFill>
                      <a:srgbClr val="EEEEEE"/>
                    </a:solidFill>
                  </a:tcPr>
                </a:tc>
                <a:extLst>
                  <a:ext uri="{0D108BD9-81ED-4DB2-BD59-A6C34878D82A}">
                    <a16:rowId xmlns:a16="http://schemas.microsoft.com/office/drawing/2014/main" val="2629141577"/>
                  </a:ext>
                </a:extLst>
              </a:tr>
              <a:tr h="412467">
                <a:tc>
                  <a:txBody>
                    <a:bodyPr/>
                    <a:lstStyle/>
                    <a:p>
                      <a:pPr algn="ctr"/>
                      <a:r>
                        <a:rPr lang="en-AU" sz="2400">
                          <a:effectLst/>
                        </a:rPr>
                        <a:t>0</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CCCCCC"/>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tc>
                  <a:txBody>
                    <a:bodyPr/>
                    <a:lstStyle/>
                    <a:p>
                      <a:pPr algn="ctr"/>
                      <a:r>
                        <a:rPr lang="en-AU" sz="2400">
                          <a:effectLst/>
                        </a:rPr>
                        <a:t>$60,515.00</a:t>
                      </a:r>
                    </a:p>
                  </a:txBody>
                  <a:tcPr marL="0" marR="0" marT="0" marB="0" anchor="ctr">
                    <a:lnL w="4763" cap="flat" cmpd="sng" algn="ctr">
                      <a:solidFill>
                        <a:srgbClr val="CCCCCC"/>
                      </a:solidFill>
                      <a:prstDash val="solid"/>
                      <a:round/>
                      <a:headEnd type="none" w="med" len="med"/>
                      <a:tailEnd type="none" w="med" len="med"/>
                    </a:lnL>
                    <a:lnR w="4763" cap="flat" cmpd="sng" algn="ctr">
                      <a:solidFill>
                        <a:srgbClr val="CCCCCC"/>
                      </a:solidFill>
                      <a:prstDash val="solid"/>
                      <a:round/>
                      <a:headEnd type="none" w="med" len="med"/>
                      <a:tailEnd type="none" w="med" len="med"/>
                    </a:lnR>
                    <a:lnT w="4763" cap="flat" cmpd="sng" algn="ctr">
                      <a:solidFill>
                        <a:srgbClr val="CCCCCC"/>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extLst>
                  <a:ext uri="{0D108BD9-81ED-4DB2-BD59-A6C34878D82A}">
                    <a16:rowId xmlns:a16="http://schemas.microsoft.com/office/drawing/2014/main" val="3752678743"/>
                  </a:ext>
                </a:extLst>
              </a:tr>
              <a:tr h="412467">
                <a:tc>
                  <a:txBody>
                    <a:bodyPr/>
                    <a:lstStyle/>
                    <a:p>
                      <a:pPr algn="ctr"/>
                      <a:r>
                        <a:rPr lang="en-AU" sz="2400">
                          <a:effectLst/>
                        </a:rPr>
                        <a:t>1</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tc>
                  <a:txBody>
                    <a:bodyPr/>
                    <a:lstStyle/>
                    <a:p>
                      <a:pPr algn="ctr"/>
                      <a:r>
                        <a:rPr lang="en-AU" sz="2400" dirty="0">
                          <a:effectLst/>
                        </a:rPr>
                        <a:t>$71,407.70</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extLst>
                  <a:ext uri="{0D108BD9-81ED-4DB2-BD59-A6C34878D82A}">
                    <a16:rowId xmlns:a16="http://schemas.microsoft.com/office/drawing/2014/main" val="3492527015"/>
                  </a:ext>
                </a:extLst>
              </a:tr>
              <a:tr h="412467">
                <a:tc>
                  <a:txBody>
                    <a:bodyPr/>
                    <a:lstStyle/>
                    <a:p>
                      <a:pPr algn="ctr"/>
                      <a:r>
                        <a:rPr lang="en-AU" sz="2400">
                          <a:effectLst/>
                        </a:rPr>
                        <a:t>2</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tc>
                  <a:txBody>
                    <a:bodyPr/>
                    <a:lstStyle/>
                    <a:p>
                      <a:pPr algn="ctr"/>
                      <a:r>
                        <a:rPr lang="en-AU" sz="2400">
                          <a:effectLst/>
                        </a:rPr>
                        <a:t>$76,854.05</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extLst>
                  <a:ext uri="{0D108BD9-81ED-4DB2-BD59-A6C34878D82A}">
                    <a16:rowId xmlns:a16="http://schemas.microsoft.com/office/drawing/2014/main" val="2277482685"/>
                  </a:ext>
                </a:extLst>
              </a:tr>
              <a:tr h="412467">
                <a:tc>
                  <a:txBody>
                    <a:bodyPr/>
                    <a:lstStyle/>
                    <a:p>
                      <a:pPr algn="ctr"/>
                      <a:r>
                        <a:rPr lang="en-AU" sz="2400">
                          <a:effectLst/>
                        </a:rPr>
                        <a:t>3</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tc>
                  <a:txBody>
                    <a:bodyPr/>
                    <a:lstStyle/>
                    <a:p>
                      <a:pPr algn="ctr"/>
                      <a:r>
                        <a:rPr lang="en-AU" sz="2400">
                          <a:effectLst/>
                        </a:rPr>
                        <a:t>$79,879.80</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extLst>
                  <a:ext uri="{0D108BD9-81ED-4DB2-BD59-A6C34878D82A}">
                    <a16:rowId xmlns:a16="http://schemas.microsoft.com/office/drawing/2014/main" val="3689066093"/>
                  </a:ext>
                </a:extLst>
              </a:tr>
              <a:tr h="412467">
                <a:tc>
                  <a:txBody>
                    <a:bodyPr/>
                    <a:lstStyle/>
                    <a:p>
                      <a:pPr algn="ctr"/>
                      <a:r>
                        <a:rPr lang="en-AU" sz="2400">
                          <a:effectLst/>
                        </a:rPr>
                        <a:t>4</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tc>
                  <a:txBody>
                    <a:bodyPr/>
                    <a:lstStyle/>
                    <a:p>
                      <a:pPr algn="ctr"/>
                      <a:r>
                        <a:rPr lang="en-AU" sz="2400">
                          <a:effectLst/>
                        </a:rPr>
                        <a:t>$81,090.10</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extLst>
                  <a:ext uri="{0D108BD9-81ED-4DB2-BD59-A6C34878D82A}">
                    <a16:rowId xmlns:a16="http://schemas.microsoft.com/office/drawing/2014/main" val="1947867407"/>
                  </a:ext>
                </a:extLst>
              </a:tr>
              <a:tr h="412467">
                <a:tc>
                  <a:txBody>
                    <a:bodyPr/>
                    <a:lstStyle/>
                    <a:p>
                      <a:pPr algn="ctr"/>
                      <a:r>
                        <a:rPr lang="en-AU" sz="2400" dirty="0">
                          <a:effectLst/>
                        </a:rPr>
                        <a:t>more than 4</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tc>
                  <a:txBody>
                    <a:bodyPr/>
                    <a:lstStyle/>
                    <a:p>
                      <a:pPr algn="ctr"/>
                      <a:r>
                        <a:rPr lang="en-AU" sz="2400" dirty="0">
                          <a:effectLst/>
                        </a:rPr>
                        <a:t>$82,300.40</a:t>
                      </a:r>
                    </a:p>
                  </a:txBody>
                  <a:tcPr marL="0" marR="0" marT="0" marB="0" anchor="ctr">
                    <a:lnL w="4763" cap="flat" cmpd="sng" algn="ctr">
                      <a:solidFill>
                        <a:srgbClr val="BBBBBB"/>
                      </a:solidFill>
                      <a:prstDash val="solid"/>
                      <a:round/>
                      <a:headEnd type="none" w="med" len="med"/>
                      <a:tailEnd type="none" w="med" len="med"/>
                    </a:lnL>
                    <a:lnR w="4763" cap="flat" cmpd="sng" algn="ctr">
                      <a:solidFill>
                        <a:srgbClr val="BBBBBB"/>
                      </a:solidFill>
                      <a:prstDash val="solid"/>
                      <a:round/>
                      <a:headEnd type="none" w="med" len="med"/>
                      <a:tailEnd type="none" w="med" len="med"/>
                    </a:lnR>
                    <a:lnT w="4763" cap="flat" cmpd="sng" algn="ctr">
                      <a:solidFill>
                        <a:srgbClr val="BBBBBB"/>
                      </a:solidFill>
                      <a:prstDash val="solid"/>
                      <a:round/>
                      <a:headEnd type="none" w="med" len="med"/>
                      <a:tailEnd type="none" w="med" len="med"/>
                    </a:lnT>
                    <a:lnB w="4763" cap="flat" cmpd="sng" algn="ctr">
                      <a:solidFill>
                        <a:srgbClr val="BBBBBB"/>
                      </a:solidFill>
                      <a:prstDash val="solid"/>
                      <a:round/>
                      <a:headEnd type="none" w="med" len="med"/>
                      <a:tailEnd type="none" w="med" len="med"/>
                    </a:lnB>
                  </a:tcPr>
                </a:tc>
                <a:extLst>
                  <a:ext uri="{0D108BD9-81ED-4DB2-BD59-A6C34878D82A}">
                    <a16:rowId xmlns:a16="http://schemas.microsoft.com/office/drawing/2014/main" val="1513162403"/>
                  </a:ext>
                </a:extLst>
              </a:tr>
            </a:tbl>
          </a:graphicData>
        </a:graphic>
      </p:graphicFrame>
    </p:spTree>
    <p:extLst>
      <p:ext uri="{BB962C8B-B14F-4D97-AF65-F5344CB8AC3E}">
        <p14:creationId xmlns:p14="http://schemas.microsoft.com/office/powerpoint/2010/main" val="932824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711033"/>
          </a:xfrm>
          <a:prstGeom prst="rect">
            <a:avLst/>
          </a:prstGeom>
          <a:noFill/>
        </p:spPr>
        <p:txBody>
          <a:bodyPr wrap="square" rtlCol="0">
            <a:spAutoFit/>
          </a:bodyPr>
          <a:lstStyle/>
          <a:p>
            <a:pPr defTabSz="129982">
              <a:lnSpc>
                <a:spcPct val="150000"/>
              </a:lnSpc>
            </a:pPr>
            <a:r>
              <a:rPr lang="en-GB" sz="2000" b="1" dirty="0">
                <a:solidFill>
                  <a:prstClr val="black"/>
                </a:solidFill>
                <a:latin typeface="Arial Black" panose="020B0A04020102020204" pitchFamily="34" charset="0"/>
              </a:rPr>
              <a:t>2</a:t>
            </a:r>
            <a:r>
              <a:rPr lang="en-GB" sz="2000" dirty="0">
                <a:latin typeface="Arial Black" panose="020B0A04020102020204" pitchFamily="34" charset="0"/>
                <a:ea typeface="Calibri" panose="020F0502020204030204" pitchFamily="34" charset="0"/>
                <a:cs typeface="Times New Roman" panose="02020603050405020304" pitchFamily="18" charset="0"/>
              </a:rPr>
              <a:t> Statutory Demands, Bankruptcy Notices and Court actions </a:t>
            </a:r>
          </a:p>
          <a:p>
            <a:pPr defTabSz="129982">
              <a:lnSpc>
                <a:spcPct val="150000"/>
              </a:lnSpc>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a:t>
            </a:r>
            <a:endParaRPr lang="en-AU" sz="2800" dirty="0">
              <a:effectLst/>
              <a:latin typeface="Arial Black" panose="020B0A04020102020204" pitchFamily="34" charset="0"/>
              <a:ea typeface="Calibri" panose="020F0502020204030204" pitchFamily="34" charset="0"/>
            </a:endParaRPr>
          </a:p>
          <a:p>
            <a:pPr lvl="0"/>
            <a:r>
              <a:rPr lang="en-AU" sz="2800" dirty="0">
                <a:effectLst/>
                <a:latin typeface="Arial Black" panose="020B0A04020102020204" pitchFamily="34" charset="0"/>
                <a:ea typeface="Calibri" panose="020F0502020204030204" pitchFamily="34" charset="0"/>
              </a:rPr>
              <a:t>The threshold for a creditor to issue a statutory demand is $4,000, as from 1 July 2021.</a:t>
            </a:r>
          </a:p>
          <a:p>
            <a:pPr lvl="0"/>
            <a:endParaRPr lang="en-AU" sz="2800" dirty="0">
              <a:effectLst/>
              <a:latin typeface="Arial Black" panose="020B0A04020102020204" pitchFamily="34" charset="0"/>
              <a:ea typeface="Calibri" panose="020F0502020204030204" pitchFamily="34" charset="0"/>
            </a:endParaRPr>
          </a:p>
          <a:p>
            <a:pPr lvl="0"/>
            <a:r>
              <a:rPr lang="en-AU" sz="2800" dirty="0">
                <a:effectLst/>
                <a:latin typeface="Arial Black" panose="020B0A04020102020204" pitchFamily="34" charset="0"/>
                <a:ea typeface="Calibri" panose="020F0502020204030204" pitchFamily="34" charset="0"/>
              </a:rPr>
              <a:t>The threshold for a creditor to issue Bankruptcy Notice is $10,000, as from 1 January 2021 (also Creditor’s Petition)</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1200" b="1" dirty="0">
                <a:solidFill>
                  <a:prstClr val="black"/>
                </a:solidFill>
                <a:latin typeface="Arial Black" panose="020B0A04020102020204" pitchFamily="34" charset="0"/>
              </a:rPr>
              <a:t>s. 44 Conditions on which creditor may petition</a:t>
            </a:r>
          </a:p>
          <a:p>
            <a:pPr defTabSz="129982">
              <a:lnSpc>
                <a:spcPct val="150000"/>
              </a:lnSpc>
            </a:pPr>
            <a:r>
              <a:rPr lang="en-GB" sz="1200" b="1" dirty="0">
                <a:solidFill>
                  <a:prstClr val="black"/>
                </a:solidFill>
                <a:latin typeface="Arial Black" panose="020B0A04020102020204" pitchFamily="34" charset="0"/>
              </a:rPr>
              <a:t>             (1)  A creditor's petition shall not be presented against a debtor unless:</a:t>
            </a:r>
          </a:p>
          <a:p>
            <a:pPr defTabSz="129982">
              <a:lnSpc>
                <a:spcPct val="150000"/>
              </a:lnSpc>
            </a:pPr>
            <a:r>
              <a:rPr lang="en-GB" sz="1200" b="1" dirty="0">
                <a:solidFill>
                  <a:prstClr val="black"/>
                </a:solidFill>
                <a:latin typeface="Arial Black" panose="020B0A04020102020204" pitchFamily="34" charset="0"/>
              </a:rPr>
              <a:t> (a)  there is owing by the debtor to the petitioning creditor a debt that amounts to the statutory minimum …</a:t>
            </a:r>
          </a:p>
          <a:p>
            <a:pPr defTabSz="129982">
              <a:lnSpc>
                <a:spcPct val="150000"/>
              </a:lnSpc>
            </a:pPr>
            <a:r>
              <a:rPr lang="en-GB" sz="1200" b="1" dirty="0">
                <a:solidFill>
                  <a:prstClr val="black"/>
                </a:solidFill>
                <a:latin typeface="Arial Black" panose="020B0A04020102020204" pitchFamily="34" charset="0"/>
              </a:rPr>
              <a:t> (c)  the act of bankruptcy on which the petition is founded was committed within 6 months before the presentation of the petition.</a:t>
            </a:r>
          </a:p>
        </p:txBody>
      </p:sp>
    </p:spTree>
    <p:extLst>
      <p:ext uri="{BB962C8B-B14F-4D97-AF65-F5344CB8AC3E}">
        <p14:creationId xmlns:p14="http://schemas.microsoft.com/office/powerpoint/2010/main" val="1270505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GB" sz="2800" b="1" u="sng" dirty="0">
                <a:solidFill>
                  <a:prstClr val="black"/>
                </a:solidFill>
                <a:latin typeface="Bookman Old Style" panose="02050604050505020204" pitchFamily="18" charset="0"/>
              </a:rPr>
              <a:t>Insolvency Laws</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665695"/>
            <a:ext cx="12191999" cy="6389185"/>
          </a:xfrm>
          <a:prstGeom prst="rect">
            <a:avLst/>
          </a:prstGeom>
          <a:noFill/>
        </p:spPr>
        <p:txBody>
          <a:bodyPr wrap="square" rtlCol="0">
            <a:spAutoFit/>
          </a:bodyPr>
          <a:lstStyle/>
          <a:p>
            <a:pPr>
              <a:lnSpc>
                <a:spcPct val="107000"/>
              </a:lnSpc>
              <a:spcAft>
                <a:spcPts val="800"/>
              </a:spcAft>
            </a:pPr>
            <a:r>
              <a:rPr lang="en-GB" u="sng" dirty="0">
                <a:latin typeface="Arial Black" panose="020B0A04020102020204" pitchFamily="34" charset="0"/>
                <a:ea typeface="Calibri" panose="020F0502020204030204" pitchFamily="34" charset="0"/>
                <a:cs typeface="Times New Roman" panose="02020603050405020304" pitchFamily="18" charset="0"/>
              </a:rPr>
              <a:t>2. Statutory Demands, Bankruptcy Notices and Court actions </a:t>
            </a:r>
          </a:p>
          <a:p>
            <a:pPr>
              <a:lnSpc>
                <a:spcPct val="107000"/>
              </a:lnSpc>
              <a:spcAft>
                <a:spcPts val="800"/>
              </a:spcAft>
            </a:pPr>
            <a:r>
              <a:rPr lang="en-GB" sz="1200" b="1" dirty="0">
                <a:highlight>
                  <a:srgbClr val="FFFF00"/>
                </a:highlight>
                <a:latin typeface="Arial Black" panose="020B0A04020102020204" pitchFamily="34" charset="0"/>
              </a:rPr>
              <a:t>Links below</a:t>
            </a:r>
          </a:p>
          <a:p>
            <a:pPr>
              <a:lnSpc>
                <a:spcPct val="107000"/>
              </a:lnSpc>
              <a:spcAft>
                <a:spcPts val="800"/>
              </a:spcAft>
            </a:pPr>
            <a:r>
              <a:rPr lang="en-AU" sz="2000" u="sng" dirty="0">
                <a:effectLst/>
                <a:latin typeface="Arial Black" panose="020B0A040201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Bankruptcy Information Sheet 1: Presenting a creditor's petition (fedcourt.gov.au)</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u="sng" dirty="0">
                <a:effectLst/>
                <a:latin typeface="Arial Black" panose="020B0A0402010202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Bankruptcy Information Sheet 2: Creditor's petition checklist (fedcourt.gov.au)</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u="sng" dirty="0">
                <a:effectLst/>
                <a:latin typeface="Arial Black" panose="020B0A0402010202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Bankruptcy Information Sheet 3: Opposing a creditor's petition (fedcourt.gov.au)</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u="sng" dirty="0">
                <a:effectLst/>
                <a:latin typeface="Arial Black" panose="020B0A0402010202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Bankruptcy Information Sheet 4: Setting aside a bankruptcy notice (fedcourt.gov.au)</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u="sng" dirty="0">
                <a:effectLst/>
                <a:latin typeface="Arial Black" panose="020B0A0402010202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Bankruptcy Information Sheet 5: Substituted service applications (fedcourt.gov.au)</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200" dirty="0">
                <a:effectLst/>
                <a:latin typeface="Arial Black" panose="020B0A04020102020204" pitchFamily="34" charset="0"/>
                <a:ea typeface="Calibri" panose="020F0502020204030204" pitchFamily="34" charset="0"/>
                <a:cs typeface="Times New Roman" panose="02020603050405020304" pitchFamily="18" charset="0"/>
              </a:rPr>
              <a:t>Updated January 2021</a:t>
            </a:r>
          </a:p>
          <a:p>
            <a:pPr>
              <a:lnSpc>
                <a:spcPct val="107000"/>
              </a:lnSpc>
              <a:spcAft>
                <a:spcPts val="800"/>
              </a:spcAft>
            </a:pPr>
            <a:r>
              <a:rPr lang="en-AU" sz="2000" u="sng" dirty="0">
                <a:effectLst/>
                <a:latin typeface="Arial Black" panose="020B0A0402010202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Corporations Information Sheet 1: Winding up proceedings based on an unsatisfied Statutory Demand (fedcourt.gov.au)</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AU" sz="2000" u="sng" dirty="0">
                <a:effectLst/>
                <a:latin typeface="Arial Black" panose="020B0A04020102020204" pitchFamily="34" charset="0"/>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Corporations Information Sheet 2: Winding up checklist </a:t>
            </a:r>
            <a:r>
              <a:rPr lang="en-AU" sz="2400" u="sng" dirty="0">
                <a:effectLst/>
                <a:latin typeface="Arial Black" panose="020B0A04020102020204" pitchFamily="34" charset="0"/>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(fedcourt.gov.au)</a:t>
            </a:r>
            <a:endParaRPr lang="en-AU" sz="24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Arial Black" panose="020B0A04020102020204" pitchFamily="34" charset="0"/>
                <a:ea typeface="Calibri" panose="020F0502020204030204" pitchFamily="34" charset="0"/>
                <a:cs typeface="Times New Roman" panose="02020603050405020304" pitchFamily="18" charset="0"/>
              </a:rPr>
              <a:t>Also; </a:t>
            </a:r>
            <a:r>
              <a:rPr lang="en-US" dirty="0">
                <a:latin typeface="Arial Black" panose="020B0A04020102020204" pitchFamily="34" charset="0"/>
                <a:ea typeface="Calibri" panose="020F0502020204030204" pitchFamily="34" charset="0"/>
                <a:cs typeface="Times New Roman" panose="02020603050405020304" pitchFamily="18" charset="0"/>
                <a:hlinkClick r:id="rId10"/>
              </a:rPr>
              <a:t>https://www.afsa.gov.au/bankruptcy-by-sequestration-order</a:t>
            </a:r>
            <a:r>
              <a:rPr lang="en-US" dirty="0">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923159"/>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3921</TotalTime>
  <Words>10573</Words>
  <Application>Microsoft Office PowerPoint</Application>
  <PresentationFormat>Widescreen</PresentationFormat>
  <Paragraphs>712</Paragraphs>
  <Slides>71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71</vt:i4>
      </vt:variant>
    </vt:vector>
  </HeadingPairs>
  <TitlesOfParts>
    <vt:vector size="80" baseType="lpstr">
      <vt:lpstr>Arial</vt:lpstr>
      <vt:lpstr>Arial Black</vt:lpstr>
      <vt:lpstr>Bookman</vt:lpstr>
      <vt:lpstr>Bookman Old Style</vt:lpstr>
      <vt:lpstr>Calibri</vt:lpstr>
      <vt:lpstr>Calibri Light</vt:lpstr>
      <vt:lpstr>Century Gothic</vt:lpstr>
      <vt:lpstr>ScenarioURWLig</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Commercial &amp; Insolvency Law</dc:title>
  <dc:creator>Geoffrey McDonald</dc:creator>
  <cp:lastModifiedBy>Geoffrey McDonald</cp:lastModifiedBy>
  <cp:revision>248</cp:revision>
  <cp:lastPrinted>2022-03-14T04:10:10Z</cp:lastPrinted>
  <dcterms:created xsi:type="dcterms:W3CDTF">2018-10-19T10:39:04Z</dcterms:created>
  <dcterms:modified xsi:type="dcterms:W3CDTF">2022-03-29T10:07:21Z</dcterms:modified>
</cp:coreProperties>
</file>