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60" r:id="rId1"/>
  </p:sldMasterIdLst>
  <p:notesMasterIdLst>
    <p:notesMasterId r:id="rId60"/>
  </p:notesMasterIdLst>
  <p:handoutMasterIdLst>
    <p:handoutMasterId r:id="rId61"/>
  </p:handoutMasterIdLst>
  <p:sldIdLst>
    <p:sldId id="297" r:id="rId2"/>
    <p:sldId id="373" r:id="rId3"/>
    <p:sldId id="549" r:id="rId4"/>
    <p:sldId id="584" r:id="rId5"/>
    <p:sldId id="583" r:id="rId6"/>
    <p:sldId id="552" r:id="rId7"/>
    <p:sldId id="536" r:id="rId8"/>
    <p:sldId id="577" r:id="rId9"/>
    <p:sldId id="531" r:id="rId10"/>
    <p:sldId id="548" r:id="rId11"/>
    <p:sldId id="594" r:id="rId12"/>
    <p:sldId id="598" r:id="rId13"/>
    <p:sldId id="599" r:id="rId14"/>
    <p:sldId id="601" r:id="rId15"/>
    <p:sldId id="602" r:id="rId16"/>
    <p:sldId id="603" r:id="rId17"/>
    <p:sldId id="621" r:id="rId18"/>
    <p:sldId id="588" r:id="rId19"/>
    <p:sldId id="557" r:id="rId20"/>
    <p:sldId id="604" r:id="rId21"/>
    <p:sldId id="563" r:id="rId22"/>
    <p:sldId id="567" r:id="rId23"/>
    <p:sldId id="561" r:id="rId24"/>
    <p:sldId id="562" r:id="rId25"/>
    <p:sldId id="605" r:id="rId26"/>
    <p:sldId id="590" r:id="rId27"/>
    <p:sldId id="592" r:id="rId28"/>
    <p:sldId id="610" r:id="rId29"/>
    <p:sldId id="593" r:id="rId30"/>
    <p:sldId id="622" r:id="rId31"/>
    <p:sldId id="623" r:id="rId32"/>
    <p:sldId id="332" r:id="rId33"/>
    <p:sldId id="606" r:id="rId34"/>
    <p:sldId id="350" r:id="rId35"/>
    <p:sldId id="579" r:id="rId36"/>
    <p:sldId id="504" r:id="rId37"/>
    <p:sldId id="608" r:id="rId38"/>
    <p:sldId id="453" r:id="rId39"/>
    <p:sldId id="500" r:id="rId40"/>
    <p:sldId id="566" r:id="rId41"/>
    <p:sldId id="354" r:id="rId42"/>
    <p:sldId id="511" r:id="rId43"/>
    <p:sldId id="553" r:id="rId44"/>
    <p:sldId id="512" r:id="rId45"/>
    <p:sldId id="620" r:id="rId46"/>
    <p:sldId id="612" r:id="rId47"/>
    <p:sldId id="614" r:id="rId48"/>
    <p:sldId id="613" r:id="rId49"/>
    <p:sldId id="616" r:id="rId50"/>
    <p:sldId id="624" r:id="rId51"/>
    <p:sldId id="625" r:id="rId52"/>
    <p:sldId id="454" r:id="rId53"/>
    <p:sldId id="582" r:id="rId54"/>
    <p:sldId id="463" r:id="rId55"/>
    <p:sldId id="591" r:id="rId56"/>
    <p:sldId id="626" r:id="rId57"/>
    <p:sldId id="597" r:id="rId58"/>
    <p:sldId id="499" r:id="rId59"/>
  </p:sldIdLst>
  <p:sldSz cx="12192000" cy="6858000"/>
  <p:notesSz cx="9926638"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offrey McDonald" initials="GMD" lastIdx="3" clrIdx="0">
    <p:extLst>
      <p:ext uri="{19B8F6BF-5375-455C-9EA6-DF929625EA0E}">
        <p15:presenceInfo xmlns:p15="http://schemas.microsoft.com/office/powerpoint/2012/main" userId="Geoffrey McDonal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6" autoAdjust="0"/>
    <p:restoredTop sz="95995" autoAdjust="0"/>
  </p:normalViewPr>
  <p:slideViewPr>
    <p:cSldViewPr snapToGrid="0">
      <p:cViewPr varScale="1">
        <p:scale>
          <a:sx n="97" d="100"/>
          <a:sy n="97" d="100"/>
        </p:scale>
        <p:origin x="66" y="129"/>
      </p:cViewPr>
      <p:guideLst/>
    </p:cSldViewPr>
  </p:slideViewPr>
  <p:notesTextViewPr>
    <p:cViewPr>
      <p:scale>
        <a:sx n="1" d="1"/>
        <a:sy n="1" d="1"/>
      </p:scale>
      <p:origin x="0" y="0"/>
    </p:cViewPr>
  </p:notesTextViewPr>
  <p:sorterViewPr>
    <p:cViewPr>
      <p:scale>
        <a:sx n="7" d="5"/>
        <a:sy n="7" d="5"/>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301543" cy="341064"/>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sz="quarter" idx="1"/>
          </p:nvPr>
        </p:nvSpPr>
        <p:spPr>
          <a:xfrm>
            <a:off x="5622800" y="0"/>
            <a:ext cx="4301543" cy="341064"/>
          </a:xfrm>
          <a:prstGeom prst="rect">
            <a:avLst/>
          </a:prstGeom>
        </p:spPr>
        <p:txBody>
          <a:bodyPr vert="horz" lIns="91440" tIns="45720" rIns="91440" bIns="45720" rtlCol="0"/>
          <a:lstStyle>
            <a:lvl1pPr algn="r">
              <a:defRPr sz="1200"/>
            </a:lvl1pPr>
          </a:lstStyle>
          <a:p>
            <a:fld id="{40979DF8-7D6D-4A6E-834C-030D45638944}" type="datetimeFigureOut">
              <a:rPr lang="en-AU" smtClean="0"/>
              <a:t>22/03/2022</a:t>
            </a:fld>
            <a:endParaRPr lang="en-AU" dirty="0"/>
          </a:p>
        </p:txBody>
      </p:sp>
      <p:sp>
        <p:nvSpPr>
          <p:cNvPr id="4" name="Footer Placeholder 3"/>
          <p:cNvSpPr>
            <a:spLocks noGrp="1"/>
          </p:cNvSpPr>
          <p:nvPr>
            <p:ph type="ftr" sz="quarter" idx="2"/>
          </p:nvPr>
        </p:nvSpPr>
        <p:spPr>
          <a:xfrm>
            <a:off x="2" y="6456612"/>
            <a:ext cx="4301543" cy="341064"/>
          </a:xfrm>
          <a:prstGeom prst="rect">
            <a:avLst/>
          </a:prstGeom>
        </p:spPr>
        <p:txBody>
          <a:bodyPr vert="horz" lIns="91440" tIns="45720" rIns="91440" bIns="45720" rtlCol="0" anchor="b"/>
          <a:lstStyle>
            <a:lvl1pPr algn="l">
              <a:defRPr sz="1200"/>
            </a:lvl1pPr>
          </a:lstStyle>
          <a:p>
            <a:endParaRPr lang="en-AU" dirty="0"/>
          </a:p>
        </p:txBody>
      </p:sp>
      <p:sp>
        <p:nvSpPr>
          <p:cNvPr id="5" name="Slide Number Placeholder 4"/>
          <p:cNvSpPr>
            <a:spLocks noGrp="1"/>
          </p:cNvSpPr>
          <p:nvPr>
            <p:ph type="sldNum" sz="quarter" idx="3"/>
          </p:nvPr>
        </p:nvSpPr>
        <p:spPr>
          <a:xfrm>
            <a:off x="5622800" y="6456612"/>
            <a:ext cx="4301543" cy="341064"/>
          </a:xfrm>
          <a:prstGeom prst="rect">
            <a:avLst/>
          </a:prstGeom>
        </p:spPr>
        <p:txBody>
          <a:bodyPr vert="horz" lIns="91440" tIns="45720" rIns="91440" bIns="45720" rtlCol="0" anchor="b"/>
          <a:lstStyle>
            <a:lvl1pPr algn="r">
              <a:defRPr sz="1200"/>
            </a:lvl1pPr>
          </a:lstStyle>
          <a:p>
            <a:fld id="{58C3A663-B7B7-474C-A9DC-B0BAA10B6CBD}" type="slidenum">
              <a:rPr lang="en-AU" smtClean="0"/>
              <a:t>‹#›</a:t>
            </a:fld>
            <a:endParaRPr lang="en-AU" dirty="0"/>
          </a:p>
        </p:txBody>
      </p:sp>
    </p:spTree>
    <p:extLst>
      <p:ext uri="{BB962C8B-B14F-4D97-AF65-F5344CB8AC3E}">
        <p14:creationId xmlns:p14="http://schemas.microsoft.com/office/powerpoint/2010/main" val="17812403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301543" cy="341064"/>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5622800" y="0"/>
            <a:ext cx="4301543" cy="341064"/>
          </a:xfrm>
          <a:prstGeom prst="rect">
            <a:avLst/>
          </a:prstGeom>
        </p:spPr>
        <p:txBody>
          <a:bodyPr vert="horz" lIns="91440" tIns="45720" rIns="91440" bIns="45720" rtlCol="0"/>
          <a:lstStyle>
            <a:lvl1pPr algn="r">
              <a:defRPr sz="1200"/>
            </a:lvl1pPr>
          </a:lstStyle>
          <a:p>
            <a:fld id="{48144360-2B57-4333-883B-C0885F9AB4CE}" type="datetimeFigureOut">
              <a:rPr lang="en-AU" smtClean="0"/>
              <a:t>22/03/2022</a:t>
            </a:fld>
            <a:endParaRPr lang="en-AU" dirty="0"/>
          </a:p>
        </p:txBody>
      </p:sp>
      <p:sp>
        <p:nvSpPr>
          <p:cNvPr id="4" name="Slide Image Placeholder 3"/>
          <p:cNvSpPr>
            <a:spLocks noGrp="1" noRot="1" noChangeAspect="1"/>
          </p:cNvSpPr>
          <p:nvPr>
            <p:ph type="sldImg" idx="2"/>
          </p:nvPr>
        </p:nvSpPr>
        <p:spPr>
          <a:xfrm>
            <a:off x="2925763" y="850900"/>
            <a:ext cx="4075112" cy="229235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992665" y="3271381"/>
            <a:ext cx="7941310" cy="267658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2" y="6456612"/>
            <a:ext cx="4301543" cy="341064"/>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5622800" y="6456612"/>
            <a:ext cx="4301543" cy="341064"/>
          </a:xfrm>
          <a:prstGeom prst="rect">
            <a:avLst/>
          </a:prstGeom>
        </p:spPr>
        <p:txBody>
          <a:bodyPr vert="horz" lIns="91440" tIns="45720" rIns="91440" bIns="45720" rtlCol="0" anchor="b"/>
          <a:lstStyle>
            <a:lvl1pPr algn="r">
              <a:defRPr sz="1200"/>
            </a:lvl1pPr>
          </a:lstStyle>
          <a:p>
            <a:fld id="{F44C6F41-A4B4-4B4A-8EAE-BFA38303C4CD}" type="slidenum">
              <a:rPr lang="en-AU" smtClean="0"/>
              <a:t>‹#›</a:t>
            </a:fld>
            <a:endParaRPr lang="en-AU" dirty="0"/>
          </a:p>
        </p:txBody>
      </p:sp>
    </p:spTree>
    <p:extLst>
      <p:ext uri="{BB962C8B-B14F-4D97-AF65-F5344CB8AC3E}">
        <p14:creationId xmlns:p14="http://schemas.microsoft.com/office/powerpoint/2010/main" val="21840171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1696"/>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679"/>
            </a:lvl1pPr>
            <a:lvl2pPr marL="129254" indent="0" algn="ctr">
              <a:buNone/>
              <a:defRPr sz="565"/>
            </a:lvl2pPr>
            <a:lvl3pPr marL="258508" indent="0" algn="ctr">
              <a:buNone/>
              <a:defRPr sz="509"/>
            </a:lvl3pPr>
            <a:lvl4pPr marL="387762" indent="0" algn="ctr">
              <a:buNone/>
              <a:defRPr sz="452"/>
            </a:lvl4pPr>
            <a:lvl5pPr marL="517016" indent="0" algn="ctr">
              <a:buNone/>
              <a:defRPr sz="452"/>
            </a:lvl5pPr>
            <a:lvl6pPr marL="646270" indent="0" algn="ctr">
              <a:buNone/>
              <a:defRPr sz="452"/>
            </a:lvl6pPr>
            <a:lvl7pPr marL="775524" indent="0" algn="ctr">
              <a:buNone/>
              <a:defRPr sz="452"/>
            </a:lvl7pPr>
            <a:lvl8pPr marL="904778" indent="0" algn="ctr">
              <a:buNone/>
              <a:defRPr sz="452"/>
            </a:lvl8pPr>
            <a:lvl9pPr marL="1034032" indent="0" algn="ctr">
              <a:buNone/>
              <a:defRPr sz="452"/>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2608111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249326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2"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14406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187887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1696"/>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679">
                <a:solidFill>
                  <a:schemeClr val="tx1"/>
                </a:solidFill>
              </a:defRPr>
            </a:lvl1pPr>
            <a:lvl2pPr marL="129254" indent="0">
              <a:buNone/>
              <a:defRPr sz="565">
                <a:solidFill>
                  <a:schemeClr val="tx1">
                    <a:tint val="75000"/>
                  </a:schemeClr>
                </a:solidFill>
              </a:defRPr>
            </a:lvl2pPr>
            <a:lvl3pPr marL="258508" indent="0">
              <a:buNone/>
              <a:defRPr sz="509">
                <a:solidFill>
                  <a:schemeClr val="tx1">
                    <a:tint val="75000"/>
                  </a:schemeClr>
                </a:solidFill>
              </a:defRPr>
            </a:lvl3pPr>
            <a:lvl4pPr marL="387762" indent="0">
              <a:buNone/>
              <a:defRPr sz="452">
                <a:solidFill>
                  <a:schemeClr val="tx1">
                    <a:tint val="75000"/>
                  </a:schemeClr>
                </a:solidFill>
              </a:defRPr>
            </a:lvl4pPr>
            <a:lvl5pPr marL="517016" indent="0">
              <a:buNone/>
              <a:defRPr sz="452">
                <a:solidFill>
                  <a:schemeClr val="tx1">
                    <a:tint val="75000"/>
                  </a:schemeClr>
                </a:solidFill>
              </a:defRPr>
            </a:lvl5pPr>
            <a:lvl6pPr marL="646270" indent="0">
              <a:buNone/>
              <a:defRPr sz="452">
                <a:solidFill>
                  <a:schemeClr val="tx1">
                    <a:tint val="75000"/>
                  </a:schemeClr>
                </a:solidFill>
              </a:defRPr>
            </a:lvl6pPr>
            <a:lvl7pPr marL="775524" indent="0">
              <a:buNone/>
              <a:defRPr sz="452">
                <a:solidFill>
                  <a:schemeClr val="tx1">
                    <a:tint val="75000"/>
                  </a:schemeClr>
                </a:solidFill>
              </a:defRPr>
            </a:lvl7pPr>
            <a:lvl8pPr marL="904778" indent="0">
              <a:buNone/>
              <a:defRPr sz="452">
                <a:solidFill>
                  <a:schemeClr val="tx1">
                    <a:tint val="75000"/>
                  </a:schemeClr>
                </a:solidFill>
              </a:defRPr>
            </a:lvl8pPr>
            <a:lvl9pPr marL="1034032" indent="0">
              <a:buNone/>
              <a:defRPr sz="452">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2298491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892482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90" y="1681163"/>
            <a:ext cx="5157786" cy="823912"/>
          </a:xfrm>
        </p:spPr>
        <p:txBody>
          <a:bodyPr anchor="b"/>
          <a:lstStyle>
            <a:lvl1pPr marL="0" indent="0">
              <a:buNone/>
              <a:defRPr sz="679" b="1"/>
            </a:lvl1pPr>
            <a:lvl2pPr marL="129254" indent="0">
              <a:buNone/>
              <a:defRPr sz="565" b="1"/>
            </a:lvl2pPr>
            <a:lvl3pPr marL="258508" indent="0">
              <a:buNone/>
              <a:defRPr sz="509" b="1"/>
            </a:lvl3pPr>
            <a:lvl4pPr marL="387762" indent="0">
              <a:buNone/>
              <a:defRPr sz="452" b="1"/>
            </a:lvl4pPr>
            <a:lvl5pPr marL="517016" indent="0">
              <a:buNone/>
              <a:defRPr sz="452" b="1"/>
            </a:lvl5pPr>
            <a:lvl6pPr marL="646270" indent="0">
              <a:buNone/>
              <a:defRPr sz="452" b="1"/>
            </a:lvl6pPr>
            <a:lvl7pPr marL="775524" indent="0">
              <a:buNone/>
              <a:defRPr sz="452" b="1"/>
            </a:lvl7pPr>
            <a:lvl8pPr marL="904778" indent="0">
              <a:buNone/>
              <a:defRPr sz="452" b="1"/>
            </a:lvl8pPr>
            <a:lvl9pPr marL="1034032" indent="0">
              <a:buNone/>
              <a:defRPr sz="452" b="1"/>
            </a:lvl9pPr>
          </a:lstStyle>
          <a:p>
            <a:pPr lvl="0"/>
            <a:r>
              <a:rPr lang="en-US"/>
              <a:t>Edit Master text styles</a:t>
            </a:r>
          </a:p>
        </p:txBody>
      </p:sp>
      <p:sp>
        <p:nvSpPr>
          <p:cNvPr id="4" name="Content Placeholder 3"/>
          <p:cNvSpPr>
            <a:spLocks noGrp="1"/>
          </p:cNvSpPr>
          <p:nvPr>
            <p:ph sz="half" idx="2"/>
          </p:nvPr>
        </p:nvSpPr>
        <p:spPr>
          <a:xfrm>
            <a:off x="839790" y="2505075"/>
            <a:ext cx="515778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7" cy="823912"/>
          </a:xfrm>
        </p:spPr>
        <p:txBody>
          <a:bodyPr anchor="b"/>
          <a:lstStyle>
            <a:lvl1pPr marL="0" indent="0">
              <a:buNone/>
              <a:defRPr sz="679" b="1"/>
            </a:lvl1pPr>
            <a:lvl2pPr marL="129254" indent="0">
              <a:buNone/>
              <a:defRPr sz="565" b="1"/>
            </a:lvl2pPr>
            <a:lvl3pPr marL="258508" indent="0">
              <a:buNone/>
              <a:defRPr sz="509" b="1"/>
            </a:lvl3pPr>
            <a:lvl4pPr marL="387762" indent="0">
              <a:buNone/>
              <a:defRPr sz="452" b="1"/>
            </a:lvl4pPr>
            <a:lvl5pPr marL="517016" indent="0">
              <a:buNone/>
              <a:defRPr sz="452" b="1"/>
            </a:lvl5pPr>
            <a:lvl6pPr marL="646270" indent="0">
              <a:buNone/>
              <a:defRPr sz="452" b="1"/>
            </a:lvl6pPr>
            <a:lvl7pPr marL="775524" indent="0">
              <a:buNone/>
              <a:defRPr sz="452" b="1"/>
            </a:lvl7pPr>
            <a:lvl8pPr marL="904778" indent="0">
              <a:buNone/>
              <a:defRPr sz="452" b="1"/>
            </a:lvl8pPr>
            <a:lvl9pPr marL="1034032" indent="0">
              <a:buNone/>
              <a:defRPr sz="452" b="1"/>
            </a:lvl9pPr>
          </a:lstStyle>
          <a:p>
            <a:pPr lvl="0"/>
            <a:r>
              <a:rPr lang="en-US"/>
              <a:t>Edit Master text styles</a:t>
            </a:r>
          </a:p>
        </p:txBody>
      </p:sp>
      <p:sp>
        <p:nvSpPr>
          <p:cNvPr id="6" name="Content Placeholder 5"/>
          <p:cNvSpPr>
            <a:spLocks noGrp="1"/>
          </p:cNvSpPr>
          <p:nvPr>
            <p:ph sz="quarter" idx="4"/>
          </p:nvPr>
        </p:nvSpPr>
        <p:spPr>
          <a:xfrm>
            <a:off x="6172201" y="2505075"/>
            <a:ext cx="51831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AU"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625920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AU"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868044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AU"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2404114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8" cy="1600200"/>
          </a:xfrm>
        </p:spPr>
        <p:txBody>
          <a:bodyPr anchor="b"/>
          <a:lstStyle>
            <a:lvl1pPr>
              <a:defRPr sz="905"/>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1" cy="4873625"/>
          </a:xfrm>
        </p:spPr>
        <p:txBody>
          <a:bodyPr/>
          <a:lstStyle>
            <a:lvl1pPr>
              <a:defRPr sz="905"/>
            </a:lvl1pPr>
            <a:lvl2pPr>
              <a:defRPr sz="791"/>
            </a:lvl2pPr>
            <a:lvl3pPr>
              <a:defRPr sz="679"/>
            </a:lvl3pPr>
            <a:lvl4pPr>
              <a:defRPr sz="565"/>
            </a:lvl4pPr>
            <a:lvl5pPr>
              <a:defRPr sz="565"/>
            </a:lvl5pPr>
            <a:lvl6pPr>
              <a:defRPr sz="565"/>
            </a:lvl6pPr>
            <a:lvl7pPr>
              <a:defRPr sz="565"/>
            </a:lvl7pPr>
            <a:lvl8pPr>
              <a:defRPr sz="565"/>
            </a:lvl8pPr>
            <a:lvl9pPr>
              <a:defRPr sz="56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8" cy="3811588"/>
          </a:xfrm>
        </p:spPr>
        <p:txBody>
          <a:bodyPr/>
          <a:lstStyle>
            <a:lvl1pPr marL="0" indent="0">
              <a:buNone/>
              <a:defRPr sz="452"/>
            </a:lvl1pPr>
            <a:lvl2pPr marL="129254" indent="0">
              <a:buNone/>
              <a:defRPr sz="396"/>
            </a:lvl2pPr>
            <a:lvl3pPr marL="258508" indent="0">
              <a:buNone/>
              <a:defRPr sz="339"/>
            </a:lvl3pPr>
            <a:lvl4pPr marL="387762" indent="0">
              <a:buNone/>
              <a:defRPr sz="283"/>
            </a:lvl4pPr>
            <a:lvl5pPr marL="517016" indent="0">
              <a:buNone/>
              <a:defRPr sz="283"/>
            </a:lvl5pPr>
            <a:lvl6pPr marL="646270" indent="0">
              <a:buNone/>
              <a:defRPr sz="283"/>
            </a:lvl6pPr>
            <a:lvl7pPr marL="775524" indent="0">
              <a:buNone/>
              <a:defRPr sz="283"/>
            </a:lvl7pPr>
            <a:lvl8pPr marL="904778" indent="0">
              <a:buNone/>
              <a:defRPr sz="283"/>
            </a:lvl8pPr>
            <a:lvl9pPr marL="1034032" indent="0">
              <a:buNone/>
              <a:defRPr sz="283"/>
            </a:lvl9pPr>
          </a:lstStyle>
          <a:p>
            <a:pPr lvl="0"/>
            <a:r>
              <a:rPr lang="en-US"/>
              <a:t>Edit Master text styles</a:t>
            </a:r>
          </a:p>
        </p:txBody>
      </p:sp>
      <p:sp>
        <p:nvSpPr>
          <p:cNvPr id="5" name="Date Placeholder 4"/>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877520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8" cy="1600200"/>
          </a:xfrm>
        </p:spPr>
        <p:txBody>
          <a:bodyPr anchor="b"/>
          <a:lstStyle>
            <a:lvl1pPr>
              <a:defRPr sz="905"/>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1" cy="4873625"/>
          </a:xfrm>
        </p:spPr>
        <p:txBody>
          <a:bodyPr anchor="t"/>
          <a:lstStyle>
            <a:lvl1pPr marL="0" indent="0">
              <a:buNone/>
              <a:defRPr sz="905"/>
            </a:lvl1pPr>
            <a:lvl2pPr marL="129254" indent="0">
              <a:buNone/>
              <a:defRPr sz="791"/>
            </a:lvl2pPr>
            <a:lvl3pPr marL="258508" indent="0">
              <a:buNone/>
              <a:defRPr sz="679"/>
            </a:lvl3pPr>
            <a:lvl4pPr marL="387762" indent="0">
              <a:buNone/>
              <a:defRPr sz="565"/>
            </a:lvl4pPr>
            <a:lvl5pPr marL="517016" indent="0">
              <a:buNone/>
              <a:defRPr sz="565"/>
            </a:lvl5pPr>
            <a:lvl6pPr marL="646270" indent="0">
              <a:buNone/>
              <a:defRPr sz="565"/>
            </a:lvl6pPr>
            <a:lvl7pPr marL="775524" indent="0">
              <a:buNone/>
              <a:defRPr sz="565"/>
            </a:lvl7pPr>
            <a:lvl8pPr marL="904778" indent="0">
              <a:buNone/>
              <a:defRPr sz="565"/>
            </a:lvl8pPr>
            <a:lvl9pPr marL="1034032" indent="0">
              <a:buNone/>
              <a:defRPr sz="565"/>
            </a:lvl9pPr>
          </a:lstStyle>
          <a:p>
            <a:r>
              <a:rPr lang="en-US" dirty="0"/>
              <a:t>Click icon to add picture</a:t>
            </a:r>
          </a:p>
        </p:txBody>
      </p:sp>
      <p:sp>
        <p:nvSpPr>
          <p:cNvPr id="4" name="Text Placeholder 3"/>
          <p:cNvSpPr>
            <a:spLocks noGrp="1"/>
          </p:cNvSpPr>
          <p:nvPr>
            <p:ph type="body" sz="half" idx="2"/>
          </p:nvPr>
        </p:nvSpPr>
        <p:spPr>
          <a:xfrm>
            <a:off x="839788" y="2057400"/>
            <a:ext cx="3932238" cy="3811588"/>
          </a:xfrm>
        </p:spPr>
        <p:txBody>
          <a:bodyPr/>
          <a:lstStyle>
            <a:lvl1pPr marL="0" indent="0">
              <a:buNone/>
              <a:defRPr sz="452"/>
            </a:lvl1pPr>
            <a:lvl2pPr marL="129254" indent="0">
              <a:buNone/>
              <a:defRPr sz="396"/>
            </a:lvl2pPr>
            <a:lvl3pPr marL="258508" indent="0">
              <a:buNone/>
              <a:defRPr sz="339"/>
            </a:lvl3pPr>
            <a:lvl4pPr marL="387762" indent="0">
              <a:buNone/>
              <a:defRPr sz="283"/>
            </a:lvl4pPr>
            <a:lvl5pPr marL="517016" indent="0">
              <a:buNone/>
              <a:defRPr sz="283"/>
            </a:lvl5pPr>
            <a:lvl6pPr marL="646270" indent="0">
              <a:buNone/>
              <a:defRPr sz="283"/>
            </a:lvl6pPr>
            <a:lvl7pPr marL="775524" indent="0">
              <a:buNone/>
              <a:defRPr sz="283"/>
            </a:lvl7pPr>
            <a:lvl8pPr marL="904778" indent="0">
              <a:buNone/>
              <a:defRPr sz="283"/>
            </a:lvl8pPr>
            <a:lvl9pPr marL="1034032" indent="0">
              <a:buNone/>
              <a:defRPr sz="283"/>
            </a:lvl9pPr>
          </a:lstStyle>
          <a:p>
            <a:pPr lvl="0"/>
            <a:r>
              <a:rPr lang="en-US"/>
              <a:t>Edit Master text styles</a:t>
            </a:r>
          </a:p>
        </p:txBody>
      </p:sp>
      <p:sp>
        <p:nvSpPr>
          <p:cNvPr id="5" name="Date Placeholder 4"/>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435668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339">
                <a:solidFill>
                  <a:schemeClr val="tx1">
                    <a:tint val="75000"/>
                  </a:schemeClr>
                </a:solidFill>
              </a:defRPr>
            </a:lvl1pPr>
          </a:lstStyle>
          <a:p>
            <a:pPr defTabSz="129982"/>
            <a:r>
              <a:rPr lang="en-US" dirty="0">
                <a:solidFill>
                  <a:prstClr val="black">
                    <a:tint val="75000"/>
                  </a:prstClr>
                </a:solidFill>
              </a:rPr>
              <a:t>24/10/2018</a:t>
            </a:r>
            <a:endParaRPr lang="en-AU" dirty="0">
              <a:solidFill>
                <a:prstClr val="black">
                  <a:tint val="75000"/>
                </a:prstClr>
              </a:solidFill>
            </a:endParaRPr>
          </a:p>
        </p:txBody>
      </p:sp>
      <p:sp>
        <p:nvSpPr>
          <p:cNvPr id="5" name="Footer Placeholder 4"/>
          <p:cNvSpPr>
            <a:spLocks noGrp="1"/>
          </p:cNvSpPr>
          <p:nvPr>
            <p:ph type="ftr" sz="quarter" idx="3"/>
          </p:nvPr>
        </p:nvSpPr>
        <p:spPr>
          <a:xfrm>
            <a:off x="4038601" y="6356351"/>
            <a:ext cx="4114800" cy="365125"/>
          </a:xfrm>
          <a:prstGeom prst="rect">
            <a:avLst/>
          </a:prstGeom>
        </p:spPr>
        <p:txBody>
          <a:bodyPr vert="horz" lIns="91440" tIns="45720" rIns="91440" bIns="45720" rtlCol="0" anchor="ctr"/>
          <a:lstStyle>
            <a:lvl1pPr algn="ctr">
              <a:defRPr sz="339">
                <a:solidFill>
                  <a:schemeClr val="tx1">
                    <a:tint val="75000"/>
                  </a:schemeClr>
                </a:solidFill>
              </a:defRPr>
            </a:lvl1pPr>
          </a:lstStyle>
          <a:p>
            <a:pPr defTabSz="129982"/>
            <a:endParaRPr lang="en-AU" dirty="0">
              <a:solidFill>
                <a:prstClr val="black">
                  <a:tint val="75000"/>
                </a:prstClr>
              </a:solidFill>
            </a:endParaRPr>
          </a:p>
        </p:txBody>
      </p:sp>
      <p:sp>
        <p:nvSpPr>
          <p:cNvPr id="6" name="Slide Number Placeholder 5"/>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339">
                <a:solidFill>
                  <a:schemeClr val="tx1">
                    <a:tint val="75000"/>
                  </a:schemeClr>
                </a:solidFill>
              </a:defRPr>
            </a:lvl1pPr>
          </a:lstStyle>
          <a:p>
            <a:pPr defTabSz="129982"/>
            <a:fld id="{28E08657-AC47-4595-A22E-B5197F1DD9F1}" type="slidenum">
              <a:rPr lang="en-AU" smtClean="0">
                <a:solidFill>
                  <a:prstClr val="black">
                    <a:tint val="75000"/>
                  </a:prstClr>
                </a:solidFill>
              </a:rPr>
              <a:pPr defTabSz="129982"/>
              <a:t>‹#›</a:t>
            </a:fld>
            <a:endParaRPr lang="en-AU" dirty="0">
              <a:solidFill>
                <a:prstClr val="black">
                  <a:tint val="75000"/>
                </a:prstClr>
              </a:solidFill>
            </a:endParaRPr>
          </a:p>
        </p:txBody>
      </p:sp>
    </p:spTree>
    <p:extLst>
      <p:ext uri="{BB962C8B-B14F-4D97-AF65-F5344CB8AC3E}">
        <p14:creationId xmlns:p14="http://schemas.microsoft.com/office/powerpoint/2010/main" val="28932480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258508" rtl="0" eaLnBrk="1" latinLnBrk="0" hangingPunct="1">
        <a:lnSpc>
          <a:spcPct val="90000"/>
        </a:lnSpc>
        <a:spcBef>
          <a:spcPct val="0"/>
        </a:spcBef>
        <a:buNone/>
        <a:defRPr sz="1244" kern="1200">
          <a:solidFill>
            <a:schemeClr val="tx1"/>
          </a:solidFill>
          <a:latin typeface="+mj-lt"/>
          <a:ea typeface="+mj-ea"/>
          <a:cs typeface="+mj-cs"/>
        </a:defRPr>
      </a:lvl1pPr>
    </p:titleStyle>
    <p:bodyStyle>
      <a:lvl1pPr marL="64627" indent="-64627" algn="l" defTabSz="258508" rtl="0" eaLnBrk="1" latinLnBrk="0" hangingPunct="1">
        <a:lnSpc>
          <a:spcPct val="90000"/>
        </a:lnSpc>
        <a:spcBef>
          <a:spcPts val="283"/>
        </a:spcBef>
        <a:buFont typeface="Arial" panose="020B0604020202020204" pitchFamily="34" charset="0"/>
        <a:buChar char="•"/>
        <a:defRPr sz="791" kern="1200">
          <a:solidFill>
            <a:schemeClr val="tx1"/>
          </a:solidFill>
          <a:latin typeface="+mn-lt"/>
          <a:ea typeface="+mn-ea"/>
          <a:cs typeface="+mn-cs"/>
        </a:defRPr>
      </a:lvl1pPr>
      <a:lvl2pPr marL="193881" indent="-64627" algn="l" defTabSz="258508" rtl="0" eaLnBrk="1" latinLnBrk="0" hangingPunct="1">
        <a:lnSpc>
          <a:spcPct val="90000"/>
        </a:lnSpc>
        <a:spcBef>
          <a:spcPts val="141"/>
        </a:spcBef>
        <a:buFont typeface="Arial" panose="020B0604020202020204" pitchFamily="34" charset="0"/>
        <a:buChar char="•"/>
        <a:defRPr sz="679" kern="1200">
          <a:solidFill>
            <a:schemeClr val="tx1"/>
          </a:solidFill>
          <a:latin typeface="+mn-lt"/>
          <a:ea typeface="+mn-ea"/>
          <a:cs typeface="+mn-cs"/>
        </a:defRPr>
      </a:lvl2pPr>
      <a:lvl3pPr marL="323135" indent="-64627" algn="l" defTabSz="258508" rtl="0" eaLnBrk="1" latinLnBrk="0" hangingPunct="1">
        <a:lnSpc>
          <a:spcPct val="90000"/>
        </a:lnSpc>
        <a:spcBef>
          <a:spcPts val="141"/>
        </a:spcBef>
        <a:buFont typeface="Arial" panose="020B0604020202020204" pitchFamily="34" charset="0"/>
        <a:buChar char="•"/>
        <a:defRPr sz="565" kern="1200">
          <a:solidFill>
            <a:schemeClr val="tx1"/>
          </a:solidFill>
          <a:latin typeface="+mn-lt"/>
          <a:ea typeface="+mn-ea"/>
          <a:cs typeface="+mn-cs"/>
        </a:defRPr>
      </a:lvl3pPr>
      <a:lvl4pPr marL="452389" indent="-64627" algn="l" defTabSz="258508" rtl="0" eaLnBrk="1" latinLnBrk="0" hangingPunct="1">
        <a:lnSpc>
          <a:spcPct val="90000"/>
        </a:lnSpc>
        <a:spcBef>
          <a:spcPts val="141"/>
        </a:spcBef>
        <a:buFont typeface="Arial" panose="020B0604020202020204" pitchFamily="34" charset="0"/>
        <a:buChar char="•"/>
        <a:defRPr sz="509" kern="1200">
          <a:solidFill>
            <a:schemeClr val="tx1"/>
          </a:solidFill>
          <a:latin typeface="+mn-lt"/>
          <a:ea typeface="+mn-ea"/>
          <a:cs typeface="+mn-cs"/>
        </a:defRPr>
      </a:lvl4pPr>
      <a:lvl5pPr marL="581643" indent="-64627" algn="l" defTabSz="258508" rtl="0" eaLnBrk="1" latinLnBrk="0" hangingPunct="1">
        <a:lnSpc>
          <a:spcPct val="90000"/>
        </a:lnSpc>
        <a:spcBef>
          <a:spcPts val="141"/>
        </a:spcBef>
        <a:buFont typeface="Arial" panose="020B0604020202020204" pitchFamily="34" charset="0"/>
        <a:buChar char="•"/>
        <a:defRPr sz="509" kern="1200">
          <a:solidFill>
            <a:schemeClr val="tx1"/>
          </a:solidFill>
          <a:latin typeface="+mn-lt"/>
          <a:ea typeface="+mn-ea"/>
          <a:cs typeface="+mn-cs"/>
        </a:defRPr>
      </a:lvl5pPr>
      <a:lvl6pPr marL="710897" indent="-64627" algn="l" defTabSz="258508" rtl="0" eaLnBrk="1" latinLnBrk="0" hangingPunct="1">
        <a:lnSpc>
          <a:spcPct val="90000"/>
        </a:lnSpc>
        <a:spcBef>
          <a:spcPts val="141"/>
        </a:spcBef>
        <a:buFont typeface="Arial" panose="020B0604020202020204" pitchFamily="34" charset="0"/>
        <a:buChar char="•"/>
        <a:defRPr sz="509" kern="1200">
          <a:solidFill>
            <a:schemeClr val="tx1"/>
          </a:solidFill>
          <a:latin typeface="+mn-lt"/>
          <a:ea typeface="+mn-ea"/>
          <a:cs typeface="+mn-cs"/>
        </a:defRPr>
      </a:lvl6pPr>
      <a:lvl7pPr marL="840151" indent="-64627" algn="l" defTabSz="258508" rtl="0" eaLnBrk="1" latinLnBrk="0" hangingPunct="1">
        <a:lnSpc>
          <a:spcPct val="90000"/>
        </a:lnSpc>
        <a:spcBef>
          <a:spcPts val="141"/>
        </a:spcBef>
        <a:buFont typeface="Arial" panose="020B0604020202020204" pitchFamily="34" charset="0"/>
        <a:buChar char="•"/>
        <a:defRPr sz="509" kern="1200">
          <a:solidFill>
            <a:schemeClr val="tx1"/>
          </a:solidFill>
          <a:latin typeface="+mn-lt"/>
          <a:ea typeface="+mn-ea"/>
          <a:cs typeface="+mn-cs"/>
        </a:defRPr>
      </a:lvl7pPr>
      <a:lvl8pPr marL="969406" indent="-64627" algn="l" defTabSz="258508" rtl="0" eaLnBrk="1" latinLnBrk="0" hangingPunct="1">
        <a:lnSpc>
          <a:spcPct val="90000"/>
        </a:lnSpc>
        <a:spcBef>
          <a:spcPts val="141"/>
        </a:spcBef>
        <a:buFont typeface="Arial" panose="020B0604020202020204" pitchFamily="34" charset="0"/>
        <a:buChar char="•"/>
        <a:defRPr sz="509" kern="1200">
          <a:solidFill>
            <a:schemeClr val="tx1"/>
          </a:solidFill>
          <a:latin typeface="+mn-lt"/>
          <a:ea typeface="+mn-ea"/>
          <a:cs typeface="+mn-cs"/>
        </a:defRPr>
      </a:lvl8pPr>
      <a:lvl9pPr marL="1098659" indent="-64627" algn="l" defTabSz="258508" rtl="0" eaLnBrk="1" latinLnBrk="0" hangingPunct="1">
        <a:lnSpc>
          <a:spcPct val="90000"/>
        </a:lnSpc>
        <a:spcBef>
          <a:spcPts val="141"/>
        </a:spcBef>
        <a:buFont typeface="Arial" panose="020B0604020202020204" pitchFamily="34" charset="0"/>
        <a:buChar char="•"/>
        <a:defRPr sz="509" kern="1200">
          <a:solidFill>
            <a:schemeClr val="tx1"/>
          </a:solidFill>
          <a:latin typeface="+mn-lt"/>
          <a:ea typeface="+mn-ea"/>
          <a:cs typeface="+mn-cs"/>
        </a:defRPr>
      </a:lvl9pPr>
    </p:bodyStyle>
    <p:otherStyle>
      <a:defPPr>
        <a:defRPr lang="en-US"/>
      </a:defPPr>
      <a:lvl1pPr marL="0" algn="l" defTabSz="258508" rtl="0" eaLnBrk="1" latinLnBrk="0" hangingPunct="1">
        <a:defRPr sz="509" kern="1200">
          <a:solidFill>
            <a:schemeClr val="tx1"/>
          </a:solidFill>
          <a:latin typeface="+mn-lt"/>
          <a:ea typeface="+mn-ea"/>
          <a:cs typeface="+mn-cs"/>
        </a:defRPr>
      </a:lvl1pPr>
      <a:lvl2pPr marL="129254" algn="l" defTabSz="258508" rtl="0" eaLnBrk="1" latinLnBrk="0" hangingPunct="1">
        <a:defRPr sz="509" kern="1200">
          <a:solidFill>
            <a:schemeClr val="tx1"/>
          </a:solidFill>
          <a:latin typeface="+mn-lt"/>
          <a:ea typeface="+mn-ea"/>
          <a:cs typeface="+mn-cs"/>
        </a:defRPr>
      </a:lvl2pPr>
      <a:lvl3pPr marL="258508" algn="l" defTabSz="258508" rtl="0" eaLnBrk="1" latinLnBrk="0" hangingPunct="1">
        <a:defRPr sz="509" kern="1200">
          <a:solidFill>
            <a:schemeClr val="tx1"/>
          </a:solidFill>
          <a:latin typeface="+mn-lt"/>
          <a:ea typeface="+mn-ea"/>
          <a:cs typeface="+mn-cs"/>
        </a:defRPr>
      </a:lvl3pPr>
      <a:lvl4pPr marL="387762" algn="l" defTabSz="258508" rtl="0" eaLnBrk="1" latinLnBrk="0" hangingPunct="1">
        <a:defRPr sz="509" kern="1200">
          <a:solidFill>
            <a:schemeClr val="tx1"/>
          </a:solidFill>
          <a:latin typeface="+mn-lt"/>
          <a:ea typeface="+mn-ea"/>
          <a:cs typeface="+mn-cs"/>
        </a:defRPr>
      </a:lvl4pPr>
      <a:lvl5pPr marL="517016" algn="l" defTabSz="258508" rtl="0" eaLnBrk="1" latinLnBrk="0" hangingPunct="1">
        <a:defRPr sz="509" kern="1200">
          <a:solidFill>
            <a:schemeClr val="tx1"/>
          </a:solidFill>
          <a:latin typeface="+mn-lt"/>
          <a:ea typeface="+mn-ea"/>
          <a:cs typeface="+mn-cs"/>
        </a:defRPr>
      </a:lvl5pPr>
      <a:lvl6pPr marL="646270" algn="l" defTabSz="258508" rtl="0" eaLnBrk="1" latinLnBrk="0" hangingPunct="1">
        <a:defRPr sz="509" kern="1200">
          <a:solidFill>
            <a:schemeClr val="tx1"/>
          </a:solidFill>
          <a:latin typeface="+mn-lt"/>
          <a:ea typeface="+mn-ea"/>
          <a:cs typeface="+mn-cs"/>
        </a:defRPr>
      </a:lvl6pPr>
      <a:lvl7pPr marL="775524" algn="l" defTabSz="258508" rtl="0" eaLnBrk="1" latinLnBrk="0" hangingPunct="1">
        <a:defRPr sz="509" kern="1200">
          <a:solidFill>
            <a:schemeClr val="tx1"/>
          </a:solidFill>
          <a:latin typeface="+mn-lt"/>
          <a:ea typeface="+mn-ea"/>
          <a:cs typeface="+mn-cs"/>
        </a:defRPr>
      </a:lvl7pPr>
      <a:lvl8pPr marL="904778" algn="l" defTabSz="258508" rtl="0" eaLnBrk="1" latinLnBrk="0" hangingPunct="1">
        <a:defRPr sz="509" kern="1200">
          <a:solidFill>
            <a:schemeClr val="tx1"/>
          </a:solidFill>
          <a:latin typeface="+mn-lt"/>
          <a:ea typeface="+mn-ea"/>
          <a:cs typeface="+mn-cs"/>
        </a:defRPr>
      </a:lvl8pPr>
      <a:lvl9pPr marL="1034032" algn="l" defTabSz="258508" rtl="0" eaLnBrk="1" latinLnBrk="0" hangingPunct="1">
        <a:defRPr sz="5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9windeyer.com.au/barristers/geoffrey-mcdonald/"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www.austlii.edu.au/cgi-bin/viewdoc/au/cases/cth/FCAFC/2021/143.html"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www.austlii.edu.au/cgi-bin/viewdoc/au/cases/cth/FCCA/2020/1909.html" TargetMode="External"/><Relationship Id="rId4" Type="http://schemas.openxmlformats.org/officeDocument/2006/relationships/hyperlink" Target="http://www.austlii.edu.au/cgi-bin/viewdoc/au/cases/cth/FCCA/2019/2133.html"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www.austlii.edu.au/cgi-bin/viewdoc/au/cases/cth/FCAFC/2021/190.html"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9windeyer.com.au/barristers/geoffrey-mcdonald/"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mailto:gmcdonald@windeyerchambers.com.au" TargetMode="External"/><Relationship Id="rId4" Type="http://schemas.openxmlformats.org/officeDocument/2006/relationships/hyperlink" Target="https://docs.google.com/document/d/e/2PACX-1vR7yeRgXiRQ6GAdR_aD-AZePIAwOErhm0ZJxRg3PZYOIcKXlkrPJ6dHpyKLwkcJSQ/pub"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asic.gov.au/regulatory-resources/insolvency/insolvency-for-directors/simplified-liquidation/"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asic.gov.au/for-finance-professionals/registered-liquidators/your-ongoing-obligations-as-a-registered-liquidator/asic-orders-about-creditor-defeating-dispositions/"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view.officeapps.live.com/op/view.aspx?src=https%3A%2F%2Fdownload.asic.gov.au%2Fmedia%2Fms2bxh1n%2Finfo261-template-request-form-published-8-october-2021.docx&amp;wdOrigin=BROWSELINK"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www.ato.gov.au/Forms/Voidable-Transactions-claim-form/"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consultations.ag.gov.au/legal-system/bankruptcy-system-possible-reforms/"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asic.gov.au/for-business/small-business/starting-a-company/small-business-company-directors/resigning-or-removing-a-company-director/"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8" Type="http://schemas.openxmlformats.org/officeDocument/2006/relationships/hyperlink" Target="http://www.austlii.edu.au/cgi-bin/viewdoc/au/legis/cth/consol_act/ca2001172/s9.html#company" TargetMode="External"/><Relationship Id="rId3" Type="http://schemas.openxmlformats.org/officeDocument/2006/relationships/hyperlink" Target="http://www.austlii.edu.au/cgi-bin/viewdoc/au/legis/cth/consol_act/ca2001172/s259d.html#paragraph" TargetMode="External"/><Relationship Id="rId7" Type="http://schemas.openxmlformats.org/officeDocument/2006/relationships/hyperlink" Target="http://www.austlii.edu.au/cgi-bin/viewdoc/au/legis/cth/consol_act/ca2001172/s9.html#director"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www.austlii.edu.au/cgi-bin/viewdoc/au/legis/cth/consol_act/ca2001172/s761a.html#person" TargetMode="External"/><Relationship Id="rId11" Type="http://schemas.openxmlformats.org/officeDocument/2006/relationships/hyperlink" Target="http://www.austlii.edu.au/cgi-bin/viewdoc/au/legis/cth/consol_act/ca2001172/s58aa.html#the_court" TargetMode="External"/><Relationship Id="rId5" Type="http://schemas.openxmlformats.org/officeDocument/2006/relationships/hyperlink" Target="http://www.austlii.edu.au/cgi-bin/viewdoc/au/legis/cth/consol_act/ca2001172/s9.html#asic" TargetMode="External"/><Relationship Id="rId10" Type="http://schemas.openxmlformats.org/officeDocument/2006/relationships/hyperlink" Target="http://www.austlii.edu.au/cgi-bin/viewdoc/au/legis/cth/consol_act/ca2001172/s1363.html#prescribed" TargetMode="External"/><Relationship Id="rId4" Type="http://schemas.openxmlformats.org/officeDocument/2006/relationships/hyperlink" Target="http://www.austlii.edu.au/cgi-bin/viewdoc/au/legis/cth/consol_act/ca2001172/s1371.html#made" TargetMode="External"/><Relationship Id="rId9" Type="http://schemas.openxmlformats.org/officeDocument/2006/relationships/hyperlink" Target="http://www.austlii.edu.au/cgi-bin/viewdoc/au/legis/cth/consol_act/ca2001172/s1270h.html#lodged"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afsa.gov.au/about-us/statistics"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asic.gov.au/regulatory-resources/find-a-document/statistics/insolvency-statistics/insolvency-statistics-series-2-external-administration-and-controller-appointments/" TargetMode="Externa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treasury.gov.au/consultation/c2021-212341"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7news.com.au/"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hyperlink" Target="https://consultations.ag.gov.au/legal-system/bankruptcy-system-possible-reforms/"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hyperlink" Target="https://www.fedcourt.gov.au/law-and-practice/guides/corporations-guides/checklist" TargetMode="External"/><Relationship Id="rId3" Type="http://schemas.openxmlformats.org/officeDocument/2006/relationships/hyperlink" Target="https://www.fedcourt.gov.au/law-and-practice/guides/guides-bankruptcy/information-sheet-2" TargetMode="External"/><Relationship Id="rId7" Type="http://schemas.openxmlformats.org/officeDocument/2006/relationships/hyperlink" Target="https://www.fedcourt.gov.au/law-and-practice/guides/corporations-guides/information-sheet-1" TargetMode="External"/><Relationship Id="rId2" Type="http://schemas.openxmlformats.org/officeDocument/2006/relationships/hyperlink" Target="https://www.fedcourt.gov.au/law-and-practice/guides/guides-bankruptcy/information-sheet-1" TargetMode="External"/><Relationship Id="rId1" Type="http://schemas.openxmlformats.org/officeDocument/2006/relationships/slideLayout" Target="../slideLayouts/slideLayout1.xml"/><Relationship Id="rId6" Type="http://schemas.openxmlformats.org/officeDocument/2006/relationships/hyperlink" Target="https://www.fedcourt.gov.au/law-and-practice/guides/guides-bankruptcy/information-sheet-5" TargetMode="External"/><Relationship Id="rId5" Type="http://schemas.openxmlformats.org/officeDocument/2006/relationships/hyperlink" Target="https://www.fedcourt.gov.au/law-and-practice/guides/guides-bankruptcy/information-sheet-4" TargetMode="External"/><Relationship Id="rId4" Type="http://schemas.openxmlformats.org/officeDocument/2006/relationships/hyperlink" Target="https://www.fedcourt.gov.au/law-and-practice/guides/guides-bankruptcy/information-sheet-3"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569975"/>
            <a:ext cx="1008070" cy="1064542"/>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139910"/>
            <a:ext cx="12191999" cy="548868"/>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 &amp; Practice</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8E5905A-99D1-4C9F-BC5B-96B8A895E945}"/>
              </a:ext>
            </a:extLst>
          </p:cNvPr>
          <p:cNvSpPr txBox="1"/>
          <p:nvPr/>
        </p:nvSpPr>
        <p:spPr>
          <a:xfrm>
            <a:off x="0" y="756848"/>
            <a:ext cx="12226413" cy="5404556"/>
          </a:xfrm>
          <a:prstGeom prst="rect">
            <a:avLst/>
          </a:prstGeom>
          <a:noFill/>
        </p:spPr>
        <p:txBody>
          <a:bodyPr wrap="square">
            <a:spAutoFit/>
          </a:bodyPr>
          <a:lstStyle/>
          <a:p>
            <a:r>
              <a:rPr lang="en-AU" sz="2000" b="1" dirty="0">
                <a:latin typeface="Arial Black" panose="020B0A04020102020204" pitchFamily="34" charset="0"/>
                <a:ea typeface="Calibri" panose="020F0502020204030204" pitchFamily="34" charset="0"/>
                <a:cs typeface="Calibri" panose="020F0502020204030204" pitchFamily="34" charset="0"/>
              </a:rPr>
              <a:t>Tuesday 22 March 2022</a:t>
            </a:r>
          </a:p>
          <a:p>
            <a:pPr>
              <a:lnSpc>
                <a:spcPct val="115000"/>
              </a:lnSpc>
            </a:pPr>
            <a:r>
              <a:rPr lang="en-AU" sz="2000" b="1" dirty="0">
                <a:latin typeface="Arial Black" panose="020B0A04020102020204" pitchFamily="34" charset="0"/>
                <a:ea typeface="Calibri" panose="020F0502020204030204" pitchFamily="34" charset="0"/>
                <a:cs typeface="Times New Roman" panose="02020603050405020304" pitchFamily="18" charset="0"/>
              </a:rPr>
              <a:t>Webinar duration</a:t>
            </a:r>
            <a:r>
              <a:rPr lang="en-AU" sz="2000" dirty="0">
                <a:latin typeface="Arial Black" panose="020B0A04020102020204" pitchFamily="34" charset="0"/>
                <a:ea typeface="Calibri" panose="020F0502020204030204" pitchFamily="34" charset="0"/>
                <a:cs typeface="Times New Roman" panose="02020603050405020304" pitchFamily="18" charset="0"/>
              </a:rPr>
              <a:t>: 4.00pm – 5.00pm</a:t>
            </a:r>
          </a:p>
          <a:p>
            <a:pPr>
              <a:lnSpc>
                <a:spcPct val="115000"/>
              </a:lnSpc>
            </a:pPr>
            <a:endParaRPr lang="en-AU" dirty="0">
              <a:latin typeface="Arial Black" panose="020B0A04020102020204" pitchFamily="34" charset="0"/>
              <a:ea typeface="Calibri" panose="020F0502020204030204" pitchFamily="34" charset="0"/>
              <a:cs typeface="Times New Roman" panose="02020603050405020304" pitchFamily="18" charset="0"/>
            </a:endParaRPr>
          </a:p>
          <a:p>
            <a:pPr>
              <a:lnSpc>
                <a:spcPct val="115000"/>
              </a:lnSpc>
            </a:pPr>
            <a:r>
              <a:rPr lang="en-GB" sz="3200" dirty="0">
                <a:latin typeface="Arial Black" panose="020B0A04020102020204" pitchFamily="34" charset="0"/>
                <a:ea typeface="Calibri" panose="020F0502020204030204" pitchFamily="34" charset="0"/>
                <a:cs typeface="Times New Roman" panose="02020603050405020304" pitchFamily="18" charset="0"/>
              </a:rPr>
              <a:t>Insolvency Law and Practice, </a:t>
            </a:r>
          </a:p>
          <a:p>
            <a:pPr>
              <a:lnSpc>
                <a:spcPct val="115000"/>
              </a:lnSpc>
            </a:pPr>
            <a:r>
              <a:rPr lang="en-GB" sz="3200" dirty="0">
                <a:latin typeface="Arial Black" panose="020B0A04020102020204" pitchFamily="34" charset="0"/>
                <a:ea typeface="Calibri" panose="020F0502020204030204" pitchFamily="34" charset="0"/>
                <a:cs typeface="Times New Roman" panose="02020603050405020304" pitchFamily="18" charset="0"/>
              </a:rPr>
              <a:t>In depth for lawyers</a:t>
            </a:r>
            <a:endParaRPr lang="en-AU" sz="3200" dirty="0">
              <a:latin typeface="Arial Black" panose="020B0A04020102020204" pitchFamily="34" charset="0"/>
              <a:ea typeface="Calibri" panose="020F0502020204030204" pitchFamily="34" charset="0"/>
              <a:cs typeface="Times New Roman" panose="02020603050405020304" pitchFamily="18" charset="0"/>
            </a:endParaRPr>
          </a:p>
          <a:p>
            <a:pPr>
              <a:lnSpc>
                <a:spcPct val="115000"/>
              </a:lnSpc>
            </a:pPr>
            <a:endParaRPr lang="en-AU" dirty="0">
              <a:latin typeface="Arial Black" panose="020B0A04020102020204" pitchFamily="34" charset="0"/>
              <a:ea typeface="Calibri" panose="020F0502020204030204" pitchFamily="34" charset="0"/>
              <a:cs typeface="Times New Roman" panose="02020603050405020304" pitchFamily="18" charset="0"/>
            </a:endParaRPr>
          </a:p>
          <a:p>
            <a:pPr>
              <a:lnSpc>
                <a:spcPct val="115000"/>
              </a:lnSpc>
            </a:pPr>
            <a:r>
              <a:rPr lang="en-AU" dirty="0">
                <a:latin typeface="Arial Black" panose="020B0A04020102020204" pitchFamily="34" charset="0"/>
                <a:ea typeface="Calibri" panose="020F0502020204030204" pitchFamily="34" charset="0"/>
                <a:cs typeface="Times New Roman" panose="02020603050405020304" pitchFamily="18" charset="0"/>
              </a:rPr>
              <a:t>Presenter</a:t>
            </a:r>
          </a:p>
          <a:p>
            <a:pPr>
              <a:spcAft>
                <a:spcPts val="300"/>
              </a:spcAft>
            </a:pPr>
            <a:r>
              <a:rPr lang="en-AU" sz="3600" b="1" i="1" dirty="0">
                <a:effectLst/>
                <a:latin typeface="Bookman Old Style" panose="02050604050505020204" pitchFamily="18" charset="0"/>
                <a:ea typeface="Calibri" panose="020F0502020204030204" pitchFamily="34" charset="0"/>
              </a:rPr>
              <a:t>Geoffrey McDonald, Barrister at Law</a:t>
            </a:r>
            <a:endParaRPr lang="en-AU" sz="3600" dirty="0">
              <a:effectLst/>
              <a:latin typeface="Calibri" panose="020F0502020204030204" pitchFamily="34" charset="0"/>
              <a:ea typeface="Calibri" panose="020F0502020204030204" pitchFamily="34" charset="0"/>
            </a:endParaRPr>
          </a:p>
          <a:p>
            <a:r>
              <a:rPr lang="en-AU" sz="2000" b="1" i="1" dirty="0">
                <a:effectLst/>
                <a:latin typeface="Bookman"/>
                <a:ea typeface="Calibri" panose="020F0502020204030204" pitchFamily="34" charset="0"/>
              </a:rPr>
              <a:t>9 Windeyer Chambers </a:t>
            </a:r>
          </a:p>
          <a:p>
            <a:r>
              <a:rPr lang="en-AU" sz="1800" b="1" i="1" dirty="0">
                <a:effectLst/>
                <a:latin typeface="Bookman"/>
                <a:ea typeface="Calibri" panose="020F0502020204030204" pitchFamily="34" charset="0"/>
              </a:rPr>
              <a:t>(</a:t>
            </a:r>
            <a:r>
              <a:rPr lang="en-AU" sz="1800" b="1" i="1" u="sng" dirty="0">
                <a:effectLst/>
                <a:latin typeface="Bookman"/>
                <a:ea typeface="Calibri" panose="020F0502020204030204" pitchFamily="34" charset="0"/>
                <a:hlinkClick r:id="rId3">
                  <a:extLst>
                    <a:ext uri="{A12FA001-AC4F-418D-AE19-62706E023703}">
                      <ahyp:hlinkClr xmlns:ahyp="http://schemas.microsoft.com/office/drawing/2018/hyperlinkcolor" val="tx"/>
                    </a:ext>
                  </a:extLst>
                </a:hlinkClick>
              </a:rPr>
              <a:t>http://www.9windeyer.com.au/barristers/geoffrey-mcdonald/</a:t>
            </a:r>
            <a:r>
              <a:rPr lang="en-AU" sz="1800" b="1" i="1" dirty="0">
                <a:effectLst/>
                <a:latin typeface="Bookman"/>
                <a:ea typeface="Calibri" panose="020F0502020204030204" pitchFamily="34" charset="0"/>
              </a:rPr>
              <a:t>)</a:t>
            </a:r>
          </a:p>
          <a:p>
            <a:endParaRPr lang="en-AU" b="1" i="1" dirty="0">
              <a:latin typeface="Bookman"/>
              <a:ea typeface="Calibri" panose="020F0502020204030204" pitchFamily="34" charset="0"/>
            </a:endParaRPr>
          </a:p>
          <a:p>
            <a:endParaRPr lang="en-AU" sz="1800" dirty="0">
              <a:solidFill>
                <a:schemeClr val="bg1"/>
              </a:solidFill>
              <a:effectLst/>
              <a:latin typeface="Calibri" panose="020F0502020204030204" pitchFamily="34" charset="0"/>
              <a:ea typeface="Calibri" panose="020F0502020204030204" pitchFamily="34" charset="0"/>
            </a:endParaRPr>
          </a:p>
          <a:p>
            <a:endParaRPr lang="en-GB" sz="1800" b="1" dirty="0">
              <a:effectLst/>
              <a:latin typeface="Calibri" panose="020F0502020204030204" pitchFamily="34" charset="0"/>
              <a:ea typeface="Calibri" panose="020F0502020204030204" pitchFamily="34" charset="0"/>
            </a:endParaRPr>
          </a:p>
          <a:p>
            <a:endParaRPr lang="en-GB" b="1" dirty="0">
              <a:latin typeface="Calibri" panose="020F0502020204030204" pitchFamily="34" charset="0"/>
              <a:ea typeface="Calibri" panose="020F0502020204030204" pitchFamily="34" charset="0"/>
            </a:endParaRPr>
          </a:p>
          <a:p>
            <a:endParaRPr lang="en-AU" sz="1800" b="1"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281941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919184"/>
          </a:xfrm>
          <a:prstGeom prst="rect">
            <a:avLst/>
          </a:prstGeom>
          <a:noFill/>
        </p:spPr>
        <p:txBody>
          <a:bodyPr wrap="square" rtlCol="0">
            <a:spAutoFit/>
          </a:bodyPr>
          <a:lstStyle/>
          <a:p>
            <a:r>
              <a:rPr lang="en-AU" sz="2000" b="1" dirty="0">
                <a:latin typeface="Arial Black" panose="020B0A04020102020204" pitchFamily="34" charset="0"/>
                <a:ea typeface="Calibri" panose="020F0502020204030204" pitchFamily="34" charset="0"/>
              </a:rPr>
              <a:t>3. </a:t>
            </a:r>
            <a:r>
              <a:rPr lang="en-US" sz="2000" dirty="0">
                <a:latin typeface="Arial Black" panose="020B0A04020102020204" pitchFamily="34" charset="0"/>
                <a:ea typeface="Calibri" panose="020F0502020204030204" pitchFamily="34" charset="0"/>
                <a:cs typeface="Times New Roman" panose="02020603050405020304" pitchFamily="18" charset="0"/>
              </a:rPr>
              <a:t>Creditor’s Petition;  Bankruptcy Regulations 2021</a:t>
            </a:r>
            <a:endParaRPr lang="en-AU" sz="2000" dirty="0">
              <a:effectLst/>
              <a:latin typeface="Arial Black" panose="020B0A04020102020204" pitchFamily="34" charset="0"/>
              <a:ea typeface="Calibri" panose="020F0502020204030204" pitchFamily="34" charset="0"/>
            </a:endParaRPr>
          </a:p>
          <a:p>
            <a:pPr>
              <a:lnSpc>
                <a:spcPct val="107000"/>
              </a:lnSpc>
              <a:spcAft>
                <a:spcPts val="800"/>
              </a:spcAft>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2000" b="1" i="1" dirty="0">
                <a:latin typeface="Arial Black" panose="020B0A04020102020204" pitchFamily="34" charset="0"/>
                <a:ea typeface="Calibri" panose="020F0502020204030204" pitchFamily="34" charset="0"/>
                <a:cs typeface="Times New Roman" panose="02020603050405020304" pitchFamily="18" charset="0"/>
              </a:rPr>
              <a:t>ACTS INTERPRETATION ACT 1901 - SECT 28A</a:t>
            </a:r>
          </a:p>
          <a:p>
            <a:pPr>
              <a:lnSpc>
                <a:spcPct val="107000"/>
              </a:lnSpc>
              <a:spcAft>
                <a:spcPts val="800"/>
              </a:spcAft>
            </a:pPr>
            <a:r>
              <a:rPr lang="en-GB" sz="2000" b="1" i="1" dirty="0">
                <a:latin typeface="Arial Black" panose="020B0A04020102020204" pitchFamily="34" charset="0"/>
                <a:ea typeface="Calibri" panose="020F0502020204030204" pitchFamily="34" charset="0"/>
                <a:cs typeface="Times New Roman" panose="02020603050405020304" pitchFamily="18" charset="0"/>
              </a:rPr>
              <a:t>Service of documents</a:t>
            </a:r>
          </a:p>
          <a:p>
            <a:pPr>
              <a:lnSpc>
                <a:spcPct val="107000"/>
              </a:lnSpc>
              <a:spcAft>
                <a:spcPts val="800"/>
              </a:spcAft>
            </a:pPr>
            <a:r>
              <a:rPr lang="en-GB" sz="2000" b="1" i="1" dirty="0">
                <a:latin typeface="Arial Black" panose="020B0A04020102020204" pitchFamily="34" charset="0"/>
                <a:ea typeface="Calibri" panose="020F0502020204030204" pitchFamily="34" charset="0"/>
                <a:cs typeface="Times New Roman" panose="02020603050405020304" pitchFamily="18" charset="0"/>
              </a:rPr>
              <a:t>             (1)  For the purposes of any Act that requires or permits a document to be served on a person, whether the expression "serve", "give" or "send" or any other expression is used, then the document may be served:</a:t>
            </a:r>
          </a:p>
          <a:p>
            <a:pPr>
              <a:lnSpc>
                <a:spcPct val="107000"/>
              </a:lnSpc>
              <a:spcAft>
                <a:spcPts val="800"/>
              </a:spcAft>
            </a:pPr>
            <a:r>
              <a:rPr lang="en-GB" sz="2000" b="1" i="1" dirty="0">
                <a:latin typeface="Arial Black" panose="020B0A04020102020204" pitchFamily="34" charset="0"/>
                <a:ea typeface="Calibri" panose="020F0502020204030204" pitchFamily="34" charset="0"/>
                <a:cs typeface="Times New Roman" panose="02020603050405020304" pitchFamily="18" charset="0"/>
              </a:rPr>
              <a:t>                     (a)  on a natural person:</a:t>
            </a:r>
          </a:p>
          <a:p>
            <a:pPr>
              <a:lnSpc>
                <a:spcPct val="107000"/>
              </a:lnSpc>
              <a:spcAft>
                <a:spcPts val="800"/>
              </a:spcAft>
            </a:pPr>
            <a:r>
              <a:rPr lang="en-GB" sz="2000" b="1" i="1" dirty="0">
                <a:latin typeface="Arial Black" panose="020B0A04020102020204" pitchFamily="34" charset="0"/>
                <a:ea typeface="Calibri" panose="020F0502020204030204" pitchFamily="34" charset="0"/>
                <a:cs typeface="Times New Roman" panose="02020603050405020304" pitchFamily="18" charset="0"/>
              </a:rPr>
              <a:t>                              (</a:t>
            </a:r>
            <a:r>
              <a:rPr lang="en-GB" sz="2000" b="1" i="1" dirty="0" err="1">
                <a:latin typeface="Arial Black" panose="020B0A04020102020204" pitchFamily="34" charset="0"/>
                <a:ea typeface="Calibri" panose="020F0502020204030204" pitchFamily="34" charset="0"/>
                <a:cs typeface="Times New Roman" panose="02020603050405020304" pitchFamily="18" charset="0"/>
              </a:rPr>
              <a:t>i</a:t>
            </a:r>
            <a:r>
              <a:rPr lang="en-GB" sz="2000" b="1" i="1" dirty="0">
                <a:latin typeface="Arial Black" panose="020B0A04020102020204" pitchFamily="34" charset="0"/>
                <a:ea typeface="Calibri" panose="020F0502020204030204" pitchFamily="34" charset="0"/>
                <a:cs typeface="Times New Roman" panose="02020603050405020304" pitchFamily="18" charset="0"/>
              </a:rPr>
              <a:t>)  </a:t>
            </a:r>
            <a:r>
              <a:rPr lang="en-GB" sz="2000" b="1" i="1"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by delivering it to the person personally; or</a:t>
            </a:r>
          </a:p>
          <a:p>
            <a:pPr>
              <a:lnSpc>
                <a:spcPct val="107000"/>
              </a:lnSpc>
              <a:spcAft>
                <a:spcPts val="800"/>
              </a:spcAft>
            </a:pPr>
            <a:r>
              <a:rPr lang="en-GB" sz="2000" b="1" i="1"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                             (ii)  by leaving it at, or by sending it by pre-paid post to, the address of the place of residence or business of the person last known to the person serving the document</a:t>
            </a:r>
          </a:p>
          <a:p>
            <a:pPr>
              <a:lnSpc>
                <a:spcPct val="107000"/>
              </a:lnSpc>
              <a:spcAft>
                <a:spcPts val="800"/>
              </a:spcAft>
            </a:pPr>
            <a:endParaRPr lang="en-GB" sz="2000" b="1"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latin typeface="Arial Black" panose="020B0A04020102020204" pitchFamily="34" charset="0"/>
                <a:ea typeface="Calibri" panose="020F0502020204030204" pitchFamily="34" charset="0"/>
                <a:cs typeface="Times New Roman" panose="02020603050405020304" pitchFamily="18" charset="0"/>
              </a:rPr>
              <a:t>s 9 of the Electronic Transactions Act 1999</a:t>
            </a:r>
          </a:p>
          <a:p>
            <a:pPr>
              <a:lnSpc>
                <a:spcPct val="107000"/>
              </a:lnSpc>
              <a:spcAft>
                <a:spcPts val="800"/>
              </a:spcAft>
            </a:pPr>
            <a:r>
              <a:rPr lang="en-GB" sz="2000" b="1" dirty="0">
                <a:latin typeface="Arial Black" panose="020B0A04020102020204" pitchFamily="34" charset="0"/>
                <a:ea typeface="Calibri" panose="020F0502020204030204" pitchFamily="34" charset="0"/>
                <a:cs typeface="Times New Roman" panose="02020603050405020304" pitchFamily="18" charset="0"/>
              </a:rPr>
              <a:t>For Companies; Corporations Act section 109X</a:t>
            </a:r>
          </a:p>
        </p:txBody>
      </p:sp>
    </p:spTree>
    <p:extLst>
      <p:ext uri="{BB962C8B-B14F-4D97-AF65-F5344CB8AC3E}">
        <p14:creationId xmlns:p14="http://schemas.microsoft.com/office/powerpoint/2010/main" val="3419168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093976"/>
          </a:xfrm>
          <a:prstGeom prst="rect">
            <a:avLst/>
          </a:prstGeom>
          <a:noFill/>
        </p:spPr>
        <p:txBody>
          <a:bodyPr wrap="square" rtlCol="0">
            <a:spAutoFit/>
          </a:bodyPr>
          <a:lstStyle/>
          <a:p>
            <a:r>
              <a:rPr lang="en-AU" sz="2000" b="1" dirty="0">
                <a:latin typeface="Arial Black" panose="020B0A04020102020204" pitchFamily="34" charset="0"/>
                <a:ea typeface="Calibri" panose="020F0502020204030204" pitchFamily="34" charset="0"/>
              </a:rPr>
              <a:t>3. </a:t>
            </a:r>
            <a:r>
              <a:rPr lang="en-US" sz="2000" dirty="0">
                <a:latin typeface="Arial Black" panose="020B0A04020102020204" pitchFamily="34" charset="0"/>
                <a:ea typeface="Calibri" panose="020F0502020204030204" pitchFamily="34" charset="0"/>
                <a:cs typeface="Times New Roman" panose="02020603050405020304" pitchFamily="18" charset="0"/>
              </a:rPr>
              <a:t>Creditor’s Petition;  </a:t>
            </a:r>
          </a:p>
          <a:p>
            <a:endParaRPr lang="en-US" sz="2000" b="1" dirty="0">
              <a:effectLst/>
              <a:latin typeface="Arial Black" panose="020B0A04020102020204" pitchFamily="34" charset="0"/>
              <a:ea typeface="Calibri" panose="020F0502020204030204" pitchFamily="34" charset="0"/>
              <a:cs typeface="Times New Roman" panose="02020603050405020304" pitchFamily="18" charset="0"/>
            </a:endParaRPr>
          </a:p>
          <a:p>
            <a:r>
              <a:rPr lang="en-GB" sz="2000" b="1" dirty="0">
                <a:effectLst/>
                <a:latin typeface="Arial Black" panose="020B0A04020102020204" pitchFamily="34" charset="0"/>
                <a:ea typeface="Calibri" panose="020F0502020204030204" pitchFamily="34" charset="0"/>
                <a:cs typeface="Times New Roman" panose="02020603050405020304" pitchFamily="18" charset="0"/>
              </a:rPr>
              <a:t>The lawyers for the creditor had emailed the bankruptcy notice to the </a:t>
            </a:r>
            <a:r>
              <a:rPr lang="en-GB" sz="2000" b="1" dirty="0">
                <a:latin typeface="Arial Black" panose="020B0A04020102020204" pitchFamily="34" charset="0"/>
                <a:ea typeface="Calibri" panose="020F0502020204030204" pitchFamily="34" charset="0"/>
                <a:cs typeface="Times New Roman" panose="02020603050405020304" pitchFamily="18" charset="0"/>
              </a:rPr>
              <a:t>debtor’s </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email address and the creditor’s petition was later served in the same manner.</a:t>
            </a:r>
          </a:p>
          <a:p>
            <a:endParaRPr lang="en-GB" sz="2000" b="1" dirty="0">
              <a:effectLst/>
              <a:latin typeface="Arial Black" panose="020B0A04020102020204" pitchFamily="34" charset="0"/>
              <a:ea typeface="Calibri" panose="020F0502020204030204" pitchFamily="34" charset="0"/>
              <a:cs typeface="Times New Roman" panose="02020603050405020304" pitchFamily="18" charset="0"/>
            </a:endParaRPr>
          </a:p>
          <a:p>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11. The manner in which Bankruptcy Notices can be served is set out in the following:</a:t>
            </a:r>
          </a:p>
          <a:p>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Regulation 102 of the Bankruptcy Regulations 2021 (</a:t>
            </a:r>
            <a:r>
              <a:rPr lang="en-GB" sz="2000" b="1" i="1" dirty="0" err="1">
                <a:effectLst/>
                <a:latin typeface="Arial Black" panose="020B0A04020102020204" pitchFamily="34" charset="0"/>
                <a:ea typeface="Calibri" panose="020F0502020204030204" pitchFamily="34" charset="0"/>
                <a:cs typeface="Times New Roman" panose="02020603050405020304" pitchFamily="18" charset="0"/>
              </a:rPr>
              <a:t>Cth</a:t>
            </a:r>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a:t>
            </a:r>
          </a:p>
          <a:p>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Section 28A of the Acts Interpretation Act 1901 (</a:t>
            </a:r>
            <a:r>
              <a:rPr lang="en-GB" sz="2000" b="1" i="1" dirty="0" err="1">
                <a:effectLst/>
                <a:latin typeface="Arial Black" panose="020B0A04020102020204" pitchFamily="34" charset="0"/>
                <a:ea typeface="Calibri" panose="020F0502020204030204" pitchFamily="34" charset="0"/>
                <a:cs typeface="Times New Roman" panose="02020603050405020304" pitchFamily="18" charset="0"/>
              </a:rPr>
              <a:t>Cth</a:t>
            </a:r>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 and</a:t>
            </a:r>
          </a:p>
          <a:p>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Section 9 of the Electronic Transactions Act 1999 (</a:t>
            </a:r>
            <a:r>
              <a:rPr lang="en-GB" sz="2000" b="1" i="1" dirty="0" err="1">
                <a:effectLst/>
                <a:latin typeface="Arial Black" panose="020B0A04020102020204" pitchFamily="34" charset="0"/>
                <a:ea typeface="Calibri" panose="020F0502020204030204" pitchFamily="34" charset="0"/>
                <a:cs typeface="Times New Roman" panose="02020603050405020304" pitchFamily="18" charset="0"/>
              </a:rPr>
              <a:t>Cth</a:t>
            </a:r>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a:t>
            </a:r>
          </a:p>
          <a:p>
            <a:endParaRPr lang="en-GB" sz="2000" b="1" i="1" dirty="0">
              <a:latin typeface="Arial Black" panose="020B0A04020102020204" pitchFamily="34" charset="0"/>
              <a:ea typeface="Calibri" panose="020F0502020204030204" pitchFamily="34" charset="0"/>
              <a:cs typeface="Times New Roman" panose="02020603050405020304" pitchFamily="18" charset="0"/>
            </a:endParaRPr>
          </a:p>
          <a:p>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The debtor </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had replied by email to the creditor’s lawyer’s email and </a:t>
            </a: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deposed “I was served with the Bankruptcy Notice … which was served on me on 19 May 2021”. The Court found that these laws require a debtor to first consent to be served by email. </a:t>
            </a:r>
          </a:p>
          <a:p>
            <a:endParaRPr lang="en-GB" sz="2000" b="1" dirty="0">
              <a:latin typeface="Arial Black" panose="020B0A04020102020204" pitchFamily="34" charset="0"/>
              <a:ea typeface="Calibri" panose="020F0502020204030204" pitchFamily="34" charset="0"/>
              <a:cs typeface="Times New Roman" panose="02020603050405020304" pitchFamily="18" charset="0"/>
            </a:endParaRPr>
          </a:p>
          <a:p>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22. It is well established that actual receipt of a Bankruptcy Notice does not permit s 306 to cure the irregularity in strict service of Bankruptcy Notices. First, the</a:t>
            </a:r>
          </a:p>
          <a:p>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need for strict compliance cannot be waived by the debtor. Second, the </a:t>
            </a:r>
          </a:p>
          <a:p>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position is different in relation to Creditor’s Petitions, but not Bankruptcy</a:t>
            </a:r>
          </a:p>
          <a:p>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Notices. </a:t>
            </a:r>
          </a:p>
          <a:p>
            <a:r>
              <a:rPr lang="en-GB" sz="1000" b="1" dirty="0" err="1">
                <a:effectLst/>
                <a:latin typeface="Arial Black" panose="020B0A04020102020204" pitchFamily="34" charset="0"/>
                <a:ea typeface="Calibri" panose="020F0502020204030204" pitchFamily="34" charset="0"/>
                <a:cs typeface="Times New Roman" panose="02020603050405020304" pitchFamily="18" charset="0"/>
              </a:rPr>
              <a:t>Pegios</a:t>
            </a:r>
            <a:r>
              <a:rPr lang="en-GB" sz="1000" b="1" dirty="0">
                <a:effectLst/>
                <a:latin typeface="Arial Black" panose="020B0A04020102020204" pitchFamily="34" charset="0"/>
                <a:ea typeface="Calibri" panose="020F0502020204030204" pitchFamily="34" charset="0"/>
                <a:cs typeface="Times New Roman" panose="02020603050405020304" pitchFamily="18" charset="0"/>
              </a:rPr>
              <a:t> in his own capacity and as trustee for </a:t>
            </a:r>
            <a:r>
              <a:rPr lang="en-GB" sz="1000" b="1" dirty="0" err="1">
                <a:effectLst/>
                <a:latin typeface="Arial Black" panose="020B0A04020102020204" pitchFamily="34" charset="0"/>
                <a:ea typeface="Calibri" panose="020F0502020204030204" pitchFamily="34" charset="0"/>
                <a:cs typeface="Times New Roman" panose="02020603050405020304" pitchFamily="18" charset="0"/>
              </a:rPr>
              <a:t>Pegios</a:t>
            </a:r>
            <a:r>
              <a:rPr lang="en-GB" sz="1000" b="1" dirty="0">
                <a:effectLst/>
                <a:latin typeface="Arial Black" panose="020B0A04020102020204" pitchFamily="34" charset="0"/>
                <a:ea typeface="Calibri" panose="020F0502020204030204" pitchFamily="34" charset="0"/>
                <a:cs typeface="Times New Roman" panose="02020603050405020304" pitchFamily="18" charset="0"/>
              </a:rPr>
              <a:t> Superannuation Fund v </a:t>
            </a:r>
            <a:r>
              <a:rPr lang="en-GB" sz="1000" b="1" dirty="0" err="1">
                <a:effectLst/>
                <a:latin typeface="Arial Black" panose="020B0A04020102020204" pitchFamily="34" charset="0"/>
                <a:ea typeface="Calibri" panose="020F0502020204030204" pitchFamily="34" charset="0"/>
                <a:cs typeface="Times New Roman" panose="02020603050405020304" pitchFamily="18" charset="0"/>
              </a:rPr>
              <a:t>Arambasic</a:t>
            </a:r>
            <a:r>
              <a:rPr lang="en-GB" sz="1000" b="1" dirty="0">
                <a:effectLst/>
                <a:latin typeface="Arial Black" panose="020B0A04020102020204" pitchFamily="34" charset="0"/>
                <a:ea typeface="Calibri" panose="020F0502020204030204" pitchFamily="34" charset="0"/>
                <a:cs typeface="Times New Roman" panose="02020603050405020304" pitchFamily="18" charset="0"/>
              </a:rPr>
              <a:t> [2022] FedCFamC2G 17. </a:t>
            </a:r>
          </a:p>
        </p:txBody>
      </p:sp>
    </p:spTree>
    <p:extLst>
      <p:ext uri="{BB962C8B-B14F-4D97-AF65-F5344CB8AC3E}">
        <p14:creationId xmlns:p14="http://schemas.microsoft.com/office/powerpoint/2010/main" val="454905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586418"/>
          </a:xfrm>
          <a:prstGeom prst="rect">
            <a:avLst/>
          </a:prstGeom>
          <a:noFill/>
        </p:spPr>
        <p:txBody>
          <a:bodyPr wrap="square" rtlCol="0">
            <a:spAutoFit/>
          </a:bodyPr>
          <a:lstStyle/>
          <a:p>
            <a:r>
              <a:rPr lang="en-AU" sz="2000" b="1" dirty="0">
                <a:latin typeface="Arial Black" panose="020B0A04020102020204" pitchFamily="34" charset="0"/>
                <a:ea typeface="Calibri" panose="020F0502020204030204" pitchFamily="34" charset="0"/>
              </a:rPr>
              <a:t>3. </a:t>
            </a:r>
            <a:r>
              <a:rPr lang="en-US" sz="2000" dirty="0">
                <a:latin typeface="Arial Black" panose="020B0A04020102020204" pitchFamily="34" charset="0"/>
                <a:ea typeface="Calibri" panose="020F0502020204030204" pitchFamily="34" charset="0"/>
                <a:cs typeface="Times New Roman" panose="02020603050405020304" pitchFamily="18" charset="0"/>
              </a:rPr>
              <a:t>Creditor’s Petition; Set aside v Annulment (on review of Registrar’ Decision)  </a:t>
            </a:r>
          </a:p>
          <a:p>
            <a:endParaRPr lang="en-GB" sz="2000" b="1" dirty="0">
              <a:effectLst/>
              <a:latin typeface="Arial Black" panose="020B0A04020102020204" pitchFamily="34" charset="0"/>
              <a:ea typeface="Calibri" panose="020F0502020204030204" pitchFamily="34" charset="0"/>
              <a:cs typeface="Times New Roman" panose="02020603050405020304" pitchFamily="18" charset="0"/>
            </a:endParaRPr>
          </a:p>
          <a:p>
            <a:r>
              <a:rPr lang="en-GB" sz="1600" b="1" dirty="0" err="1">
                <a:effectLst/>
                <a:latin typeface="Arial Black" panose="020B0A04020102020204" pitchFamily="34" charset="0"/>
                <a:ea typeface="Calibri" panose="020F0502020204030204" pitchFamily="34" charset="0"/>
                <a:cs typeface="Times New Roman" panose="02020603050405020304" pitchFamily="18" charset="0"/>
              </a:rPr>
              <a:t>Samsakopoulos</a:t>
            </a:r>
            <a:r>
              <a:rPr lang="en-GB" sz="1600" b="1" dirty="0">
                <a:effectLst/>
                <a:latin typeface="Arial Black" panose="020B0A04020102020204" pitchFamily="34" charset="0"/>
                <a:ea typeface="Calibri" panose="020F0502020204030204" pitchFamily="34" charset="0"/>
                <a:cs typeface="Times New Roman" panose="02020603050405020304" pitchFamily="18" charset="0"/>
              </a:rPr>
              <a:t> v Body Corporate for Sanderling at Kings Beach CTS 2942 [2021] FCAFC 143</a:t>
            </a:r>
          </a:p>
          <a:p>
            <a:r>
              <a:rPr lang="en-GB" sz="1000" b="1" dirty="0">
                <a:effectLst/>
                <a:latin typeface="Arial Black" panose="020B0A04020102020204" pitchFamily="34" charset="0"/>
                <a:ea typeface="Calibri" panose="020F0502020204030204" pitchFamily="34" charset="0"/>
                <a:cs typeface="Times New Roman" panose="02020603050405020304" pitchFamily="18" charset="0"/>
                <a:hlinkClick r:id="rId3"/>
              </a:rPr>
              <a:t>http://www.austlii.edu.au/cgi-bin/viewdoc/au/cases/cth/FCAFC/2021/143.html</a:t>
            </a:r>
            <a:r>
              <a:rPr lang="en-GB" sz="1000" b="1" dirty="0">
                <a:latin typeface="Arial Black" panose="020B0A04020102020204" pitchFamily="34" charset="0"/>
                <a:ea typeface="Calibri" panose="020F0502020204030204" pitchFamily="34" charset="0"/>
                <a:cs typeface="Times New Roman" panose="02020603050405020304" pitchFamily="18" charset="0"/>
              </a:rPr>
              <a:t> </a:t>
            </a:r>
            <a:endParaRPr lang="en-GB" sz="1000" b="1" dirty="0">
              <a:effectLst/>
              <a:latin typeface="Arial Black" panose="020B0A04020102020204" pitchFamily="34" charset="0"/>
              <a:ea typeface="Calibri" panose="020F0502020204030204" pitchFamily="34" charset="0"/>
              <a:cs typeface="Times New Roman" panose="02020603050405020304" pitchFamily="18" charset="0"/>
            </a:endParaRPr>
          </a:p>
          <a:p>
            <a:endParaRPr lang="en-GB" sz="1600" b="1" dirty="0">
              <a:latin typeface="Arial Black" panose="020B0A0402010202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1 November 2018, made bankrupt by order of the Registrar</a:t>
            </a:r>
          </a:p>
          <a:p>
            <a:pPr marL="285750" indent="-285750">
              <a:buFont typeface="Arial" panose="020B0604020202020204" pitchFamily="34" charset="0"/>
              <a:buChar char="•"/>
            </a:pPr>
            <a:r>
              <a:rPr lang="en-GB" sz="2000" b="1" dirty="0">
                <a:latin typeface="Arial Black" panose="020B0A04020102020204" pitchFamily="34" charset="0"/>
                <a:ea typeface="Calibri" panose="020F0502020204030204" pitchFamily="34" charset="0"/>
                <a:cs typeface="Times New Roman" panose="02020603050405020304" pitchFamily="18" charset="0"/>
              </a:rPr>
              <a:t>14 April 2019, applied to review the Registrar’s decision</a:t>
            </a:r>
          </a:p>
          <a:p>
            <a:pPr marL="285750" indent="-285750">
              <a:buFont typeface="Arial" panose="020B0604020202020204" pitchFamily="34" charset="0"/>
              <a:buChar char="•"/>
            </a:pP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17 July 2019, </a:t>
            </a:r>
            <a:r>
              <a:rPr lang="en-GB" sz="2000" b="1"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Registrar’s </a:t>
            </a: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decision set aside and the Creditor’s Petition be dismissed. </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The Trustee appeared, but made no submissions regarding his costs or the alternative of annulment under s153B (relying on </a:t>
            </a:r>
            <a:r>
              <a:rPr lang="fr-FR" sz="2000" b="1" i="1" dirty="0">
                <a:effectLst/>
                <a:latin typeface="Arial Black" panose="020B0A04020102020204" pitchFamily="34" charset="0"/>
                <a:ea typeface="Calibri" panose="020F0502020204030204" pitchFamily="34" charset="0"/>
                <a:cs typeface="Times New Roman" panose="02020603050405020304" pitchFamily="18" charset="0"/>
              </a:rPr>
              <a:t>Pattison v </a:t>
            </a:r>
            <a:r>
              <a:rPr lang="fr-FR" sz="2000" b="1" i="1" dirty="0" err="1">
                <a:effectLst/>
                <a:latin typeface="Arial Black" panose="020B0A04020102020204" pitchFamily="34" charset="0"/>
                <a:ea typeface="Calibri" panose="020F0502020204030204" pitchFamily="34" charset="0"/>
                <a:cs typeface="Times New Roman" panose="02020603050405020304" pitchFamily="18" charset="0"/>
              </a:rPr>
              <a:t>Hadjimouratis</a:t>
            </a:r>
            <a:r>
              <a:rPr lang="fr-FR" sz="2000" b="1" i="1" dirty="0">
                <a:effectLst/>
                <a:latin typeface="Arial Black" panose="020B0A04020102020204" pitchFamily="34" charset="0"/>
                <a:ea typeface="Calibri" panose="020F0502020204030204" pitchFamily="34" charset="0"/>
                <a:cs typeface="Times New Roman" panose="02020603050405020304" pitchFamily="18" charset="0"/>
              </a:rPr>
              <a:t> </a:t>
            </a:r>
            <a:r>
              <a:rPr lang="fr-FR" sz="2000" b="1" dirty="0">
                <a:effectLst/>
                <a:latin typeface="Arial Black" panose="020B0A04020102020204" pitchFamily="34" charset="0"/>
                <a:ea typeface="Calibri" panose="020F0502020204030204" pitchFamily="34" charset="0"/>
                <a:cs typeface="Times New Roman" panose="02020603050405020304" pitchFamily="18" charset="0"/>
              </a:rPr>
              <a:t>(2006) 155 FCR 226)</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 </a:t>
            </a:r>
            <a:r>
              <a:rPr lang="en-GB" sz="1200" b="1" dirty="0">
                <a:effectLst/>
                <a:latin typeface="Arial Black" panose="020B0A04020102020204" pitchFamily="34" charset="0"/>
                <a:ea typeface="Calibri" panose="020F0502020204030204" pitchFamily="34" charset="0"/>
                <a:cs typeface="Times New Roman" panose="02020603050405020304" pitchFamily="18" charset="0"/>
                <a:hlinkClick r:id="rId4"/>
              </a:rPr>
              <a:t>http://www.austlii.edu.au/cgi-bin/viewdoc/au/cases/cth/FCCA/2019/2133.html</a:t>
            </a:r>
            <a:r>
              <a:rPr lang="en-GB" sz="1200" b="1" dirty="0">
                <a:effectLst/>
                <a:latin typeface="Arial Black" panose="020B0A04020102020204" pitchFamily="34" charset="0"/>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GB" sz="2000" b="1" dirty="0">
                <a:latin typeface="Arial Black" panose="020B0A04020102020204" pitchFamily="34" charset="0"/>
                <a:ea typeface="Calibri" panose="020F0502020204030204" pitchFamily="34" charset="0"/>
                <a:cs typeface="Times New Roman" panose="02020603050405020304" pitchFamily="18" charset="0"/>
              </a:rPr>
              <a:t>11 December 2019, Trustee applied for approval of his remuneration/costs and an order that they be paid by either the ex-bankrupt or the creditor </a:t>
            </a:r>
          </a:p>
          <a:p>
            <a:pPr marL="285750" indent="-285750">
              <a:buFont typeface="Arial" panose="020B0604020202020204" pitchFamily="34" charset="0"/>
              <a:buChar char="•"/>
            </a:pPr>
            <a:r>
              <a:rPr lang="en-GB" sz="2000" b="1" dirty="0">
                <a:latin typeface="Arial Black" panose="020B0A04020102020204" pitchFamily="34" charset="0"/>
                <a:ea typeface="Calibri" panose="020F0502020204030204" pitchFamily="34" charset="0"/>
                <a:cs typeface="Times New Roman" panose="02020603050405020304" pitchFamily="18" charset="0"/>
              </a:rPr>
              <a:t>15 July 2020, the Court dismissed that application, on the basis that s.104(3) of the FCCA Act was not wide enough to support the making of an order in the trustee’s favour for his remuneration, costs and expenses.  </a:t>
            </a:r>
            <a:r>
              <a:rPr lang="en-GB" sz="1200" b="1" dirty="0">
                <a:effectLst/>
                <a:latin typeface="Arial Black" panose="020B0A04020102020204" pitchFamily="34" charset="0"/>
                <a:ea typeface="Calibri" panose="020F0502020204030204" pitchFamily="34" charset="0"/>
                <a:cs typeface="Times New Roman" panose="02020603050405020304" pitchFamily="18" charset="0"/>
                <a:hlinkClick r:id="rId5"/>
              </a:rPr>
              <a:t>http://www.austlii.edu.au/cgi-bin/viewdoc/au/cases/cth/FCCA/2020/1909.html</a:t>
            </a:r>
            <a:endParaRPr lang="en-GB" sz="1200" b="1" dirty="0">
              <a:effectLst/>
              <a:latin typeface="Arial Black" panose="020B0A0402010202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600" b="1" dirty="0">
              <a:effectLst/>
              <a:latin typeface="Arial Black" panose="020B0A04020102020204" pitchFamily="34" charset="0"/>
              <a:ea typeface="Calibri" panose="020F0502020204030204" pitchFamily="34" charset="0"/>
              <a:cs typeface="Times New Roman" panose="02020603050405020304" pitchFamily="18" charset="0"/>
            </a:endParaRPr>
          </a:p>
          <a:p>
            <a:r>
              <a:rPr lang="en-GB" sz="1600" b="1" dirty="0">
                <a:latin typeface="Arial Black" panose="020B0A04020102020204" pitchFamily="34" charset="0"/>
                <a:ea typeface="Calibri" panose="020F0502020204030204" pitchFamily="34" charset="0"/>
                <a:cs typeface="Times New Roman" panose="02020603050405020304" pitchFamily="18" charset="0"/>
              </a:rPr>
              <a:t>The Full Court, constituted by 5 Judges, allowed the appeal and ordered …</a:t>
            </a:r>
            <a:endParaRPr lang="en-GB" sz="1600" b="1" dirty="0">
              <a:effectLst/>
              <a:latin typeface="Arial Black" panose="020B0A04020102020204" pitchFamily="34" charset="0"/>
              <a:ea typeface="Calibri" panose="020F0502020204030204" pitchFamily="34" charset="0"/>
              <a:cs typeface="Times New Roman" panose="02020603050405020304" pitchFamily="18" charset="0"/>
            </a:endParaRPr>
          </a:p>
          <a:p>
            <a:endParaRPr lang="en-GB" sz="1600" b="1" dirty="0">
              <a:effectLst/>
              <a:latin typeface="Arial Black" panose="020B0A04020102020204" pitchFamily="34" charset="0"/>
              <a:ea typeface="Calibri" panose="020F0502020204030204" pitchFamily="34" charset="0"/>
              <a:cs typeface="Times New Roman" panose="02020603050405020304" pitchFamily="18" charset="0"/>
            </a:endParaRPr>
          </a:p>
          <a:p>
            <a:endParaRPr lang="en-GB" sz="1600" b="1" dirty="0">
              <a:latin typeface="Arial Black" panose="020B0A04020102020204" pitchFamily="34" charset="0"/>
              <a:ea typeface="Calibri" panose="020F0502020204030204" pitchFamily="34" charset="0"/>
              <a:cs typeface="Times New Roman" panose="02020603050405020304" pitchFamily="18" charset="0"/>
            </a:endParaRPr>
          </a:p>
          <a:p>
            <a:endParaRPr lang="en-US" sz="1600" b="1" dirty="0">
              <a:effectLst/>
              <a:latin typeface="Arial Black" panose="020B0A04020102020204" pitchFamily="34" charset="0"/>
              <a:ea typeface="Calibri" panose="020F0502020204030204" pitchFamily="34" charset="0"/>
              <a:cs typeface="Times New Roman" panose="02020603050405020304" pitchFamily="18" charset="0"/>
            </a:endParaRPr>
          </a:p>
          <a:p>
            <a:endParaRPr lang="en-AU" sz="2000" b="1"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0370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940088"/>
          </a:xfrm>
          <a:prstGeom prst="rect">
            <a:avLst/>
          </a:prstGeom>
          <a:noFill/>
        </p:spPr>
        <p:txBody>
          <a:bodyPr wrap="square" rtlCol="0">
            <a:spAutoFit/>
          </a:bodyPr>
          <a:lstStyle/>
          <a:p>
            <a:r>
              <a:rPr lang="en-AU" sz="2000" b="1" dirty="0">
                <a:latin typeface="Arial Black" panose="020B0A04020102020204" pitchFamily="34" charset="0"/>
                <a:ea typeface="Calibri" panose="020F0502020204030204" pitchFamily="34" charset="0"/>
              </a:rPr>
              <a:t>3. </a:t>
            </a:r>
            <a:r>
              <a:rPr lang="en-US" sz="2000" dirty="0">
                <a:latin typeface="Arial Black" panose="020B0A04020102020204" pitchFamily="34" charset="0"/>
                <a:ea typeface="Calibri" panose="020F0502020204030204" pitchFamily="34" charset="0"/>
                <a:cs typeface="Times New Roman" panose="02020603050405020304" pitchFamily="18" charset="0"/>
              </a:rPr>
              <a:t>Creditor’s Petition; Set aside v Annulment (on review)  </a:t>
            </a:r>
          </a:p>
          <a:p>
            <a:r>
              <a:rPr lang="en-US" sz="2000" b="1" i="1" dirty="0">
                <a:effectLst/>
                <a:latin typeface="Arial Black" panose="020B0A04020102020204" pitchFamily="34" charset="0"/>
                <a:ea typeface="Calibri" panose="020F0502020204030204" pitchFamily="34" charset="0"/>
                <a:cs typeface="Times New Roman" panose="02020603050405020304" pitchFamily="18" charset="0"/>
              </a:rPr>
              <a:t>ORDERS</a:t>
            </a:r>
          </a:p>
          <a:p>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1.           There be leave to the applicant to appeal.</a:t>
            </a:r>
          </a:p>
          <a:p>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2.           </a:t>
            </a:r>
            <a:r>
              <a:rPr lang="en-GB" sz="2000" b="1"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The appeal is allowed.</a:t>
            </a:r>
          </a:p>
          <a:p>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3.           The orders of the Federal Circuit Court made on 11 December 2019 are set aside and in lieu thereof it is </a:t>
            </a:r>
            <a:r>
              <a:rPr lang="en-GB" sz="2000" b="1"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ordered pursuant to s 104(3) of the Federal Circuit Court of Australia Act 1999 (</a:t>
            </a:r>
            <a:r>
              <a:rPr lang="en-GB" sz="2000" b="1" i="1" dirty="0" err="1">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Cth</a:t>
            </a:r>
            <a:r>
              <a:rPr lang="en-GB" sz="2000" b="1"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 </a:t>
            </a:r>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that the following orders be made consequent upon the order made by the Federal Circuit Court on 17 July 2019 that the creditor's petition filed on 30 July 2018 be dismissed (Dismissal Order):</a:t>
            </a:r>
          </a:p>
          <a:p>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(a)          </a:t>
            </a:r>
            <a:r>
              <a:rPr lang="en-GB" sz="2000" b="1"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the petitioning creditor do pay the reasonable remuneration of Mr William Roland Robson in administering the estate of Ms Victoria </a:t>
            </a:r>
            <a:r>
              <a:rPr lang="en-GB" sz="2000" b="1" i="1" dirty="0" err="1">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Samsakopoulos</a:t>
            </a:r>
            <a:r>
              <a:rPr lang="en-GB" sz="2000" b="1"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 pursuant to the orders made by a registrar of the Federal Circuit Court exercising delegated judicial power (Administration) which orders ceased to have effect on 17 July 2019, such remuneration to be capped in the amount of $30,000 plus GST;</a:t>
            </a:r>
          </a:p>
          <a:p>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(b)          the petitioning creditor do pay the </a:t>
            </a:r>
            <a:r>
              <a:rPr lang="en-GB" sz="2000" b="1"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costs and expenses </a:t>
            </a:r>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reasonably and properly incurred by Mr Robson in the Administration prior to 17 July 2019;</a:t>
            </a:r>
          </a:p>
          <a:p>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(c)          there be </a:t>
            </a:r>
            <a:r>
              <a:rPr lang="en-GB" sz="2000" b="1"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no order as to the remuneration, costs and expenses incurred by Mr Robson in respect of the Administration on or after 17 July 2019</a:t>
            </a:r>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a:t>
            </a:r>
          </a:p>
          <a:p>
            <a:endParaRPr lang="en-GB" sz="2000" b="1"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308058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940088"/>
          </a:xfrm>
          <a:prstGeom prst="rect">
            <a:avLst/>
          </a:prstGeom>
          <a:noFill/>
        </p:spPr>
        <p:txBody>
          <a:bodyPr wrap="square" rtlCol="0">
            <a:spAutoFit/>
          </a:bodyPr>
          <a:lstStyle/>
          <a:p>
            <a:r>
              <a:rPr lang="en-AU" sz="2000" b="1" dirty="0">
                <a:latin typeface="Arial Black" panose="020B0A04020102020204" pitchFamily="34" charset="0"/>
                <a:ea typeface="Calibri" panose="020F0502020204030204" pitchFamily="34" charset="0"/>
              </a:rPr>
              <a:t>3. </a:t>
            </a:r>
            <a:r>
              <a:rPr lang="en-US" sz="2000" dirty="0">
                <a:latin typeface="Arial Black" panose="020B0A04020102020204" pitchFamily="34" charset="0"/>
                <a:ea typeface="Calibri" panose="020F0502020204030204" pitchFamily="34" charset="0"/>
                <a:cs typeface="Times New Roman" panose="02020603050405020304" pitchFamily="18" charset="0"/>
              </a:rPr>
              <a:t>Creditor’s Petition; Set aside v Annulment (on review)  </a:t>
            </a:r>
          </a:p>
          <a:p>
            <a:endParaRPr lang="en-US" sz="2000" b="1" dirty="0">
              <a:effectLst/>
              <a:latin typeface="Arial Black" panose="020B0A04020102020204" pitchFamily="34" charset="0"/>
              <a:ea typeface="Calibri" panose="020F0502020204030204" pitchFamily="34" charset="0"/>
              <a:cs typeface="Times New Roman" panose="02020603050405020304" pitchFamily="18" charset="0"/>
            </a:endParaRPr>
          </a:p>
          <a:p>
            <a:r>
              <a:rPr lang="en-GB" sz="2000" b="1" dirty="0">
                <a:effectLst/>
                <a:latin typeface="Arial Black" panose="020B0A04020102020204" pitchFamily="34" charset="0"/>
                <a:ea typeface="Calibri" panose="020F0502020204030204" pitchFamily="34" charset="0"/>
                <a:cs typeface="Times New Roman" panose="02020603050405020304" pitchFamily="18" charset="0"/>
              </a:rPr>
              <a:t>(d)          to the extent necessary, </a:t>
            </a: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all acts do</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ne prior to 17 July 2019 by Mr Robson when acting as trustee pursuant to the sequestration order made on 1 November 2018 or any person acting under the authority of Mr Robson when acting pursuant to the order </a:t>
            </a: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are taken to have been validly done;</a:t>
            </a:r>
          </a:p>
          <a:p>
            <a:r>
              <a:rPr lang="en-GB" sz="2000" b="1" dirty="0">
                <a:effectLst/>
                <a:latin typeface="Arial Black" panose="020B0A04020102020204" pitchFamily="34" charset="0"/>
                <a:ea typeface="Calibri" panose="020F0502020204030204" pitchFamily="34" charset="0"/>
                <a:cs typeface="Times New Roman" panose="02020603050405020304" pitchFamily="18" charset="0"/>
              </a:rPr>
              <a:t>(e)          to the extent necessary and to the extent possible without further order, all </a:t>
            </a: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property that vested </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in Mr Robson when acting as trustee pursuant to the sequestration order made on 1 November 2018 </a:t>
            </a: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that has not been returned to Ms </a:t>
            </a:r>
            <a:r>
              <a:rPr lang="en-GB" sz="2000" b="1" dirty="0" err="1">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Samsakopoulos</a:t>
            </a: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 shall vest immediately in Ms </a:t>
            </a:r>
            <a:r>
              <a:rPr lang="en-GB" sz="2000" b="1" dirty="0" err="1">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Samsakopoulos</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a:t>
            </a:r>
          </a:p>
          <a:p>
            <a:r>
              <a:rPr lang="en-GB" sz="2000" b="1" dirty="0">
                <a:effectLst/>
                <a:latin typeface="Arial Black" panose="020B0A04020102020204" pitchFamily="34" charset="0"/>
                <a:ea typeface="Calibri" panose="020F0502020204030204" pitchFamily="34" charset="0"/>
                <a:cs typeface="Times New Roman" panose="02020603050405020304" pitchFamily="18" charset="0"/>
              </a:rPr>
              <a:t>(f)          there be liberty to Mr Robson to apply for such further orders as may be reasonably necessary to ensure that all property that vested in Mr Robson when acting as trustee pursuant to the sequestration order made on 1 November 2018 is vested in Ms </a:t>
            </a:r>
            <a:r>
              <a:rPr lang="en-GB" sz="2000" b="1" dirty="0" err="1">
                <a:effectLst/>
                <a:latin typeface="Arial Black" panose="020B0A04020102020204" pitchFamily="34" charset="0"/>
                <a:ea typeface="Calibri" panose="020F0502020204030204" pitchFamily="34" charset="0"/>
                <a:cs typeface="Times New Roman" panose="02020603050405020304" pitchFamily="18" charset="0"/>
              </a:rPr>
              <a:t>Samsakopoulos</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 and as soon as reasonably possible Mr Robson do apply pursuant to such liberty for such orders as may be reasonably necessary to vest the property in Ms </a:t>
            </a:r>
            <a:r>
              <a:rPr lang="en-GB" sz="2000" b="1" dirty="0" err="1">
                <a:effectLst/>
                <a:latin typeface="Arial Black" panose="020B0A04020102020204" pitchFamily="34" charset="0"/>
                <a:ea typeface="Calibri" panose="020F0502020204030204" pitchFamily="34" charset="0"/>
                <a:cs typeface="Times New Roman" panose="02020603050405020304" pitchFamily="18" charset="0"/>
              </a:rPr>
              <a:t>Samsakopoulos</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a:t>
            </a:r>
          </a:p>
          <a:p>
            <a:pPr marL="457200" indent="-457200">
              <a:buAutoNum type="alphaLcParenBoth" startAt="7"/>
            </a:pPr>
            <a:r>
              <a:rPr lang="en-GB" sz="2000" b="1" dirty="0">
                <a:effectLst/>
                <a:latin typeface="Arial Black" panose="020B0A04020102020204" pitchFamily="34" charset="0"/>
                <a:ea typeface="Calibri" panose="020F0502020204030204" pitchFamily="34" charset="0"/>
                <a:cs typeface="Times New Roman" panose="02020603050405020304" pitchFamily="18" charset="0"/>
              </a:rPr>
              <a:t>Mr Robson shall do all things as may be reasonably necessary to</a:t>
            </a:r>
          </a:p>
          <a:p>
            <a:r>
              <a:rPr lang="en-GB" sz="2000" b="1" dirty="0">
                <a:effectLst/>
                <a:latin typeface="Arial Black" panose="020B0A04020102020204" pitchFamily="34" charset="0"/>
                <a:ea typeface="Calibri" panose="020F0502020204030204" pitchFamily="34" charset="0"/>
                <a:cs typeface="Times New Roman" panose="02020603050405020304" pitchFamily="18" charset="0"/>
              </a:rPr>
              <a:t>give effect to order (e) and any orders made pursuant to order (f);</a:t>
            </a:r>
          </a:p>
          <a:p>
            <a:endParaRPr lang="en-AU" sz="2000" b="1"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813998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44244" y="605415"/>
            <a:ext cx="12192001" cy="5940088"/>
          </a:xfrm>
          <a:prstGeom prst="rect">
            <a:avLst/>
          </a:prstGeom>
          <a:noFill/>
        </p:spPr>
        <p:txBody>
          <a:bodyPr wrap="square" rtlCol="0">
            <a:spAutoFit/>
          </a:bodyPr>
          <a:lstStyle/>
          <a:p>
            <a:r>
              <a:rPr lang="en-AU" sz="2000" b="1" dirty="0">
                <a:latin typeface="Arial Black" panose="020B0A04020102020204" pitchFamily="34" charset="0"/>
                <a:ea typeface="Calibri" panose="020F0502020204030204" pitchFamily="34" charset="0"/>
              </a:rPr>
              <a:t>3. </a:t>
            </a:r>
            <a:r>
              <a:rPr lang="en-US" sz="2000" dirty="0">
                <a:latin typeface="Arial Black" panose="020B0A04020102020204" pitchFamily="34" charset="0"/>
                <a:ea typeface="Calibri" panose="020F0502020204030204" pitchFamily="34" charset="0"/>
                <a:cs typeface="Times New Roman" panose="02020603050405020304" pitchFamily="18" charset="0"/>
              </a:rPr>
              <a:t>Creditor’s Petition; Set aside v Annulment (on review)  </a:t>
            </a:r>
          </a:p>
          <a:p>
            <a:r>
              <a:rPr lang="en-GB" sz="2000" b="1" dirty="0">
                <a:effectLst/>
                <a:latin typeface="Arial Black" panose="020B0A04020102020204" pitchFamily="34" charset="0"/>
                <a:ea typeface="Calibri" panose="020F0502020204030204" pitchFamily="34" charset="0"/>
                <a:cs typeface="Times New Roman" panose="02020603050405020304" pitchFamily="18" charset="0"/>
              </a:rPr>
              <a:t>(h)          the </a:t>
            </a: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petitioning creditor shall not by any means seek to recover </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any contribution from Ms </a:t>
            </a:r>
            <a:r>
              <a:rPr lang="en-GB" sz="2000" b="1" dirty="0" err="1">
                <a:effectLst/>
                <a:latin typeface="Arial Black" panose="020B0A04020102020204" pitchFamily="34" charset="0"/>
                <a:ea typeface="Calibri" panose="020F0502020204030204" pitchFamily="34" charset="0"/>
                <a:cs typeface="Times New Roman" panose="02020603050405020304" pitchFamily="18" charset="0"/>
              </a:rPr>
              <a:t>Samsakopoulos</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 in respect of any amount that the petitioning creditor is liable or becomes liable to pay pursuant to these orders;</a:t>
            </a:r>
          </a:p>
          <a:p>
            <a:r>
              <a:rPr lang="en-GB" sz="2000" b="1" dirty="0">
                <a:effectLst/>
                <a:latin typeface="Arial Black" panose="020B0A04020102020204" pitchFamily="34" charset="0"/>
                <a:ea typeface="Calibri" panose="020F0502020204030204" pitchFamily="34" charset="0"/>
                <a:cs typeface="Times New Roman" panose="02020603050405020304" pitchFamily="18" charset="0"/>
              </a:rPr>
              <a:t>(</a:t>
            </a:r>
            <a:r>
              <a:rPr lang="en-GB" sz="2000" b="1" dirty="0" err="1">
                <a:effectLst/>
                <a:latin typeface="Arial Black" panose="020B0A04020102020204" pitchFamily="34" charset="0"/>
                <a:ea typeface="Calibri" panose="020F0502020204030204" pitchFamily="34" charset="0"/>
                <a:cs typeface="Times New Roman" panose="02020603050405020304" pitchFamily="18" charset="0"/>
              </a:rPr>
              <a:t>i</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          it is </a:t>
            </a: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declared that Ms </a:t>
            </a:r>
            <a:r>
              <a:rPr lang="en-GB" sz="2000" b="1" dirty="0" err="1">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Samsakopoulos</a:t>
            </a: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 shall not have the status of a former bankrupt;</a:t>
            </a:r>
          </a:p>
          <a:p>
            <a:r>
              <a:rPr lang="en-GB" sz="2000" b="1" dirty="0">
                <a:effectLst/>
                <a:latin typeface="Arial Black" panose="020B0A04020102020204" pitchFamily="34" charset="0"/>
                <a:ea typeface="Calibri" panose="020F0502020204030204" pitchFamily="34" charset="0"/>
                <a:cs typeface="Times New Roman" panose="02020603050405020304" pitchFamily="18" charset="0"/>
              </a:rPr>
              <a:t>(j)           there be no orders as to the costs of the application filed on 11 December 2019; and</a:t>
            </a:r>
          </a:p>
          <a:p>
            <a:r>
              <a:rPr lang="en-GB" sz="2000" b="1" dirty="0">
                <a:effectLst/>
                <a:latin typeface="Arial Black" panose="020B0A04020102020204" pitchFamily="34" charset="0"/>
                <a:ea typeface="Calibri" panose="020F0502020204030204" pitchFamily="34" charset="0"/>
                <a:cs typeface="Times New Roman" panose="02020603050405020304" pitchFamily="18" charset="0"/>
              </a:rPr>
              <a:t>(k)          there be liberty to apply for any further consequential orders.</a:t>
            </a:r>
          </a:p>
          <a:p>
            <a:r>
              <a:rPr lang="en-GB" sz="2000" b="1" dirty="0">
                <a:effectLst/>
                <a:latin typeface="Arial Black" panose="020B0A04020102020204" pitchFamily="34" charset="0"/>
                <a:ea typeface="Calibri" panose="020F0502020204030204" pitchFamily="34" charset="0"/>
                <a:cs typeface="Times New Roman" panose="02020603050405020304" pitchFamily="18" charset="0"/>
              </a:rPr>
              <a:t>4.           </a:t>
            </a: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The appellant and first respondent shall each bear their own costs of the appeal.</a:t>
            </a:r>
          </a:p>
          <a:p>
            <a:r>
              <a:rPr lang="en-GB" sz="2000" b="1" dirty="0">
                <a:effectLst/>
                <a:latin typeface="Arial Black" panose="020B0A04020102020204" pitchFamily="34" charset="0"/>
                <a:ea typeface="Calibri" panose="020F0502020204030204" pitchFamily="34" charset="0"/>
                <a:cs typeface="Times New Roman" panose="02020603050405020304" pitchFamily="18" charset="0"/>
              </a:rPr>
              <a:t>5.           On or before 2 September 2021, the appellant do file and serve an affidavit providing any </a:t>
            </a: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explanation as to why the appellant failed to promptly give effect to the Dismissal Order </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and do show cause by affidavit and any submissions as to any reason why the Court should not </a:t>
            </a: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appoint a registrar as a referee to inquire into the extent </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to which the failure by Mr Robson to promptly give effect to the Dismissal Order has </a:t>
            </a: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caused loss or damage to Ms </a:t>
            </a:r>
            <a:r>
              <a:rPr lang="en-GB" sz="2000" b="1" dirty="0" err="1">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Samsakopoulos</a:t>
            </a: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 </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for the purpose of the Court formulating such further consequential orders pursuant to s 104(3) of the Federal Circuit Court of Australia Act as may be appropriate in the circumstances which have occurred.</a:t>
            </a:r>
          </a:p>
        </p:txBody>
      </p:sp>
    </p:spTree>
    <p:extLst>
      <p:ext uri="{BB962C8B-B14F-4D97-AF65-F5344CB8AC3E}">
        <p14:creationId xmlns:p14="http://schemas.microsoft.com/office/powerpoint/2010/main" val="4098316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032421"/>
          </a:xfrm>
          <a:prstGeom prst="rect">
            <a:avLst/>
          </a:prstGeom>
          <a:noFill/>
        </p:spPr>
        <p:txBody>
          <a:bodyPr wrap="square" rtlCol="0">
            <a:spAutoFit/>
          </a:bodyPr>
          <a:lstStyle/>
          <a:p>
            <a:r>
              <a:rPr lang="en-AU" sz="2000" b="1" dirty="0">
                <a:latin typeface="Arial Black" panose="020B0A04020102020204" pitchFamily="34" charset="0"/>
                <a:ea typeface="Calibri" panose="020F0502020204030204" pitchFamily="34" charset="0"/>
              </a:rPr>
              <a:t>3. </a:t>
            </a:r>
            <a:r>
              <a:rPr lang="en-US" sz="2000" dirty="0">
                <a:latin typeface="Arial Black" panose="020B0A04020102020204" pitchFamily="34" charset="0"/>
                <a:ea typeface="Calibri" panose="020F0502020204030204" pitchFamily="34" charset="0"/>
                <a:cs typeface="Times New Roman" panose="02020603050405020304" pitchFamily="18" charset="0"/>
              </a:rPr>
              <a:t>Creditor’s Petition; Set aside v Annulment (on review of Registrar’ Decision)  </a:t>
            </a:r>
          </a:p>
          <a:p>
            <a:endParaRPr lang="en-GB" sz="2000" b="1" u="sng" dirty="0">
              <a:effectLst/>
              <a:latin typeface="Arial Black" panose="020B0A04020102020204" pitchFamily="34" charset="0"/>
              <a:ea typeface="Calibri" panose="020F0502020204030204" pitchFamily="34" charset="0"/>
              <a:cs typeface="Times New Roman" panose="02020603050405020304" pitchFamily="18" charset="0"/>
            </a:endParaRPr>
          </a:p>
          <a:p>
            <a:r>
              <a:rPr lang="en-GB" sz="2000" b="1" u="sng" dirty="0">
                <a:effectLst/>
                <a:latin typeface="Arial Black" panose="020B0A04020102020204" pitchFamily="34" charset="0"/>
                <a:ea typeface="Calibri" panose="020F0502020204030204" pitchFamily="34" charset="0"/>
                <a:cs typeface="Times New Roman" panose="02020603050405020304" pitchFamily="18" charset="0"/>
              </a:rPr>
              <a:t>Robson v Body Corporate for Sanderling at Kings Beach </a:t>
            </a:r>
            <a:r>
              <a:rPr lang="en-GB" sz="2000" b="1" u="sng"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(No 2) </a:t>
            </a:r>
            <a:r>
              <a:rPr lang="en-GB" sz="2000" b="1" u="sng" dirty="0">
                <a:effectLst/>
                <a:latin typeface="Arial Black" panose="020B0A04020102020204" pitchFamily="34" charset="0"/>
                <a:ea typeface="Calibri" panose="020F0502020204030204" pitchFamily="34" charset="0"/>
                <a:cs typeface="Times New Roman" panose="02020603050405020304" pitchFamily="18" charset="0"/>
              </a:rPr>
              <a:t>[2021] FCAFC 190</a:t>
            </a:r>
          </a:p>
          <a:p>
            <a:endParaRPr lang="en-GB" sz="2000" b="1" dirty="0">
              <a:effectLst/>
              <a:latin typeface="Arial Black" panose="020B0A04020102020204" pitchFamily="34" charset="0"/>
              <a:ea typeface="Calibri" panose="020F0502020204030204" pitchFamily="34" charset="0"/>
              <a:cs typeface="Times New Roman" panose="02020603050405020304" pitchFamily="18" charset="0"/>
            </a:endParaRPr>
          </a:p>
          <a:p>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4. During the hearing of the appeal it became clear that </a:t>
            </a:r>
            <a:r>
              <a:rPr lang="en-GB" sz="2000" b="1"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Mr Robson had retained possession of the property of Ms </a:t>
            </a:r>
            <a:r>
              <a:rPr lang="en-GB" sz="2000" b="1" i="1" dirty="0" err="1">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Samsakopoulos</a:t>
            </a:r>
            <a:r>
              <a:rPr lang="en-GB" sz="2000" b="1"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 </a:t>
            </a:r>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pending the outcome of the proceedings. This course was not supported by any order of the Court nor by any provision of the Bankruptcy Act 1966 (</a:t>
            </a:r>
            <a:r>
              <a:rPr lang="en-GB" sz="2000" b="1" i="1" dirty="0" err="1">
                <a:effectLst/>
                <a:latin typeface="Arial Black" panose="020B0A04020102020204" pitchFamily="34" charset="0"/>
                <a:ea typeface="Calibri" panose="020F0502020204030204" pitchFamily="34" charset="0"/>
                <a:cs typeface="Times New Roman" panose="02020603050405020304" pitchFamily="18" charset="0"/>
              </a:rPr>
              <a:t>Cth</a:t>
            </a:r>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 It was, in effect, </a:t>
            </a:r>
            <a:r>
              <a:rPr lang="en-GB" sz="2000" b="1"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the exercise of a self-help remedy </a:t>
            </a:r>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in circumstances where Mr Robson had failed in his application to the Circuit Court and sought orders in the appeal that would have seen payment of his remuneration and the costs and expenses of the nullified administration out of the property of Ms </a:t>
            </a:r>
            <a:r>
              <a:rPr lang="en-GB" sz="2000" b="1" i="1" dirty="0" err="1">
                <a:effectLst/>
                <a:latin typeface="Arial Black" panose="020B0A04020102020204" pitchFamily="34" charset="0"/>
                <a:ea typeface="Calibri" panose="020F0502020204030204" pitchFamily="34" charset="0"/>
                <a:cs typeface="Times New Roman" panose="02020603050405020304" pitchFamily="18" charset="0"/>
              </a:rPr>
              <a:t>Samsakopoulos</a:t>
            </a:r>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 In consequence, Ms </a:t>
            </a:r>
            <a:r>
              <a:rPr lang="en-GB" sz="2000" b="1" i="1" dirty="0" err="1">
                <a:effectLst/>
                <a:latin typeface="Arial Black" panose="020B0A04020102020204" pitchFamily="34" charset="0"/>
                <a:ea typeface="Calibri" panose="020F0502020204030204" pitchFamily="34" charset="0"/>
                <a:cs typeface="Times New Roman" panose="02020603050405020304" pitchFamily="18" charset="0"/>
              </a:rPr>
              <a:t>Samsakopoulos</a:t>
            </a:r>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 was held out of her property for a considerable period of time by Mr Robson without any legal basis for the adoption of that course.</a:t>
            </a:r>
          </a:p>
          <a:p>
            <a:endParaRPr lang="en-GB" sz="1600" b="1" dirty="0">
              <a:latin typeface="Arial Black" panose="020B0A04020102020204" pitchFamily="34" charset="0"/>
              <a:ea typeface="Calibri" panose="020F0502020204030204" pitchFamily="34" charset="0"/>
              <a:cs typeface="Times New Roman" panose="02020603050405020304" pitchFamily="18" charset="0"/>
            </a:endParaRPr>
          </a:p>
          <a:p>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22 On the evidence before the Court: (a) </a:t>
            </a:r>
            <a:r>
              <a:rPr lang="en-GB" sz="2000" b="1"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an adequate explanation has been provided </a:t>
            </a:r>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for the course that was followed by Mr Robson; and (b) any loss and damage that may have been suffered by Ms </a:t>
            </a:r>
            <a:r>
              <a:rPr lang="en-GB" sz="2000" b="1" i="1" dirty="0" err="1">
                <a:effectLst/>
                <a:latin typeface="Arial Black" panose="020B0A04020102020204" pitchFamily="34" charset="0"/>
                <a:ea typeface="Calibri" panose="020F0502020204030204" pitchFamily="34" charset="0"/>
                <a:cs typeface="Times New Roman" panose="02020603050405020304" pitchFamily="18" charset="0"/>
              </a:rPr>
              <a:t>Samsakopoulos</a:t>
            </a:r>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 would be of an order that would not justify further inquiry by a registrar. </a:t>
            </a:r>
          </a:p>
          <a:p>
            <a:r>
              <a:rPr lang="en-AU" sz="1000" b="1" dirty="0">
                <a:effectLst/>
                <a:latin typeface="Arial Black" panose="020B0A04020102020204" pitchFamily="34" charset="0"/>
                <a:ea typeface="Calibri" panose="020F0502020204030204" pitchFamily="34" charset="0"/>
                <a:cs typeface="Times New Roman" panose="02020603050405020304" pitchFamily="18" charset="0"/>
                <a:hlinkClick r:id="rId3"/>
              </a:rPr>
              <a:t>http://www.austlii.edu.au/cgi-bin/viewdoc/au/cases/cth/FCAFC/2021/190.html</a:t>
            </a:r>
            <a:r>
              <a:rPr lang="en-GB" sz="1000" b="1" i="1" dirty="0">
                <a:latin typeface="Arial Black" panose="020B0A04020102020204" pitchFamily="34" charset="0"/>
                <a:ea typeface="Calibri" panose="020F0502020204030204" pitchFamily="34" charset="0"/>
                <a:cs typeface="Times New Roman" panose="02020603050405020304" pitchFamily="18" charset="0"/>
              </a:rPr>
              <a:t>   </a:t>
            </a:r>
            <a:r>
              <a:rPr lang="en-GB" sz="1000" b="1" i="1"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a:t>
            </a:r>
            <a:endParaRPr lang="en-AU" sz="1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87865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170646"/>
          </a:xfrm>
          <a:prstGeom prst="rect">
            <a:avLst/>
          </a:prstGeom>
          <a:noFill/>
        </p:spPr>
        <p:txBody>
          <a:bodyPr wrap="square" rtlCol="0">
            <a:spAutoFit/>
          </a:bodyPr>
          <a:lstStyle/>
          <a:p>
            <a:r>
              <a:rPr lang="en-AU" sz="2000" b="1" dirty="0">
                <a:latin typeface="Arial Black" panose="020B0A04020102020204" pitchFamily="34" charset="0"/>
                <a:ea typeface="Calibri" panose="020F0502020204030204" pitchFamily="34" charset="0"/>
              </a:rPr>
              <a:t>3. </a:t>
            </a:r>
            <a:r>
              <a:rPr lang="en-US" sz="2000" dirty="0">
                <a:latin typeface="Arial Black" panose="020B0A04020102020204" pitchFamily="34" charset="0"/>
                <a:ea typeface="Calibri" panose="020F0502020204030204" pitchFamily="34" charset="0"/>
                <a:cs typeface="Times New Roman" panose="02020603050405020304" pitchFamily="18" charset="0"/>
              </a:rPr>
              <a:t>Creditor’s Petition; Set aside v Annulment (on review of Registrar’ Decision)  </a:t>
            </a:r>
          </a:p>
          <a:p>
            <a:endParaRPr lang="en-GB" sz="2000" b="1" u="sng" dirty="0">
              <a:effectLst/>
              <a:latin typeface="Arial Black" panose="020B0A04020102020204" pitchFamily="34" charset="0"/>
              <a:ea typeface="Calibri" panose="020F0502020204030204" pitchFamily="34" charset="0"/>
              <a:cs typeface="Times New Roman" panose="02020603050405020304" pitchFamily="18" charset="0"/>
            </a:endParaRPr>
          </a:p>
          <a:p>
            <a:r>
              <a:rPr lang="en-GB" sz="2000" b="1" u="sng" dirty="0">
                <a:latin typeface="Arial Black" panose="020B0A04020102020204" pitchFamily="34" charset="0"/>
                <a:ea typeface="Calibri" panose="020F0502020204030204" pitchFamily="34" charset="0"/>
                <a:cs typeface="Times New Roman" panose="02020603050405020304" pitchFamily="18" charset="0"/>
              </a:rPr>
              <a:t>9. … the applicant creditor had </a:t>
            </a:r>
            <a:r>
              <a:rPr lang="en-GB" sz="2000" b="1" u="sng"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received payment of $77.25 and no more</a:t>
            </a:r>
            <a:r>
              <a:rPr lang="en-GB" sz="2000" b="1" u="sng" dirty="0">
                <a:latin typeface="Arial Black" panose="020B0A04020102020204" pitchFamily="34" charset="0"/>
                <a:ea typeface="Calibri" panose="020F0502020204030204" pitchFamily="34" charset="0"/>
                <a:cs typeface="Times New Roman" panose="02020603050405020304" pitchFamily="18" charset="0"/>
              </a:rPr>
              <a:t>. There is a positive deposition that </a:t>
            </a:r>
            <a:r>
              <a:rPr lang="en-GB" sz="2000" b="1" u="sng"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the balance of the debt on which the applicant creditor then relied was $5001.76</a:t>
            </a:r>
            <a:r>
              <a:rPr lang="en-GB" sz="2000" b="1" u="sng" dirty="0">
                <a:latin typeface="Arial Black" panose="020B0A04020102020204" pitchFamily="34" charset="0"/>
                <a:ea typeface="Calibri" panose="020F0502020204030204" pitchFamily="34" charset="0"/>
                <a:cs typeface="Times New Roman" panose="02020603050405020304" pitchFamily="18" charset="0"/>
              </a:rPr>
              <a:t> and was then still owing</a:t>
            </a:r>
          </a:p>
          <a:p>
            <a:r>
              <a:rPr lang="en-GB" sz="2000" b="1" u="sng" dirty="0">
                <a:latin typeface="Arial Black" panose="020B0A04020102020204" pitchFamily="34" charset="0"/>
                <a:ea typeface="Calibri" panose="020F0502020204030204" pitchFamily="34" charset="0"/>
                <a:cs typeface="Times New Roman" panose="02020603050405020304" pitchFamily="18" charset="0"/>
              </a:rPr>
              <a:t>16. ..The first is the </a:t>
            </a:r>
            <a:r>
              <a:rPr lang="en-GB" sz="2000" b="1" u="sng"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applicant swears that she paid $80 off </a:t>
            </a:r>
            <a:r>
              <a:rPr lang="en-GB" sz="2000" b="1" u="sng" dirty="0">
                <a:latin typeface="Arial Black" panose="020B0A04020102020204" pitchFamily="34" charset="0"/>
                <a:ea typeface="Calibri" panose="020F0502020204030204" pitchFamily="34" charset="0"/>
                <a:cs typeface="Times New Roman" panose="02020603050405020304" pitchFamily="18" charset="0"/>
              </a:rPr>
              <a:t>what she says was owed and what the petitioning creditor says was owed before the sequestration order was made. </a:t>
            </a:r>
            <a:r>
              <a:rPr lang="en-GB" sz="2000" b="1" u="sng"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That would have reduced any amount owing by her to less than the statutory minimum (to $4,998.96).</a:t>
            </a:r>
          </a:p>
          <a:p>
            <a:r>
              <a:rPr lang="en-GB" sz="2000" b="1" u="sng" dirty="0">
                <a:latin typeface="Arial Black" panose="020B0A04020102020204" pitchFamily="34" charset="0"/>
                <a:ea typeface="Calibri" panose="020F0502020204030204" pitchFamily="34" charset="0"/>
                <a:cs typeface="Times New Roman" panose="02020603050405020304" pitchFamily="18" charset="0"/>
              </a:rPr>
              <a:t>17.  For reasons that again are not explained, the petitioning creditor only credits the applicant before me with $77.25. </a:t>
            </a:r>
          </a:p>
          <a:p>
            <a:endParaRPr lang="en-GB" sz="2000" b="1" u="sng" dirty="0">
              <a:latin typeface="Arial Black" panose="020B0A04020102020204" pitchFamily="34" charset="0"/>
              <a:ea typeface="Calibri" panose="020F0502020204030204" pitchFamily="34" charset="0"/>
              <a:cs typeface="Times New Roman" panose="02020603050405020304" pitchFamily="18" charset="0"/>
            </a:endParaRPr>
          </a:p>
          <a:p>
            <a:r>
              <a:rPr lang="en-GB" sz="2000" b="1" u="sng" dirty="0">
                <a:effectLst/>
                <a:latin typeface="Arial Black" panose="020B0A04020102020204" pitchFamily="34" charset="0"/>
                <a:ea typeface="Calibri" panose="020F0502020204030204" pitchFamily="34" charset="0"/>
                <a:cs typeface="Times New Roman" panose="02020603050405020304" pitchFamily="18" charset="0"/>
              </a:rPr>
              <a:t>19. To the extent that the petitioning creditor seeks to rely on a greater amount now having regard to the current account, </a:t>
            </a:r>
            <a:r>
              <a:rPr lang="en-GB" sz="2000" b="1" u="sng"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the petitioning creditor does not discharge the onus of proof on it to prove on the balance of probabilities that the respondent before me owes to the petitioning creditor an amount in excess of $5000.</a:t>
            </a:r>
          </a:p>
          <a:p>
            <a:endParaRPr lang="en-AU" sz="1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195763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600140"/>
          </a:xfrm>
          <a:prstGeom prst="rect">
            <a:avLst/>
          </a:prstGeom>
          <a:noFill/>
        </p:spPr>
        <p:txBody>
          <a:bodyPr wrap="square" rtlCol="0">
            <a:spAutoFit/>
          </a:bodyPr>
          <a:lstStyle/>
          <a:p>
            <a:pPr defTabSz="129982">
              <a:lnSpc>
                <a:spcPct val="150000"/>
              </a:lnSpc>
            </a:pPr>
            <a:r>
              <a:rPr lang="en-GB" sz="2400" b="1" u="sng" dirty="0">
                <a:solidFill>
                  <a:prstClr val="black"/>
                </a:solidFill>
                <a:latin typeface="Arial Black" panose="020B0A04020102020204" pitchFamily="34" charset="0"/>
              </a:rPr>
              <a:t>4. Small Business Restructuring Practitioners and their Plans </a:t>
            </a:r>
          </a:p>
          <a:p>
            <a:pPr defTabSz="129982">
              <a:lnSpc>
                <a:spcPct val="150000"/>
              </a:lnSpc>
            </a:pPr>
            <a:r>
              <a:rPr lang="en-GB" sz="2000" b="1" dirty="0">
                <a:solidFill>
                  <a:prstClr val="black"/>
                </a:solidFill>
                <a:highlight>
                  <a:srgbClr val="FFFF00"/>
                </a:highlight>
                <a:latin typeface="Arial Black" panose="020B0A04020102020204" pitchFamily="34" charset="0"/>
              </a:rPr>
              <a:t>Eligibility criteria;</a:t>
            </a:r>
          </a:p>
          <a:p>
            <a:pPr marL="342900" indent="-342900" defTabSz="129982">
              <a:lnSpc>
                <a:spcPct val="150000"/>
              </a:lnSpc>
              <a:buFont typeface="Arial" panose="020B0604020202020204" pitchFamily="34" charset="0"/>
              <a:buChar char="•"/>
            </a:pPr>
            <a:r>
              <a:rPr lang="en-GB" sz="2000" b="1" u="sng" dirty="0">
                <a:solidFill>
                  <a:prstClr val="black"/>
                </a:solidFill>
                <a:latin typeface="Arial Black" panose="020B0A04020102020204" pitchFamily="34" charset="0"/>
              </a:rPr>
              <a:t>Liabilities are under $1m</a:t>
            </a:r>
            <a:r>
              <a:rPr lang="en-GB" sz="2000" b="1" dirty="0">
                <a:solidFill>
                  <a:prstClr val="black"/>
                </a:solidFill>
                <a:latin typeface="Arial Black" panose="020B0A04020102020204" pitchFamily="34" charset="0"/>
              </a:rPr>
              <a:t>, excluding employee entitlements.</a:t>
            </a:r>
          </a:p>
          <a:p>
            <a:pPr defTabSz="129982">
              <a:lnSpc>
                <a:spcPct val="150000"/>
              </a:lnSpc>
            </a:pPr>
            <a:r>
              <a:rPr lang="en-GB" sz="2000" b="1" dirty="0">
                <a:solidFill>
                  <a:prstClr val="black"/>
                </a:solidFill>
                <a:latin typeface="Arial Black" panose="020B0A04020102020204" pitchFamily="34" charset="0"/>
              </a:rPr>
              <a:t>(check for any related parties loans, third party financing facilities)</a:t>
            </a:r>
          </a:p>
          <a:p>
            <a:pPr marL="342900" indent="-342900" defTabSz="129982">
              <a:lnSpc>
                <a:spcPct val="150000"/>
              </a:lnSpc>
              <a:buFont typeface="Arial" panose="020B0604020202020204" pitchFamily="34" charset="0"/>
              <a:buChar char="•"/>
            </a:pPr>
            <a:r>
              <a:rPr lang="en-GB" sz="2000" b="1" dirty="0">
                <a:solidFill>
                  <a:prstClr val="black"/>
                </a:solidFill>
                <a:latin typeface="Arial Black" panose="020B0A04020102020204" pitchFamily="34" charset="0"/>
              </a:rPr>
              <a:t>The Company has not been subject to a simplified liquidation or SBRP in the previous 7 years.</a:t>
            </a:r>
          </a:p>
          <a:p>
            <a:pPr marL="342900" indent="-342900" defTabSz="129982">
              <a:lnSpc>
                <a:spcPct val="150000"/>
              </a:lnSpc>
              <a:buFont typeface="Arial" panose="020B0604020202020204" pitchFamily="34" charset="0"/>
              <a:buChar char="•"/>
            </a:pPr>
            <a:r>
              <a:rPr lang="en-GB" sz="2000" b="1" u="sng" dirty="0">
                <a:solidFill>
                  <a:prstClr val="black"/>
                </a:solidFill>
                <a:latin typeface="Arial Black" panose="020B0A04020102020204" pitchFamily="34" charset="0"/>
              </a:rPr>
              <a:t>Directors, including former directors acting in the preceding 12 months, have not been involved in a simplified liquidation </a:t>
            </a:r>
            <a:r>
              <a:rPr lang="en-GB" sz="2000" b="1" dirty="0">
                <a:solidFill>
                  <a:prstClr val="black"/>
                </a:solidFill>
                <a:latin typeface="Arial Black" panose="020B0A04020102020204" pitchFamily="34" charset="0"/>
              </a:rPr>
              <a:t>or small business restructure in the previous 7 years.</a:t>
            </a:r>
          </a:p>
          <a:p>
            <a:pPr marL="342900" indent="-342900" defTabSz="129982">
              <a:lnSpc>
                <a:spcPct val="150000"/>
              </a:lnSpc>
              <a:buFont typeface="Arial" panose="020B0604020202020204" pitchFamily="34" charset="0"/>
              <a:buChar char="•"/>
            </a:pPr>
            <a:r>
              <a:rPr lang="en-GB" sz="2000" b="1" u="sng" dirty="0">
                <a:solidFill>
                  <a:prstClr val="black"/>
                </a:solidFill>
                <a:latin typeface="Arial Black" panose="020B0A04020102020204" pitchFamily="34" charset="0"/>
              </a:rPr>
              <a:t>Tax obligations are up to date</a:t>
            </a:r>
          </a:p>
          <a:p>
            <a:pPr defTabSz="129982">
              <a:lnSpc>
                <a:spcPct val="150000"/>
              </a:lnSpc>
            </a:pPr>
            <a:r>
              <a:rPr lang="en-GB" sz="2000" b="1" dirty="0">
                <a:solidFill>
                  <a:prstClr val="black"/>
                </a:solidFill>
                <a:latin typeface="Arial Black" panose="020B0A04020102020204" pitchFamily="34" charset="0"/>
              </a:rPr>
              <a:t>(viz. 20 days to meet tax </a:t>
            </a:r>
            <a:r>
              <a:rPr lang="en-GB" sz="2000" b="1" dirty="0" err="1">
                <a:solidFill>
                  <a:prstClr val="black"/>
                </a:solidFill>
                <a:latin typeface="Arial Black" panose="020B0A04020102020204" pitchFamily="34" charset="0"/>
              </a:rPr>
              <a:t>lodgment</a:t>
            </a:r>
            <a:r>
              <a:rPr lang="en-GB" sz="2000" b="1" dirty="0">
                <a:solidFill>
                  <a:prstClr val="black"/>
                </a:solidFill>
                <a:latin typeface="Arial Black" panose="020B0A04020102020204" pitchFamily="34" charset="0"/>
              </a:rPr>
              <a:t> obligations).</a:t>
            </a:r>
          </a:p>
          <a:p>
            <a:pPr marL="342900" indent="-342900" defTabSz="129982">
              <a:lnSpc>
                <a:spcPct val="150000"/>
              </a:lnSpc>
              <a:buFont typeface="Arial" panose="020B0604020202020204" pitchFamily="34" charset="0"/>
              <a:buChar char="•"/>
            </a:pPr>
            <a:r>
              <a:rPr lang="en-GB" sz="2000" b="1" u="sng" dirty="0">
                <a:solidFill>
                  <a:prstClr val="black"/>
                </a:solidFill>
                <a:latin typeface="Arial Black" panose="020B0A04020102020204" pitchFamily="34" charset="0"/>
              </a:rPr>
              <a:t>Employee entitlements are up to date</a:t>
            </a:r>
          </a:p>
          <a:p>
            <a:pPr defTabSz="129982">
              <a:lnSpc>
                <a:spcPct val="150000"/>
              </a:lnSpc>
            </a:pPr>
            <a:r>
              <a:rPr lang="en-GB" sz="2000" b="1" dirty="0">
                <a:solidFill>
                  <a:prstClr val="black"/>
                </a:solidFill>
                <a:latin typeface="Arial Black" panose="020B0A04020102020204" pitchFamily="34" charset="0"/>
              </a:rPr>
              <a:t>(viz. 20 days to meet outstanding employee entitlements including super.)</a:t>
            </a:r>
          </a:p>
          <a:p>
            <a:pPr defTabSz="129982">
              <a:lnSpc>
                <a:spcPct val="150000"/>
              </a:lnSpc>
            </a:pPr>
            <a:endParaRPr lang="en-GB" sz="2000" b="1" u="sng"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16345836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0" y="620164"/>
            <a:ext cx="12192001" cy="6317242"/>
          </a:xfrm>
          <a:prstGeom prst="rect">
            <a:avLst/>
          </a:prstGeom>
          <a:noFill/>
        </p:spPr>
        <p:txBody>
          <a:bodyPr wrap="square" rtlCol="0">
            <a:spAutoFit/>
          </a:bodyPr>
          <a:lstStyle/>
          <a:p>
            <a:pPr defTabSz="129982">
              <a:lnSpc>
                <a:spcPct val="150000"/>
              </a:lnSpc>
            </a:pPr>
            <a:r>
              <a:rPr lang="en-GB" sz="2400" b="1" u="sng" dirty="0">
                <a:solidFill>
                  <a:prstClr val="black"/>
                </a:solidFill>
                <a:latin typeface="Arial Black" panose="020B0A04020102020204" pitchFamily="34" charset="0"/>
              </a:rPr>
              <a:t>4. Small Business Restructuring Practitioners and their Plans </a:t>
            </a:r>
          </a:p>
          <a:p>
            <a:pPr>
              <a:lnSpc>
                <a:spcPct val="107000"/>
              </a:lnSpc>
              <a:spcBef>
                <a:spcPts val="600"/>
              </a:spcBef>
              <a:spcAft>
                <a:spcPts val="600"/>
              </a:spcAft>
            </a:pPr>
            <a:r>
              <a:rPr lang="en-AU" sz="2000" b="1" u="sng" kern="0" dirty="0">
                <a:effectLst/>
                <a:latin typeface="Arial Black" panose="020B0A04020102020204" pitchFamily="34" charset="0"/>
                <a:ea typeface="Times New Roman" panose="02020603050405020304" pitchFamily="18" charset="0"/>
                <a:cs typeface="Times New Roman" panose="02020603050405020304" pitchFamily="18" charset="0"/>
              </a:rPr>
              <a:t>Restructuring Proposal Statement – Approved Form</a:t>
            </a:r>
          </a:p>
          <a:p>
            <a:pPr>
              <a:lnSpc>
                <a:spcPct val="107000"/>
              </a:lnSpc>
              <a:tabLst>
                <a:tab pos="2865755" algn="ctr"/>
                <a:tab pos="5731510" algn="r"/>
              </a:tabLst>
            </a:pPr>
            <a:r>
              <a:rPr lang="en-AU" sz="1000" b="1" u="sng" dirty="0">
                <a:effectLst/>
                <a:latin typeface="Arial Black" panose="020B0A04020102020204" pitchFamily="34" charset="0"/>
                <a:ea typeface="Calibri" panose="020F0502020204030204" pitchFamily="34" charset="0"/>
                <a:cs typeface="Times New Roman" panose="02020603050405020304" pitchFamily="18" charset="0"/>
              </a:rPr>
              <a:t>Corporations Act 2001, Section 455B, Corporations Regulations 2001, Reg 5.3B.16(2)(b) and Reg 5.3B.65</a:t>
            </a:r>
          </a:p>
          <a:p>
            <a:pPr>
              <a:lnSpc>
                <a:spcPct val="107000"/>
              </a:lnSpc>
              <a:spcBef>
                <a:spcPts val="600"/>
              </a:spcBef>
              <a:spcAft>
                <a:spcPts val="600"/>
              </a:spcAft>
            </a:pPr>
            <a:r>
              <a:rPr lang="en-AU" sz="2000" b="1" dirty="0">
                <a:effectLst/>
                <a:latin typeface="Arial Black" panose="020B0A04020102020204" pitchFamily="34" charset="0"/>
                <a:ea typeface="Times New Roman" panose="02020603050405020304" pitchFamily="18" charset="0"/>
                <a:cs typeface="Times New Roman" panose="02020603050405020304" pitchFamily="18" charset="0"/>
              </a:rPr>
              <a:t>B.	Important Information about restructuring plans</a:t>
            </a:r>
          </a:p>
          <a:p>
            <a:pPr marL="342900" lvl="0" indent="-342900">
              <a:lnSpc>
                <a:spcPct val="107000"/>
              </a:lnSpc>
              <a:spcBef>
                <a:spcPts val="1200"/>
              </a:spcBef>
              <a:spcAft>
                <a:spcPts val="300"/>
              </a:spcAft>
              <a:buFont typeface="+mj-lt"/>
              <a:buAutoNum type="arabicPeriod"/>
            </a:pPr>
            <a:r>
              <a:rPr lang="en-AU" sz="2000" b="1" dirty="0">
                <a:effectLst/>
                <a:latin typeface="Arial Black" panose="020B0A04020102020204" pitchFamily="34" charset="0"/>
                <a:ea typeface="Times New Roman" panose="02020603050405020304" pitchFamily="18" charset="0"/>
                <a:cs typeface="Times New Roman" panose="02020603050405020304" pitchFamily="18" charset="0"/>
              </a:rPr>
              <a:t>Deciding whether to accept a Plan </a:t>
            </a:r>
          </a:p>
          <a:p>
            <a:pPr>
              <a:lnSpc>
                <a:spcPct val="107000"/>
              </a:lnSpc>
              <a:spcAft>
                <a:spcPts val="800"/>
              </a:spcAft>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A decision about whether a restructuring plan should be accepted is made by affected creditors who receive the following documents from a restructuring practitioner in relation to a company:</a:t>
            </a:r>
          </a:p>
          <a:p>
            <a:pPr marL="457200">
              <a:lnSpc>
                <a:spcPct val="107000"/>
              </a:lnSpc>
              <a:spcAft>
                <a:spcPts val="800"/>
              </a:spcAft>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a.	the company’s restructuring plan;</a:t>
            </a:r>
          </a:p>
          <a:p>
            <a:pPr marL="457200">
              <a:lnSpc>
                <a:spcPct val="107000"/>
              </a:lnSpc>
              <a:spcAft>
                <a:spcPts val="800"/>
              </a:spcAft>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b.	restructuring plan standard terms;</a:t>
            </a:r>
          </a:p>
          <a:p>
            <a:pPr marL="457200">
              <a:lnSpc>
                <a:spcPct val="107000"/>
              </a:lnSpc>
              <a:spcAft>
                <a:spcPts val="800"/>
              </a:spcAft>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c.	the company’s restructuring proposal statement </a:t>
            </a:r>
          </a:p>
          <a:p>
            <a:pPr marL="900430" indent="-443230">
              <a:lnSpc>
                <a:spcPct val="107000"/>
              </a:lnSpc>
              <a:spcAft>
                <a:spcPts val="800"/>
              </a:spcAft>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d. 	</a:t>
            </a:r>
            <a:r>
              <a:rPr lang="en-AU"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a declaration from the restructuring practitioner </a:t>
            </a:r>
            <a:r>
              <a:rPr lang="en-AU" sz="2000" b="1" dirty="0">
                <a:effectLst/>
                <a:latin typeface="Arial Black" panose="020B0A04020102020204" pitchFamily="34" charset="0"/>
                <a:ea typeface="Calibri" panose="020F0502020204030204" pitchFamily="34" charset="0"/>
                <a:cs typeface="Times New Roman" panose="02020603050405020304" pitchFamily="18" charset="0"/>
              </a:rPr>
              <a:t>about whether the eligibility criteria for restructuring are met, </a:t>
            </a:r>
            <a:r>
              <a:rPr lang="en-AU"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whether the company is likely to be able to discharge the plan obligations</a:t>
            </a:r>
            <a:r>
              <a:rPr lang="en-AU" sz="2000" b="1" dirty="0">
                <a:effectLst/>
                <a:latin typeface="Arial Black" panose="020B0A04020102020204" pitchFamily="34" charset="0"/>
                <a:ea typeface="Calibri" panose="020F0502020204030204" pitchFamily="34" charset="0"/>
                <a:cs typeface="Times New Roman" panose="02020603050405020304" pitchFamily="18" charset="0"/>
              </a:rPr>
              <a:t>, and statements about the practitioners belief about the completeness of information set out in the company’s restructuring proposal statement</a:t>
            </a:r>
            <a:r>
              <a:rPr lang="en-AU" sz="1800" b="1" dirty="0">
                <a:effectLst/>
                <a:latin typeface="Arial Black" panose="020B0A04020102020204" pitchFamily="34" charset="0"/>
                <a:ea typeface="Calibri" panose="020F0502020204030204" pitchFamily="34" charset="0"/>
                <a:cs typeface="Times New Roman" panose="02020603050405020304" pitchFamily="18" charset="0"/>
              </a:rPr>
              <a:t>;</a:t>
            </a:r>
            <a:endParaRPr lang="en-GB" sz="2000" b="1" u="sng"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1008509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 &amp; Practice</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452124"/>
            <a:ext cx="12191999" cy="6914522"/>
          </a:xfrm>
          <a:prstGeom prst="rect">
            <a:avLst/>
          </a:prstGeom>
          <a:noFill/>
        </p:spPr>
        <p:txBody>
          <a:bodyPr wrap="square" rtlCol="0">
            <a:spAutoFit/>
          </a:bodyPr>
          <a:lstStyle/>
          <a:p>
            <a:pPr defTabSz="129982">
              <a:lnSpc>
                <a:spcPct val="150000"/>
              </a:lnSpc>
            </a:pPr>
            <a:endParaRPr lang="en-US" sz="2000" b="1" u="sng" dirty="0">
              <a:solidFill>
                <a:prstClr val="black"/>
              </a:solidFill>
              <a:latin typeface="Arial Black" panose="020B0A04020102020204" pitchFamily="34" charset="0"/>
              <a:cs typeface="Times New Roman" panose="02020603050405020304" pitchFamily="18" charset="0"/>
            </a:endParaRPr>
          </a:p>
          <a:p>
            <a:pPr defTabSz="129982">
              <a:lnSpc>
                <a:spcPct val="150000"/>
              </a:lnSpc>
            </a:pPr>
            <a:r>
              <a:rPr lang="en-US" sz="2000" b="1" u="sng" dirty="0">
                <a:solidFill>
                  <a:prstClr val="black"/>
                </a:solidFill>
                <a:latin typeface="Arial Black" panose="020B0A04020102020204" pitchFamily="34" charset="0"/>
                <a:cs typeface="Times New Roman" panose="02020603050405020304" pitchFamily="18" charset="0"/>
              </a:rPr>
              <a:t>Disclaimer;</a:t>
            </a:r>
            <a:r>
              <a:rPr lang="en-US" sz="2000" b="1" dirty="0">
                <a:solidFill>
                  <a:prstClr val="black"/>
                </a:solidFill>
                <a:latin typeface="Arial Black" panose="020B0A04020102020204" pitchFamily="34" charset="0"/>
                <a:cs typeface="Times New Roman" panose="02020603050405020304" pitchFamily="18" charset="0"/>
              </a:rPr>
              <a:t> this presentation and these papers are not legal advice!</a:t>
            </a:r>
            <a:endParaRPr lang="en-AU" sz="2800" b="1" dirty="0">
              <a:solidFill>
                <a:prstClr val="black"/>
              </a:solidFill>
              <a:latin typeface="Arial Black" panose="020B0A04020102020204" pitchFamily="34" charset="0"/>
            </a:endParaRPr>
          </a:p>
          <a:p>
            <a:pPr defTabSz="129982">
              <a:lnSpc>
                <a:spcPct val="150000"/>
              </a:lnSpc>
            </a:pPr>
            <a:endParaRPr lang="en-AU" sz="2000" i="1" u="sng" dirty="0">
              <a:solidFill>
                <a:prstClr val="black"/>
              </a:solidFill>
              <a:latin typeface="Arial Black" panose="020B0A04020102020204" pitchFamily="34" charset="0"/>
            </a:endParaRPr>
          </a:p>
          <a:p>
            <a:pPr defTabSz="129982">
              <a:lnSpc>
                <a:spcPct val="150000"/>
              </a:lnSpc>
            </a:pPr>
            <a:r>
              <a:rPr lang="en-AU" sz="2000" i="1" u="sng" dirty="0">
                <a:solidFill>
                  <a:prstClr val="black"/>
                </a:solidFill>
                <a:latin typeface="Arial Black" panose="020B0A04020102020204" pitchFamily="34" charset="0"/>
              </a:rPr>
              <a:t>Web site for Papers</a:t>
            </a:r>
            <a:r>
              <a:rPr lang="en-AU" sz="2000" i="1" dirty="0">
                <a:solidFill>
                  <a:prstClr val="black"/>
                </a:solidFill>
                <a:latin typeface="Arial Black" panose="020B0A04020102020204" pitchFamily="34" charset="0"/>
              </a:rPr>
              <a:t>: </a:t>
            </a:r>
          </a:p>
          <a:p>
            <a:pPr defTabSz="129982">
              <a:lnSpc>
                <a:spcPct val="150000"/>
              </a:lnSpc>
            </a:pPr>
            <a:r>
              <a:rPr lang="en-AU" sz="2000" dirty="0">
                <a:effectLst/>
                <a:latin typeface="Arial Black" panose="020B0A04020102020204" pitchFamily="34" charset="0"/>
                <a:ea typeface="Calibri" panose="020F0502020204030204" pitchFamily="34" charset="0"/>
                <a:cs typeface="Times New Roman" panose="02020603050405020304" pitchFamily="18" charset="0"/>
                <a:hlinkClick r:id="rId3"/>
              </a:rPr>
              <a:t>https://www.9windeyer.com.au/barristers/geoffrey-mcdonald/</a:t>
            </a:r>
            <a:r>
              <a:rPr lang="en-AU" sz="2000" dirty="0">
                <a:effectLst/>
                <a:latin typeface="Arial Black" panose="020B0A04020102020204" pitchFamily="34" charset="0"/>
                <a:ea typeface="Calibri" panose="020F0502020204030204" pitchFamily="34" charset="0"/>
                <a:cs typeface="Times New Roman" panose="02020603050405020304" pitchFamily="18" charset="0"/>
              </a:rPr>
              <a:t>  </a:t>
            </a:r>
            <a:endParaRPr lang="en-AU" sz="2000" dirty="0">
              <a:latin typeface="Arial Black" panose="020B0A04020102020204" pitchFamily="34" charset="0"/>
              <a:ea typeface="Calibri" panose="020F0502020204030204" pitchFamily="34" charset="0"/>
              <a:cs typeface="Times New Roman" panose="02020603050405020304" pitchFamily="18" charset="0"/>
            </a:endParaRPr>
          </a:p>
          <a:p>
            <a:pPr defTabSz="129982">
              <a:lnSpc>
                <a:spcPct val="150000"/>
              </a:lnSpc>
            </a:pPr>
            <a:endParaRPr lang="en-AU" sz="2000" i="1" u="sng" dirty="0">
              <a:solidFill>
                <a:prstClr val="black"/>
              </a:solidFill>
              <a:latin typeface="Arial Black" panose="020B0A04020102020204" pitchFamily="34" charset="0"/>
            </a:endParaRPr>
          </a:p>
          <a:p>
            <a:pPr defTabSz="129982">
              <a:lnSpc>
                <a:spcPct val="150000"/>
              </a:lnSpc>
            </a:pPr>
            <a:r>
              <a:rPr lang="en-AU" sz="2000" dirty="0">
                <a:solidFill>
                  <a:prstClr val="black"/>
                </a:solidFill>
                <a:latin typeface="Arial Black" panose="020B0A04020102020204" pitchFamily="34" charset="0"/>
              </a:rPr>
              <a:t>Past papers by Geoffrey McDonald: link at </a:t>
            </a:r>
            <a:r>
              <a:rPr lang="en-AU" sz="2000" u="sng" dirty="0">
                <a:effectLst/>
                <a:latin typeface="Arial Black" panose="020B0A0402010202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List.docx (google.com)</a:t>
            </a:r>
            <a:r>
              <a:rPr lang="en-AU" sz="2000" u="sng" dirty="0">
                <a:effectLst/>
                <a:latin typeface="Arial Black" panose="020B0A04020102020204" pitchFamily="34" charset="0"/>
                <a:ea typeface="Calibri" panose="020F0502020204030204" pitchFamily="34" charset="0"/>
                <a:cs typeface="Times New Roman" panose="02020603050405020304" pitchFamily="18" charset="0"/>
              </a:rPr>
              <a:t> </a:t>
            </a:r>
          </a:p>
          <a:p>
            <a:pPr defTabSz="129982">
              <a:lnSpc>
                <a:spcPct val="150000"/>
              </a:lnSpc>
            </a:pPr>
            <a:endParaRPr lang="en-AU" b="1" dirty="0">
              <a:solidFill>
                <a:prstClr val="black"/>
              </a:solidFill>
              <a:latin typeface="Arial Black" panose="020B0A04020102020204" pitchFamily="34" charset="0"/>
            </a:endParaRPr>
          </a:p>
          <a:p>
            <a:pPr defTabSz="129982">
              <a:lnSpc>
                <a:spcPct val="150000"/>
              </a:lnSpc>
            </a:pPr>
            <a:r>
              <a:rPr lang="en-AU" b="1" dirty="0">
                <a:solidFill>
                  <a:prstClr val="black"/>
                </a:solidFill>
                <a:latin typeface="Arial Black" panose="020B0A04020102020204" pitchFamily="34" charset="0"/>
              </a:rPr>
              <a:t>Due to the relatively short duration of this Webinar, you will find that the presentation will bring issues to your attention, rather than answer all the questions and the PowerPoint paper and the Webinar Video will be a helpful resource for future guidance (both soon to be posted on the 9 Windeyer Website).</a:t>
            </a:r>
          </a:p>
          <a:p>
            <a:pPr defTabSz="129982">
              <a:lnSpc>
                <a:spcPct val="150000"/>
              </a:lnSpc>
            </a:pPr>
            <a:r>
              <a:rPr lang="en-AU" b="1" dirty="0">
                <a:solidFill>
                  <a:prstClr val="black"/>
                </a:solidFill>
                <a:latin typeface="Arial Black" panose="020B0A04020102020204" pitchFamily="34" charset="0"/>
              </a:rPr>
              <a:t>You are invited to ask questions </a:t>
            </a:r>
            <a:r>
              <a:rPr lang="en-AU" b="1" u="sng" dirty="0">
                <a:solidFill>
                  <a:prstClr val="black"/>
                </a:solidFill>
                <a:latin typeface="Arial Black" panose="020B0A04020102020204" pitchFamily="34" charset="0"/>
              </a:rPr>
              <a:t>after the Webinar </a:t>
            </a:r>
            <a:r>
              <a:rPr lang="en-AU" b="1" dirty="0">
                <a:solidFill>
                  <a:prstClr val="black"/>
                </a:solidFill>
                <a:latin typeface="Arial Black" panose="020B0A04020102020204" pitchFamily="34" charset="0"/>
              </a:rPr>
              <a:t>by emailing </a:t>
            </a:r>
            <a:r>
              <a:rPr lang="en-AU" b="1" dirty="0">
                <a:solidFill>
                  <a:prstClr val="black"/>
                </a:solidFill>
                <a:latin typeface="Arial Black" panose="020B0A04020102020204" pitchFamily="34" charset="0"/>
                <a:hlinkClick r:id="rId5"/>
              </a:rPr>
              <a:t>gmcdonald@windeyerchambers.com.au</a:t>
            </a:r>
            <a:r>
              <a:rPr lang="en-AU" b="1" dirty="0">
                <a:solidFill>
                  <a:prstClr val="black"/>
                </a:solidFill>
                <a:latin typeface="Arial Black" panose="020B0A04020102020204" pitchFamily="34" charset="0"/>
              </a:rPr>
              <a:t> </a:t>
            </a:r>
          </a:p>
          <a:p>
            <a:pPr>
              <a:lnSpc>
                <a:spcPct val="107000"/>
              </a:lnSpc>
              <a:spcAft>
                <a:spcPts val="800"/>
              </a:spcAft>
            </a:pPr>
            <a:endParaRPr lang="en-US" sz="1800" u="sng"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dirty="0">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48841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0" y="620164"/>
            <a:ext cx="12192001" cy="6138475"/>
          </a:xfrm>
          <a:prstGeom prst="rect">
            <a:avLst/>
          </a:prstGeom>
          <a:noFill/>
        </p:spPr>
        <p:txBody>
          <a:bodyPr wrap="square" rtlCol="0">
            <a:spAutoFit/>
          </a:bodyPr>
          <a:lstStyle/>
          <a:p>
            <a:pPr defTabSz="129982">
              <a:lnSpc>
                <a:spcPct val="150000"/>
              </a:lnSpc>
            </a:pPr>
            <a:r>
              <a:rPr lang="en-GB" sz="2400" b="1" u="sng" dirty="0">
                <a:solidFill>
                  <a:prstClr val="black"/>
                </a:solidFill>
                <a:latin typeface="Arial Black" panose="020B0A04020102020204" pitchFamily="34" charset="0"/>
              </a:rPr>
              <a:t>4. Small Business Restructuring Practitioners and their Plans </a:t>
            </a:r>
          </a:p>
          <a:p>
            <a:pPr defTabSz="129982">
              <a:lnSpc>
                <a:spcPct val="150000"/>
              </a:lnSpc>
            </a:pPr>
            <a:r>
              <a:rPr lang="en-GB" sz="2000" b="1" dirty="0">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During the restructuring period, </a:t>
            </a:r>
            <a:r>
              <a:rPr lang="en-GB" sz="2000" b="1" dirty="0">
                <a:solidFill>
                  <a:prstClr val="black"/>
                </a:solidFill>
                <a:effectLst/>
                <a:highlight>
                  <a:srgbClr val="FFFF00"/>
                </a:highlight>
                <a:latin typeface="Arial Black" panose="020B0A04020102020204" pitchFamily="34" charset="0"/>
                <a:ea typeface="Times New Roman" panose="02020603050405020304" pitchFamily="18" charset="0"/>
                <a:cs typeface="Times New Roman" panose="02020603050405020304" pitchFamily="18" charset="0"/>
              </a:rPr>
              <a:t>the directors remain in control </a:t>
            </a:r>
            <a:r>
              <a:rPr lang="en-GB" sz="2000" b="1" dirty="0">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of the company and may enter into a transaction or dealing with company assets if it is in the ordinary course of the company’s business.</a:t>
            </a:r>
          </a:p>
          <a:p>
            <a:pPr defTabSz="129982">
              <a:lnSpc>
                <a:spcPct val="150000"/>
              </a:lnSpc>
            </a:pPr>
            <a:r>
              <a:rPr lang="en-GB" sz="2000" b="1" dirty="0">
                <a:solidFill>
                  <a:prstClr val="black"/>
                </a:solidFill>
                <a:effectLst/>
                <a:highlight>
                  <a:srgbClr val="FFFF00"/>
                </a:highlight>
                <a:latin typeface="Arial Black" panose="020B0A04020102020204" pitchFamily="34" charset="0"/>
                <a:ea typeface="Times New Roman" panose="02020603050405020304" pitchFamily="18" charset="0"/>
                <a:cs typeface="Times New Roman" panose="02020603050405020304" pitchFamily="18" charset="0"/>
              </a:rPr>
              <a:t>A plan is accepted if</a:t>
            </a:r>
            <a:r>
              <a:rPr lang="en-GB" sz="2000" b="1" dirty="0">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 at the end of 15 business days, </a:t>
            </a:r>
            <a:r>
              <a:rPr lang="en-GB" sz="2000" b="1" dirty="0">
                <a:solidFill>
                  <a:prstClr val="black"/>
                </a:solidFill>
                <a:effectLst/>
                <a:highlight>
                  <a:srgbClr val="FFFF00"/>
                </a:highlight>
                <a:latin typeface="Arial Black" panose="020B0A04020102020204" pitchFamily="34" charset="0"/>
                <a:ea typeface="Times New Roman" panose="02020603050405020304" pitchFamily="18" charset="0"/>
                <a:cs typeface="Times New Roman" panose="02020603050405020304" pitchFamily="18" charset="0"/>
              </a:rPr>
              <a:t>the majority in value of affected creditors </a:t>
            </a:r>
            <a:r>
              <a:rPr lang="en-GB" sz="2000" b="1" dirty="0">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who returned statements to the restructuring practitioner, stated that the plan should be accepted. </a:t>
            </a:r>
          </a:p>
          <a:p>
            <a:pPr defTabSz="129982">
              <a:lnSpc>
                <a:spcPct val="150000"/>
              </a:lnSpc>
            </a:pPr>
            <a:endParaRPr lang="en-GB" sz="2000" b="1" dirty="0">
              <a:solidFill>
                <a:prstClr val="black"/>
              </a:solidFill>
              <a:latin typeface="Arial Black" panose="020B0A04020102020204" pitchFamily="34" charset="0"/>
              <a:ea typeface="Times New Roman" panose="02020603050405020304" pitchFamily="18" charset="0"/>
              <a:cs typeface="Times New Roman" panose="02020603050405020304" pitchFamily="18" charset="0"/>
            </a:endParaRPr>
          </a:p>
          <a:p>
            <a:pPr defTabSz="129982">
              <a:lnSpc>
                <a:spcPct val="150000"/>
              </a:lnSpc>
            </a:pPr>
            <a:r>
              <a:rPr lang="en-GB" sz="2000" b="1" dirty="0">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Companies subject to restructuring are shown as ‘EXAD’ (external administration) and a company that makes a restructuring plan is shown as ‘REGD’ (registered). This is because regulation 9.1.02(a) of the Corporations Regulations 2001 requires the company register to disclose that a company is under restructuring but not when the company has made a restructuring plan.</a:t>
            </a:r>
          </a:p>
        </p:txBody>
      </p:sp>
    </p:spTree>
    <p:extLst>
      <p:ext uri="{BB962C8B-B14F-4D97-AF65-F5344CB8AC3E}">
        <p14:creationId xmlns:p14="http://schemas.microsoft.com/office/powerpoint/2010/main" val="11824267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046142"/>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4. Simplified Liquidation Process</a:t>
            </a:r>
          </a:p>
          <a:p>
            <a:pPr defTabSz="129982">
              <a:lnSpc>
                <a:spcPct val="150000"/>
              </a:lnSpc>
            </a:pPr>
            <a:r>
              <a:rPr lang="en-GB" sz="2000" b="1" u="sng" dirty="0">
                <a:solidFill>
                  <a:prstClr val="black"/>
                </a:solidFill>
                <a:latin typeface="Arial Black" panose="020B0A04020102020204" pitchFamily="34" charset="0"/>
              </a:rPr>
              <a:t>Guide; </a:t>
            </a:r>
            <a:r>
              <a:rPr lang="en-AU" sz="1800" u="sng" dirty="0">
                <a:solidFill>
                  <a:srgbClr val="0000FF"/>
                </a:solidFill>
                <a:effectLst/>
                <a:latin typeface="Arial Black" panose="020B0A04020102020204" pitchFamily="34" charset="0"/>
                <a:ea typeface="Calibri" panose="020F0502020204030204" pitchFamily="34" charset="0"/>
                <a:cs typeface="Times New Roman" panose="02020603050405020304" pitchFamily="18" charset="0"/>
                <a:hlinkClick r:id="rId3"/>
              </a:rPr>
              <a:t>Simplified liquidation | ASIC - Australian Securities and Investments Commission</a:t>
            </a:r>
            <a:endParaRPr lang="en-AU" sz="1800" dirty="0">
              <a:effectLst/>
              <a:latin typeface="Arial Black" panose="020B0A04020102020204" pitchFamily="34" charset="0"/>
              <a:ea typeface="Calibri" panose="020F0502020204030204" pitchFamily="34" charset="0"/>
              <a:cs typeface="Times New Roman" panose="02020603050405020304" pitchFamily="18" charset="0"/>
            </a:endParaRPr>
          </a:p>
          <a:p>
            <a:pPr defTabSz="129982">
              <a:lnSpc>
                <a:spcPct val="150000"/>
              </a:lnSpc>
            </a:pPr>
            <a:r>
              <a:rPr lang="en-GB" sz="2000" b="1" dirty="0">
                <a:solidFill>
                  <a:prstClr val="black"/>
                </a:solidFill>
                <a:latin typeface="Arial Black" panose="020B0A04020102020204" pitchFamily="34" charset="0"/>
              </a:rPr>
              <a:t>Where </a:t>
            </a:r>
            <a:r>
              <a:rPr lang="en-GB" sz="2000" b="1" u="sng" dirty="0">
                <a:solidFill>
                  <a:prstClr val="black"/>
                </a:solidFill>
                <a:latin typeface="Arial Black" panose="020B0A04020102020204" pitchFamily="34" charset="0"/>
              </a:rPr>
              <a:t>a liquidator has been appointed pursuant to a creditor’s voluntary liquidation </a:t>
            </a:r>
            <a:r>
              <a:rPr lang="en-GB" sz="2000" b="1" dirty="0">
                <a:solidFill>
                  <a:prstClr val="black"/>
                </a:solidFill>
                <a:latin typeface="Arial Black" panose="020B0A04020102020204" pitchFamily="34" charset="0"/>
              </a:rPr>
              <a:t>and they consider on reasonable grounds that the company meets the eligibility criteria, </a:t>
            </a:r>
            <a:r>
              <a:rPr lang="en-GB" sz="2000" b="1" u="sng" dirty="0">
                <a:solidFill>
                  <a:prstClr val="black"/>
                </a:solidFill>
                <a:latin typeface="Arial Black" panose="020B0A04020102020204" pitchFamily="34" charset="0"/>
              </a:rPr>
              <a:t>the liquidator may choose to adopt the small business liquidation </a:t>
            </a:r>
            <a:r>
              <a:rPr lang="en-GB" sz="2000" b="1" dirty="0">
                <a:solidFill>
                  <a:prstClr val="black"/>
                </a:solidFill>
                <a:latin typeface="Arial Black" panose="020B0A04020102020204" pitchFamily="34" charset="0"/>
              </a:rPr>
              <a:t>process rather than the standard creditor’s voluntary liquidation process. </a:t>
            </a:r>
          </a:p>
          <a:p>
            <a:pPr marL="342900" indent="-342900" defTabSz="129982">
              <a:lnSpc>
                <a:spcPct val="150000"/>
              </a:lnSpc>
              <a:buFont typeface="Arial" panose="020B0604020202020204" pitchFamily="34" charset="0"/>
              <a:buChar char="•"/>
            </a:pPr>
            <a:r>
              <a:rPr lang="en-GB" sz="2000" b="1" dirty="0">
                <a:solidFill>
                  <a:prstClr val="black"/>
                </a:solidFill>
                <a:latin typeface="Arial Black" panose="020B0A04020102020204" pitchFamily="34" charset="0"/>
              </a:rPr>
              <a:t>the liquidator is </a:t>
            </a:r>
            <a:r>
              <a:rPr lang="en-GB" sz="2000" b="1" u="sng" dirty="0">
                <a:solidFill>
                  <a:prstClr val="black"/>
                </a:solidFill>
                <a:latin typeface="Arial Black" panose="020B0A04020102020204" pitchFamily="34" charset="0"/>
              </a:rPr>
              <a:t>not required to submit a section 533 report </a:t>
            </a:r>
            <a:r>
              <a:rPr lang="en-GB" sz="2000" b="1" dirty="0">
                <a:solidFill>
                  <a:prstClr val="black"/>
                </a:solidFill>
                <a:latin typeface="Arial Black" panose="020B0A04020102020204" pitchFamily="34" charset="0"/>
              </a:rPr>
              <a:t>to ASIC* on potential misconduct unless there are reasonable grounds that misconduct has occurred. </a:t>
            </a:r>
          </a:p>
          <a:p>
            <a:pPr marL="342900" indent="-342900" defTabSz="129982">
              <a:lnSpc>
                <a:spcPct val="150000"/>
              </a:lnSpc>
              <a:buFont typeface="Arial" panose="020B0604020202020204" pitchFamily="34" charset="0"/>
              <a:buChar char="•"/>
            </a:pPr>
            <a:r>
              <a:rPr lang="en-GB" sz="2000" b="1" dirty="0">
                <a:solidFill>
                  <a:prstClr val="black"/>
                </a:solidFill>
                <a:latin typeface="Arial Black" panose="020B0A04020102020204" pitchFamily="34" charset="0"/>
              </a:rPr>
              <a:t>the liquidator is </a:t>
            </a:r>
            <a:r>
              <a:rPr lang="en-GB" sz="2000" b="1" u="sng" dirty="0">
                <a:solidFill>
                  <a:prstClr val="black"/>
                </a:solidFill>
                <a:latin typeface="Arial Black" panose="020B0A04020102020204" pitchFamily="34" charset="0"/>
              </a:rPr>
              <a:t>not required (entitled) to hold formal creditor’s meetings </a:t>
            </a:r>
            <a:r>
              <a:rPr lang="en-GB" sz="2000" b="1" dirty="0">
                <a:solidFill>
                  <a:prstClr val="black"/>
                </a:solidFill>
                <a:latin typeface="Arial Black" panose="020B0A04020102020204" pitchFamily="34" charset="0"/>
              </a:rPr>
              <a:t>and can instead distribute information to creditors, and proposals for voting, electronically. </a:t>
            </a:r>
          </a:p>
          <a:p>
            <a:pPr marL="342900" indent="-342900" defTabSz="129982">
              <a:lnSpc>
                <a:spcPct val="150000"/>
              </a:lnSpc>
              <a:buFont typeface="Arial" panose="020B0604020202020204" pitchFamily="34" charset="0"/>
              <a:buChar char="•"/>
            </a:pPr>
            <a:r>
              <a:rPr lang="en-GB" sz="2000" b="1" dirty="0">
                <a:solidFill>
                  <a:prstClr val="black"/>
                </a:solidFill>
                <a:latin typeface="Arial Black" panose="020B0A04020102020204" pitchFamily="34" charset="0"/>
              </a:rPr>
              <a:t>the </a:t>
            </a:r>
            <a:r>
              <a:rPr lang="en-GB" sz="2000" b="1" u="sng" dirty="0">
                <a:solidFill>
                  <a:prstClr val="black"/>
                </a:solidFill>
                <a:latin typeface="Arial Black" panose="020B0A04020102020204" pitchFamily="34" charset="0"/>
              </a:rPr>
              <a:t>unfair preference voidable transaction provisions are restricted </a:t>
            </a:r>
            <a:r>
              <a:rPr lang="en-GB" sz="2000" b="1" dirty="0">
                <a:solidFill>
                  <a:prstClr val="black"/>
                </a:solidFill>
                <a:latin typeface="Arial Black" panose="020B0A04020102020204" pitchFamily="34" charset="0"/>
              </a:rPr>
              <a:t>to prevent the liquidator pursuing claims against unrelated entities.</a:t>
            </a:r>
          </a:p>
          <a:p>
            <a:pPr defTabSz="129982">
              <a:lnSpc>
                <a:spcPct val="150000"/>
              </a:lnSpc>
            </a:pPr>
            <a:r>
              <a:rPr lang="en-GB" sz="1600" b="1" i="1" dirty="0">
                <a:solidFill>
                  <a:prstClr val="black"/>
                </a:solidFill>
                <a:highlight>
                  <a:srgbClr val="FFFF00"/>
                </a:highlight>
                <a:latin typeface="Arial Black" panose="020B0A04020102020204" pitchFamily="34" charset="0"/>
              </a:rPr>
              <a:t>* 206F (1) (c)  ASIC is satisfied that the disqualification is justified.</a:t>
            </a:r>
          </a:p>
        </p:txBody>
      </p:sp>
    </p:spTree>
    <p:extLst>
      <p:ext uri="{BB962C8B-B14F-4D97-AF65-F5344CB8AC3E}">
        <p14:creationId xmlns:p14="http://schemas.microsoft.com/office/powerpoint/2010/main" val="19743503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401753"/>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4. Simplified Liquidation Process</a:t>
            </a:r>
          </a:p>
          <a:p>
            <a:pPr defTabSz="129982">
              <a:lnSpc>
                <a:spcPct val="150000"/>
              </a:lnSpc>
            </a:pPr>
            <a:r>
              <a:rPr lang="en-GB" sz="2000" b="1" dirty="0">
                <a:solidFill>
                  <a:prstClr val="black"/>
                </a:solidFill>
                <a:latin typeface="Arial Black" panose="020B0A04020102020204" pitchFamily="34" charset="0"/>
              </a:rPr>
              <a:t>In order for a company to be </a:t>
            </a:r>
            <a:r>
              <a:rPr lang="en-GB" sz="2000" b="1" u="sng" dirty="0">
                <a:solidFill>
                  <a:prstClr val="black"/>
                </a:solidFill>
                <a:latin typeface="Arial Black" panose="020B0A04020102020204" pitchFamily="34" charset="0"/>
              </a:rPr>
              <a:t>eligible</a:t>
            </a:r>
            <a:r>
              <a:rPr lang="en-GB" sz="2000" b="1" dirty="0">
                <a:solidFill>
                  <a:prstClr val="black"/>
                </a:solidFill>
                <a:latin typeface="Arial Black" panose="020B0A04020102020204" pitchFamily="34" charset="0"/>
              </a:rPr>
              <a:t> for the simplified liquidation </a:t>
            </a:r>
          </a:p>
          <a:p>
            <a:pPr defTabSz="129982">
              <a:lnSpc>
                <a:spcPct val="150000"/>
              </a:lnSpc>
            </a:pPr>
            <a:r>
              <a:rPr lang="en-GB" sz="2000" b="1" dirty="0">
                <a:solidFill>
                  <a:prstClr val="black"/>
                </a:solidFill>
                <a:latin typeface="Arial Black" panose="020B0A04020102020204" pitchFamily="34" charset="0"/>
              </a:rPr>
              <a:t>it must satisfy a number of requirements under the legislation including:</a:t>
            </a:r>
          </a:p>
          <a:p>
            <a:pPr marL="342900" indent="-342900" defTabSz="129982">
              <a:lnSpc>
                <a:spcPct val="150000"/>
              </a:lnSpc>
              <a:buFont typeface="Arial" panose="020B0604020202020204" pitchFamily="34" charset="0"/>
              <a:buChar char="•"/>
            </a:pPr>
            <a:r>
              <a:rPr lang="en-GB" sz="2000" b="1" dirty="0">
                <a:solidFill>
                  <a:prstClr val="black"/>
                </a:solidFill>
                <a:latin typeface="Arial Black" panose="020B0A04020102020204" pitchFamily="34" charset="0"/>
              </a:rPr>
              <a:t>The company must already be in liquidation pursuant to a creditor’s </a:t>
            </a:r>
            <a:r>
              <a:rPr lang="en-GB" sz="2000" b="1" u="sng" dirty="0">
                <a:solidFill>
                  <a:prstClr val="black"/>
                </a:solidFill>
                <a:latin typeface="Arial Black" panose="020B0A04020102020204" pitchFamily="34" charset="0"/>
              </a:rPr>
              <a:t>voluntary liquidation</a:t>
            </a:r>
            <a:r>
              <a:rPr lang="en-GB" sz="2000" b="1" dirty="0">
                <a:solidFill>
                  <a:prstClr val="black"/>
                </a:solidFill>
                <a:latin typeface="Arial Black" panose="020B0A04020102020204" pitchFamily="34" charset="0"/>
              </a:rPr>
              <a:t>.</a:t>
            </a:r>
          </a:p>
          <a:p>
            <a:pPr marL="342900" indent="-342900" defTabSz="129982">
              <a:lnSpc>
                <a:spcPct val="150000"/>
              </a:lnSpc>
              <a:buFont typeface="Arial" panose="020B0604020202020204" pitchFamily="34" charset="0"/>
              <a:buChar char="•"/>
            </a:pPr>
            <a:r>
              <a:rPr lang="en-GB" sz="2000" b="1" dirty="0">
                <a:solidFill>
                  <a:prstClr val="black"/>
                </a:solidFill>
                <a:latin typeface="Arial Black" panose="020B0A04020102020204" pitchFamily="34" charset="0"/>
              </a:rPr>
              <a:t>The company must have </a:t>
            </a:r>
            <a:r>
              <a:rPr lang="en-GB" sz="2000" b="1" u="sng" dirty="0">
                <a:solidFill>
                  <a:prstClr val="black"/>
                </a:solidFill>
                <a:latin typeface="Arial Black" panose="020B0A04020102020204" pitchFamily="34" charset="0"/>
              </a:rPr>
              <a:t>liabilities less than $1 million (Reg 5.503(1))</a:t>
            </a:r>
            <a:r>
              <a:rPr lang="en-GB" sz="2000" b="1" dirty="0">
                <a:solidFill>
                  <a:prstClr val="black"/>
                </a:solidFill>
                <a:latin typeface="Arial Black" panose="020B0A04020102020204" pitchFamily="34" charset="0"/>
              </a:rPr>
              <a:t>.</a:t>
            </a:r>
          </a:p>
          <a:p>
            <a:pPr marL="342900" indent="-342900" defTabSz="129982">
              <a:lnSpc>
                <a:spcPct val="150000"/>
              </a:lnSpc>
              <a:buFont typeface="Arial" panose="020B0604020202020204" pitchFamily="34" charset="0"/>
              <a:buChar char="•"/>
            </a:pPr>
            <a:r>
              <a:rPr lang="en-GB" sz="2000" b="1" dirty="0">
                <a:solidFill>
                  <a:prstClr val="black"/>
                </a:solidFill>
                <a:latin typeface="Arial Black" panose="020B0A04020102020204" pitchFamily="34" charset="0"/>
              </a:rPr>
              <a:t>The company must have its </a:t>
            </a:r>
            <a:r>
              <a:rPr lang="en-GB" sz="2000" b="1" u="sng" dirty="0">
                <a:solidFill>
                  <a:prstClr val="black"/>
                </a:solidFill>
                <a:latin typeface="Arial Black" panose="020B0A04020102020204" pitchFamily="34" charset="0"/>
              </a:rPr>
              <a:t>tax lodgements up to date </a:t>
            </a:r>
            <a:r>
              <a:rPr lang="en-GB" sz="2000" b="1" dirty="0">
                <a:solidFill>
                  <a:prstClr val="black"/>
                </a:solidFill>
                <a:latin typeface="Arial Black" panose="020B0A04020102020204" pitchFamily="34" charset="0"/>
              </a:rPr>
              <a:t>(returns, notices, statements and applications as required by taxation laws). </a:t>
            </a:r>
          </a:p>
          <a:p>
            <a:pPr marL="342900" indent="-342900" defTabSz="129982">
              <a:lnSpc>
                <a:spcPct val="150000"/>
              </a:lnSpc>
              <a:buFont typeface="Arial" panose="020B0604020202020204" pitchFamily="34" charset="0"/>
              <a:buChar char="•"/>
            </a:pPr>
            <a:r>
              <a:rPr lang="en-GB" sz="2000" b="1" u="sng" dirty="0">
                <a:solidFill>
                  <a:prstClr val="black"/>
                </a:solidFill>
                <a:latin typeface="Arial Black" panose="020B0A04020102020204" pitchFamily="34" charset="0"/>
              </a:rPr>
              <a:t>Creditors (25% in value, excluding related entities [Reg 5.5.09]) may also request in writing that the liquidator not follow the simplified liquidation process within 20 days </a:t>
            </a:r>
            <a:r>
              <a:rPr lang="en-GB" sz="2000" b="1" dirty="0">
                <a:solidFill>
                  <a:prstClr val="black"/>
                </a:solidFill>
                <a:latin typeface="Arial Black" panose="020B0A04020102020204" pitchFamily="34" charset="0"/>
              </a:rPr>
              <a:t>of the event triggering the simplified liquidation process, and the liquidator must cease the simplified liquidation process if the eligibility criteria are no longer met. (s500A(2))</a:t>
            </a:r>
          </a:p>
          <a:p>
            <a:pPr lvl="0"/>
            <a:endParaRPr lang="en-GB" sz="2000" b="1" u="sng"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33279854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092309"/>
          </a:xfrm>
          <a:prstGeom prst="rect">
            <a:avLst/>
          </a:prstGeom>
          <a:noFill/>
        </p:spPr>
        <p:txBody>
          <a:bodyPr wrap="square" rtlCol="0">
            <a:spAutoFit/>
          </a:bodyPr>
          <a:lstStyle/>
          <a:p>
            <a:pPr defTabSz="129982">
              <a:lnSpc>
                <a:spcPct val="150000"/>
              </a:lnSpc>
            </a:pPr>
            <a:r>
              <a:rPr lang="en-AU" sz="2000" b="1" u="sng" dirty="0">
                <a:solidFill>
                  <a:prstClr val="black"/>
                </a:solidFill>
                <a:latin typeface="Arial Black" panose="020B0A04020102020204" pitchFamily="34" charset="0"/>
              </a:rPr>
              <a:t>5. Insolvent Trading</a:t>
            </a:r>
          </a:p>
          <a:p>
            <a:pPr defTabSz="129982">
              <a:lnSpc>
                <a:spcPct val="150000"/>
              </a:lnSpc>
            </a:pPr>
            <a:endParaRPr lang="en-AU" sz="2000" b="1" i="1" dirty="0">
              <a:solidFill>
                <a:prstClr val="black"/>
              </a:solidFill>
              <a:latin typeface="Arial Black" panose="020B0A04020102020204" pitchFamily="34" charset="0"/>
            </a:endParaRPr>
          </a:p>
          <a:p>
            <a:pPr defTabSz="129982">
              <a:lnSpc>
                <a:spcPct val="150000"/>
              </a:lnSpc>
            </a:pPr>
            <a:r>
              <a:rPr lang="en-AU" sz="2000" b="1" i="1" dirty="0">
                <a:solidFill>
                  <a:prstClr val="black"/>
                </a:solidFill>
                <a:latin typeface="Arial Black" panose="020B0A04020102020204" pitchFamily="34" charset="0"/>
              </a:rPr>
              <a:t>“As we have previously highlighted, </a:t>
            </a:r>
            <a:r>
              <a:rPr lang="en-AU" sz="2000" b="1" i="1" u="sng" dirty="0">
                <a:solidFill>
                  <a:prstClr val="black"/>
                </a:solidFill>
                <a:latin typeface="Arial Black" panose="020B0A04020102020204" pitchFamily="34" charset="0"/>
              </a:rPr>
              <a:t>safe harbour </a:t>
            </a:r>
            <a:r>
              <a:rPr lang="en-AU" sz="2000" b="1" i="1" dirty="0">
                <a:solidFill>
                  <a:prstClr val="black"/>
                </a:solidFill>
                <a:latin typeface="Arial Black" panose="020B0A04020102020204" pitchFamily="34" charset="0"/>
              </a:rPr>
              <a:t>is </a:t>
            </a:r>
            <a:r>
              <a:rPr lang="en-AU" sz="2000" b="1" i="1" u="sng" dirty="0">
                <a:solidFill>
                  <a:prstClr val="black"/>
                </a:solidFill>
                <a:latin typeface="Arial Black" panose="020B0A04020102020204" pitchFamily="34" charset="0"/>
              </a:rPr>
              <a:t>not a ‘state’ or ‘status</a:t>
            </a:r>
            <a:r>
              <a:rPr lang="en-AU" sz="2000" b="1" i="1" dirty="0">
                <a:solidFill>
                  <a:prstClr val="black"/>
                </a:solidFill>
                <a:latin typeface="Arial Black" panose="020B0A04020102020204" pitchFamily="34" charset="0"/>
              </a:rPr>
              <a:t>’ that a company enters. It is a </a:t>
            </a:r>
            <a:r>
              <a:rPr lang="en-AU" sz="2000" b="1" i="1" u="sng" dirty="0">
                <a:solidFill>
                  <a:prstClr val="black"/>
                </a:solidFill>
                <a:latin typeface="Arial Black" panose="020B0A04020102020204" pitchFamily="34" charset="0"/>
              </a:rPr>
              <a:t>set of actions </a:t>
            </a:r>
            <a:r>
              <a:rPr lang="en-AU" sz="2000" b="1" i="1" dirty="0">
                <a:solidFill>
                  <a:prstClr val="black"/>
                </a:solidFill>
                <a:latin typeface="Arial Black" panose="020B0A04020102020204" pitchFamily="34" charset="0"/>
              </a:rPr>
              <a:t>which may </a:t>
            </a:r>
            <a:r>
              <a:rPr lang="en-AU" sz="2000" b="1" i="1" u="sng" dirty="0">
                <a:solidFill>
                  <a:prstClr val="black"/>
                </a:solidFill>
                <a:latin typeface="Arial Black" panose="020B0A04020102020204" pitchFamily="34" charset="0"/>
              </a:rPr>
              <a:t>offer protection to directors from insolvent trading liabilities </a:t>
            </a:r>
            <a:r>
              <a:rPr lang="en-AU" sz="2000" b="1" i="1" dirty="0">
                <a:solidFill>
                  <a:prstClr val="black"/>
                </a:solidFill>
                <a:latin typeface="Arial Black" panose="020B0A04020102020204" pitchFamily="34" charset="0"/>
              </a:rPr>
              <a:t>in the event the company ends up in liquidation.”</a:t>
            </a:r>
          </a:p>
          <a:p>
            <a:pPr defTabSz="129982">
              <a:lnSpc>
                <a:spcPct val="150000"/>
              </a:lnSpc>
            </a:pPr>
            <a:endParaRPr lang="en-AU" sz="1400" b="1" i="1" dirty="0">
              <a:solidFill>
                <a:prstClr val="black"/>
              </a:solidFill>
              <a:latin typeface="Arial Black" panose="020B0A04020102020204" pitchFamily="34" charset="0"/>
            </a:endParaRPr>
          </a:p>
          <a:p>
            <a:pPr defTabSz="129982">
              <a:lnSpc>
                <a:spcPct val="150000"/>
              </a:lnSpc>
            </a:pPr>
            <a:r>
              <a:rPr lang="en-AU" sz="1400" b="1" i="1" dirty="0">
                <a:solidFill>
                  <a:prstClr val="black"/>
                </a:solidFill>
                <a:latin typeface="Arial Black" panose="020B0A04020102020204" pitchFamily="34" charset="0"/>
              </a:rPr>
              <a:t>Australian Restructuring Insolvency and Turnaround Association (ARITA)</a:t>
            </a:r>
          </a:p>
          <a:p>
            <a:pPr defTabSz="129982">
              <a:lnSpc>
                <a:spcPct val="150000"/>
              </a:lnSpc>
            </a:pPr>
            <a:endParaRPr lang="en-AU" sz="1400" b="1" i="1" dirty="0">
              <a:solidFill>
                <a:prstClr val="black"/>
              </a:solidFill>
              <a:latin typeface="Arial Black" panose="020B0A04020102020204" pitchFamily="34" charset="0"/>
            </a:endParaRPr>
          </a:p>
          <a:p>
            <a:pPr defTabSz="129982">
              <a:lnSpc>
                <a:spcPct val="150000"/>
              </a:lnSpc>
            </a:pPr>
            <a:r>
              <a:rPr lang="en-GB" sz="2000" b="1" i="1" dirty="0">
                <a:solidFill>
                  <a:prstClr val="black"/>
                </a:solidFill>
                <a:highlight>
                  <a:srgbClr val="FFFF00"/>
                </a:highlight>
                <a:latin typeface="Arial Black" panose="020B0A04020102020204" pitchFamily="34" charset="0"/>
              </a:rPr>
              <a:t>The Treasury consultation, in September 2021, focused on whether ss 588GA and 588GB of the Corporations Act are meeting their objectives to provide financially distressed businesses with “breathing space”. </a:t>
            </a:r>
            <a:r>
              <a:rPr lang="en-GB" sz="2000" b="1" i="1" dirty="0">
                <a:solidFill>
                  <a:prstClr val="black"/>
                </a:solidFill>
                <a:latin typeface="Arial Black" panose="020B0A04020102020204" pitchFamily="34" charset="0"/>
              </a:rPr>
              <a:t>This is even more important in the wake of COVID-19. This consultation completed on 1 October 2021. Again, any potential changes will be in 2022.</a:t>
            </a:r>
            <a:endParaRPr lang="en-AU" sz="2000" b="1" i="1" dirty="0">
              <a:solidFill>
                <a:prstClr val="black"/>
              </a:solidFill>
              <a:latin typeface="Arial Black" panose="020B0A04020102020204" pitchFamily="34" charset="0"/>
            </a:endParaRPr>
          </a:p>
          <a:p>
            <a:pPr defTabSz="129982">
              <a:lnSpc>
                <a:spcPct val="150000"/>
              </a:lnSpc>
            </a:pPr>
            <a:endParaRPr lang="en-GB" sz="2000" b="1" u="sng"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25181569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676810"/>
          </a:xfrm>
          <a:prstGeom prst="rect">
            <a:avLst/>
          </a:prstGeom>
          <a:noFill/>
        </p:spPr>
        <p:txBody>
          <a:bodyPr wrap="square" rtlCol="0">
            <a:spAutoFit/>
          </a:bodyPr>
          <a:lstStyle/>
          <a:p>
            <a:pPr defTabSz="129982">
              <a:lnSpc>
                <a:spcPct val="150000"/>
              </a:lnSpc>
            </a:pPr>
            <a:r>
              <a:rPr lang="en-GB" sz="2400" b="1" u="sng" dirty="0">
                <a:solidFill>
                  <a:prstClr val="black"/>
                </a:solidFill>
                <a:latin typeface="Arial Black" panose="020B0A04020102020204" pitchFamily="34" charset="0"/>
              </a:rPr>
              <a:t>5. Insolvent trading </a:t>
            </a:r>
          </a:p>
          <a:p>
            <a:pPr defTabSz="129982">
              <a:lnSpc>
                <a:spcPct val="150000"/>
              </a:lnSpc>
            </a:pPr>
            <a:r>
              <a:rPr lang="en-GB" sz="2000" b="1" i="1" u="sng" dirty="0">
                <a:solidFill>
                  <a:prstClr val="black"/>
                </a:solidFill>
                <a:latin typeface="Arial Black" panose="020B0A04020102020204" pitchFamily="34" charset="0"/>
              </a:rPr>
              <a:t>CORPORATIONS ACT 2001 - SECT 588GAAA</a:t>
            </a:r>
          </a:p>
          <a:p>
            <a:pPr defTabSz="129982">
              <a:lnSpc>
                <a:spcPct val="150000"/>
              </a:lnSpc>
            </a:pPr>
            <a:r>
              <a:rPr lang="en-GB" sz="2000" b="1" i="1" dirty="0">
                <a:solidFill>
                  <a:prstClr val="black"/>
                </a:solidFill>
                <a:latin typeface="Arial Black" panose="020B0A04020102020204" pitchFamily="34" charset="0"/>
              </a:rPr>
              <a:t>Safe harbour--temporary relief in response to the coronavirus</a:t>
            </a:r>
          </a:p>
          <a:p>
            <a:pPr defTabSz="129982">
              <a:lnSpc>
                <a:spcPct val="150000"/>
              </a:lnSpc>
            </a:pPr>
            <a:r>
              <a:rPr lang="en-GB" sz="2000" b="1" i="1" dirty="0">
                <a:solidFill>
                  <a:prstClr val="black"/>
                </a:solidFill>
                <a:latin typeface="Arial Black" panose="020B0A04020102020204" pitchFamily="34" charset="0"/>
              </a:rPr>
              <a:t>(1)  Subsection 588G(2) </a:t>
            </a:r>
            <a:r>
              <a:rPr lang="en-GB" sz="2000" b="1" i="1" u="sng" dirty="0">
                <a:solidFill>
                  <a:prstClr val="black"/>
                </a:solidFill>
                <a:latin typeface="Arial Black" panose="020B0A04020102020204" pitchFamily="34" charset="0"/>
              </a:rPr>
              <a:t>does not apply in relation to a person and a debt incurred by a company if the debt is incurred:</a:t>
            </a:r>
          </a:p>
          <a:p>
            <a:pPr defTabSz="129982">
              <a:lnSpc>
                <a:spcPct val="150000"/>
              </a:lnSpc>
            </a:pPr>
            <a:r>
              <a:rPr lang="en-GB" sz="2000" b="1" i="1" dirty="0">
                <a:solidFill>
                  <a:prstClr val="black"/>
                </a:solidFill>
                <a:latin typeface="Arial Black" panose="020B0A04020102020204" pitchFamily="34" charset="0"/>
              </a:rPr>
              <a:t>                     (a)  in the ordinary course of the company's business; and</a:t>
            </a:r>
          </a:p>
          <a:p>
            <a:pPr defTabSz="129982">
              <a:lnSpc>
                <a:spcPct val="150000"/>
              </a:lnSpc>
            </a:pPr>
            <a:r>
              <a:rPr lang="en-GB" sz="2000" b="1" i="1" dirty="0">
                <a:solidFill>
                  <a:prstClr val="black"/>
                </a:solidFill>
                <a:latin typeface="Arial Black" panose="020B0A04020102020204" pitchFamily="34" charset="0"/>
              </a:rPr>
              <a:t>                     (b)  during:</a:t>
            </a:r>
          </a:p>
          <a:p>
            <a:pPr defTabSz="129982">
              <a:lnSpc>
                <a:spcPct val="150000"/>
              </a:lnSpc>
            </a:pPr>
            <a:r>
              <a:rPr lang="en-GB" sz="2000" b="1" i="1" dirty="0">
                <a:solidFill>
                  <a:prstClr val="black"/>
                </a:solidFill>
                <a:latin typeface="Arial Black" panose="020B0A04020102020204" pitchFamily="34" charset="0"/>
              </a:rPr>
              <a:t>                              (</a:t>
            </a:r>
            <a:r>
              <a:rPr lang="en-GB" sz="2000" b="1" i="1" dirty="0" err="1">
                <a:solidFill>
                  <a:prstClr val="black"/>
                </a:solidFill>
                <a:latin typeface="Arial Black" panose="020B0A04020102020204" pitchFamily="34" charset="0"/>
              </a:rPr>
              <a:t>i</a:t>
            </a:r>
            <a:r>
              <a:rPr lang="en-GB" sz="2000" b="1" i="1" dirty="0">
                <a:solidFill>
                  <a:prstClr val="black"/>
                </a:solidFill>
                <a:latin typeface="Arial Black" panose="020B0A04020102020204" pitchFamily="34" charset="0"/>
              </a:rPr>
              <a:t>)  the … period and</a:t>
            </a:r>
          </a:p>
          <a:p>
            <a:pPr defTabSz="129982">
              <a:lnSpc>
                <a:spcPct val="150000"/>
              </a:lnSpc>
            </a:pPr>
            <a:r>
              <a:rPr lang="en-GB" sz="2000" b="1" i="1" dirty="0">
                <a:solidFill>
                  <a:prstClr val="black"/>
                </a:solidFill>
                <a:latin typeface="Arial Black" panose="020B0A04020102020204" pitchFamily="34" charset="0"/>
              </a:rPr>
              <a:t>                     (c)  </a:t>
            </a:r>
            <a:r>
              <a:rPr lang="en-GB" sz="2000" b="1" i="1" u="sng" dirty="0">
                <a:solidFill>
                  <a:prstClr val="black"/>
                </a:solidFill>
                <a:latin typeface="Arial Black" panose="020B0A04020102020204" pitchFamily="34" charset="0"/>
              </a:rPr>
              <a:t>before any appointment </a:t>
            </a:r>
            <a:r>
              <a:rPr lang="en-GB" sz="2000" b="1" i="1" u="sng" dirty="0">
                <a:solidFill>
                  <a:prstClr val="black"/>
                </a:solidFill>
                <a:highlight>
                  <a:srgbClr val="FFFF00"/>
                </a:highlight>
                <a:latin typeface="Arial Black" panose="020B0A04020102020204" pitchFamily="34" charset="0"/>
              </a:rPr>
              <a:t>during that period </a:t>
            </a:r>
            <a:r>
              <a:rPr lang="en-GB" sz="2000" b="1" i="1" u="sng" dirty="0">
                <a:solidFill>
                  <a:prstClr val="black"/>
                </a:solidFill>
                <a:latin typeface="Arial Black" panose="020B0A04020102020204" pitchFamily="34" charset="0"/>
              </a:rPr>
              <a:t>of an administrator, or liquidator, of the company.</a:t>
            </a:r>
          </a:p>
          <a:p>
            <a:pPr defTabSz="129982">
              <a:lnSpc>
                <a:spcPct val="150000"/>
              </a:lnSpc>
            </a:pPr>
            <a:endParaRPr lang="en-GB" sz="2000" b="1" u="sng" dirty="0">
              <a:solidFill>
                <a:prstClr val="black"/>
              </a:solidFill>
              <a:latin typeface="Arial Black" panose="020B0A04020102020204" pitchFamily="34" charset="0"/>
            </a:endParaRPr>
          </a:p>
          <a:p>
            <a:pPr defTabSz="129982">
              <a:lnSpc>
                <a:spcPct val="150000"/>
              </a:lnSpc>
            </a:pPr>
            <a:r>
              <a:rPr lang="en-GB" sz="2000" i="1" dirty="0">
                <a:solidFill>
                  <a:prstClr val="black"/>
                </a:solidFill>
                <a:highlight>
                  <a:srgbClr val="FFFF00"/>
                </a:highlight>
                <a:latin typeface="Arial Black" panose="020B0A04020102020204" pitchFamily="34" charset="0"/>
              </a:rPr>
              <a:t>No cases on </a:t>
            </a:r>
            <a:r>
              <a:rPr lang="en-GB" sz="2000" i="1" dirty="0" err="1">
                <a:solidFill>
                  <a:prstClr val="black"/>
                </a:solidFill>
                <a:highlight>
                  <a:srgbClr val="FFFF00"/>
                </a:highlight>
                <a:latin typeface="Arial Black" panose="020B0A04020102020204" pitchFamily="34" charset="0"/>
              </a:rPr>
              <a:t>Austlii</a:t>
            </a:r>
            <a:r>
              <a:rPr lang="en-GB" sz="2000" i="1" dirty="0">
                <a:solidFill>
                  <a:prstClr val="black"/>
                </a:solidFill>
                <a:highlight>
                  <a:srgbClr val="FFFF00"/>
                </a:highlight>
                <a:latin typeface="Arial Black" panose="020B0A04020102020204" pitchFamily="34" charset="0"/>
              </a:rPr>
              <a:t> considering the section</a:t>
            </a:r>
          </a:p>
        </p:txBody>
      </p:sp>
    </p:spTree>
    <p:extLst>
      <p:ext uri="{BB962C8B-B14F-4D97-AF65-F5344CB8AC3E}">
        <p14:creationId xmlns:p14="http://schemas.microsoft.com/office/powerpoint/2010/main" val="2807914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589222"/>
          </a:xfrm>
          <a:prstGeom prst="rect">
            <a:avLst/>
          </a:prstGeom>
          <a:noFill/>
        </p:spPr>
        <p:txBody>
          <a:bodyPr wrap="square" rtlCol="0">
            <a:spAutoFit/>
          </a:bodyPr>
          <a:lstStyle/>
          <a:p>
            <a:pPr defTabSz="129982">
              <a:lnSpc>
                <a:spcPct val="150000"/>
              </a:lnSpc>
            </a:pPr>
            <a:r>
              <a:rPr lang="en-GB" sz="2400" b="1" u="sng" dirty="0">
                <a:solidFill>
                  <a:prstClr val="black"/>
                </a:solidFill>
                <a:latin typeface="Arial Black" panose="020B0A04020102020204" pitchFamily="34" charset="0"/>
              </a:rPr>
              <a:t>5. Insolvent trading </a:t>
            </a:r>
          </a:p>
          <a:p>
            <a:pPr defTabSz="129982">
              <a:lnSpc>
                <a:spcPct val="150000"/>
              </a:lnSpc>
            </a:pPr>
            <a:r>
              <a:rPr lang="en-GB" b="1" i="1" dirty="0">
                <a:solidFill>
                  <a:prstClr val="black"/>
                </a:solidFill>
                <a:latin typeface="Arial Black" panose="020B0A04020102020204" pitchFamily="34" charset="0"/>
              </a:rPr>
              <a:t>134 I assume that the submission is founded upon the engagement of Your Business Angels. I repeat that I have not received any evidence setting out the terms of that engagement.</a:t>
            </a:r>
          </a:p>
          <a:p>
            <a:pPr defTabSz="129982">
              <a:lnSpc>
                <a:spcPct val="150000"/>
              </a:lnSpc>
            </a:pPr>
            <a:endParaRPr lang="en-GB" b="1" i="1" dirty="0">
              <a:solidFill>
                <a:prstClr val="black"/>
              </a:solidFill>
              <a:latin typeface="Arial Black" panose="020B0A04020102020204" pitchFamily="34" charset="0"/>
            </a:endParaRPr>
          </a:p>
          <a:p>
            <a:pPr defTabSz="129982">
              <a:lnSpc>
                <a:spcPct val="150000"/>
              </a:lnSpc>
            </a:pPr>
            <a:r>
              <a:rPr lang="en-GB" b="1" i="1" dirty="0">
                <a:solidFill>
                  <a:prstClr val="black"/>
                </a:solidFill>
                <a:latin typeface="Arial Black" panose="020B0A04020102020204" pitchFamily="34" charset="0"/>
              </a:rPr>
              <a:t>135 In any event, I determine that </a:t>
            </a:r>
            <a:r>
              <a:rPr lang="en-GB" b="1" i="1" dirty="0">
                <a:solidFill>
                  <a:prstClr val="black"/>
                </a:solidFill>
                <a:highlight>
                  <a:srgbClr val="FFFF00"/>
                </a:highlight>
                <a:latin typeface="Arial Black" panose="020B0A04020102020204" pitchFamily="34" charset="0"/>
              </a:rPr>
              <a:t>s 588GA </a:t>
            </a:r>
            <a:r>
              <a:rPr lang="en-GB" b="1" i="1" dirty="0">
                <a:solidFill>
                  <a:prstClr val="black"/>
                </a:solidFill>
                <a:latin typeface="Arial Black" panose="020B0A04020102020204" pitchFamily="34" charset="0"/>
              </a:rPr>
              <a:t>does not have any application as:</a:t>
            </a:r>
          </a:p>
          <a:p>
            <a:pPr defTabSz="129982">
              <a:lnSpc>
                <a:spcPct val="150000"/>
              </a:lnSpc>
            </a:pPr>
            <a:r>
              <a:rPr lang="en-GB" b="1" i="1" dirty="0">
                <a:solidFill>
                  <a:prstClr val="black"/>
                </a:solidFill>
                <a:latin typeface="Arial Black" panose="020B0A04020102020204" pitchFamily="34" charset="0"/>
              </a:rPr>
              <a:t>(a) the ATO debts were incurred prior to the implementation of any course of action;</a:t>
            </a:r>
          </a:p>
          <a:p>
            <a:pPr defTabSz="129982">
              <a:lnSpc>
                <a:spcPct val="150000"/>
              </a:lnSpc>
            </a:pPr>
            <a:r>
              <a:rPr lang="en-GB" b="1" i="1" dirty="0">
                <a:solidFill>
                  <a:prstClr val="black"/>
                </a:solidFill>
                <a:latin typeface="Arial Black" panose="020B0A04020102020204" pitchFamily="34" charset="0"/>
              </a:rPr>
              <a:t>(b) alternatively, the ATO debts were not incurred in connection with any course of action; and</a:t>
            </a:r>
          </a:p>
          <a:p>
            <a:pPr defTabSz="129982">
              <a:lnSpc>
                <a:spcPct val="150000"/>
              </a:lnSpc>
            </a:pPr>
            <a:r>
              <a:rPr lang="en-GB" b="1" i="1" dirty="0">
                <a:solidFill>
                  <a:prstClr val="black"/>
                </a:solidFill>
                <a:latin typeface="Arial Black" panose="020B0A04020102020204" pitchFamily="34" charset="0"/>
              </a:rPr>
              <a:t>(c) the provisions are not available if:</a:t>
            </a:r>
          </a:p>
          <a:p>
            <a:pPr defTabSz="129982">
              <a:lnSpc>
                <a:spcPct val="150000"/>
              </a:lnSpc>
            </a:pPr>
            <a:r>
              <a:rPr lang="en-GB" b="1" i="1" dirty="0">
                <a:solidFill>
                  <a:prstClr val="black"/>
                </a:solidFill>
                <a:latin typeface="Arial Black" panose="020B0A04020102020204" pitchFamily="34" charset="0"/>
              </a:rPr>
              <a:t>(</a:t>
            </a:r>
            <a:r>
              <a:rPr lang="en-GB" b="1" i="1" dirty="0" err="1">
                <a:solidFill>
                  <a:prstClr val="black"/>
                </a:solidFill>
                <a:latin typeface="Arial Black" panose="020B0A04020102020204" pitchFamily="34" charset="0"/>
              </a:rPr>
              <a:t>i</a:t>
            </a:r>
            <a:r>
              <a:rPr lang="en-GB" b="1" i="1" dirty="0">
                <a:solidFill>
                  <a:prstClr val="black"/>
                </a:solidFill>
                <a:latin typeface="Arial Black" panose="020B0A04020102020204" pitchFamily="34" charset="0"/>
              </a:rPr>
              <a:t>) there was a failure to pay the entitlements of the employees (in this instance, the superannuation guarantee amounts); and</a:t>
            </a:r>
          </a:p>
          <a:p>
            <a:pPr defTabSz="129982">
              <a:lnSpc>
                <a:spcPct val="150000"/>
              </a:lnSpc>
            </a:pPr>
            <a:r>
              <a:rPr lang="en-GB" b="1" i="1" dirty="0">
                <a:solidFill>
                  <a:prstClr val="black"/>
                </a:solidFill>
                <a:latin typeface="Arial Black" panose="020B0A04020102020204" pitchFamily="34" charset="0"/>
              </a:rPr>
              <a:t>(ii) the company had not complied with obligations to provide returns to the Deputy Commissioner.</a:t>
            </a:r>
          </a:p>
          <a:p>
            <a:pPr defTabSz="129982">
              <a:lnSpc>
                <a:spcPct val="150000"/>
              </a:lnSpc>
            </a:pPr>
            <a:r>
              <a:rPr lang="en-GB" b="1" i="1" u="sng" dirty="0">
                <a:solidFill>
                  <a:prstClr val="black"/>
                </a:solidFill>
                <a:latin typeface="Arial Black" panose="020B0A04020102020204" pitchFamily="34" charset="0"/>
              </a:rPr>
              <a:t>Re </a:t>
            </a:r>
            <a:r>
              <a:rPr lang="en-GB" b="1" i="1" u="sng" dirty="0" err="1">
                <a:solidFill>
                  <a:prstClr val="black"/>
                </a:solidFill>
                <a:latin typeface="Arial Black" panose="020B0A04020102020204" pitchFamily="34" charset="0"/>
              </a:rPr>
              <a:t>Balmz</a:t>
            </a:r>
            <a:r>
              <a:rPr lang="en-GB" b="1" i="1" u="sng" dirty="0">
                <a:solidFill>
                  <a:prstClr val="black"/>
                </a:solidFill>
                <a:latin typeface="Arial Black" panose="020B0A04020102020204" pitchFamily="34" charset="0"/>
              </a:rPr>
              <a:t> Pty Ltd (in </a:t>
            </a:r>
            <a:r>
              <a:rPr lang="en-GB" b="1" i="1" u="sng" dirty="0" err="1">
                <a:solidFill>
                  <a:prstClr val="black"/>
                </a:solidFill>
                <a:latin typeface="Arial Black" panose="020B0A04020102020204" pitchFamily="34" charset="0"/>
              </a:rPr>
              <a:t>liq</a:t>
            </a:r>
            <a:r>
              <a:rPr lang="en-GB" b="1" i="1" u="sng" dirty="0">
                <a:solidFill>
                  <a:prstClr val="black"/>
                </a:solidFill>
                <a:latin typeface="Arial Black" panose="020B0A04020102020204" pitchFamily="34" charset="0"/>
              </a:rPr>
              <a:t>) [2020] VSC 652 (7 October 2020)</a:t>
            </a:r>
          </a:p>
        </p:txBody>
      </p:sp>
    </p:spTree>
    <p:extLst>
      <p:ext uri="{BB962C8B-B14F-4D97-AF65-F5344CB8AC3E}">
        <p14:creationId xmlns:p14="http://schemas.microsoft.com/office/powerpoint/2010/main" val="29993311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197833"/>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6. Liquidator Examinations</a:t>
            </a:r>
          </a:p>
          <a:p>
            <a:pPr>
              <a:lnSpc>
                <a:spcPct val="107000"/>
              </a:lnSpc>
              <a:spcAft>
                <a:spcPts val="800"/>
              </a:spcAft>
            </a:pPr>
            <a:r>
              <a:rPr lang="en-GB" sz="2000" b="1" dirty="0">
                <a:solidFill>
                  <a:prstClr val="black"/>
                </a:solidFill>
                <a:latin typeface="Arial Black" panose="020B0A04020102020204" pitchFamily="34" charset="0"/>
              </a:rPr>
              <a:t>On 16 February 2022, the High Court of Australia handed down a decision regarding the purposes for which a court may summon an officer of a corporation for examination about the corporation’s examinable affairs under s 596A of the Corporations Act 2001 (Act): </a:t>
            </a:r>
          </a:p>
          <a:p>
            <a:pPr>
              <a:lnSpc>
                <a:spcPct val="107000"/>
              </a:lnSpc>
              <a:spcAft>
                <a:spcPts val="800"/>
              </a:spcAft>
            </a:pPr>
            <a:r>
              <a:rPr lang="en-GB" b="1" i="1" u="sng" dirty="0">
                <a:solidFill>
                  <a:prstClr val="black"/>
                </a:solidFill>
                <a:latin typeface="Arial Black" panose="020B0A04020102020204" pitchFamily="34" charset="0"/>
              </a:rPr>
              <a:t>Walton v ACN 004 410 833 Limited (formerly Arrium Limited) (In Liquidation</a:t>
            </a:r>
            <a:r>
              <a:rPr lang="en-GB" b="1" u="sng" dirty="0">
                <a:solidFill>
                  <a:prstClr val="black"/>
                </a:solidFill>
                <a:latin typeface="Arial Black" panose="020B0A04020102020204" pitchFamily="34" charset="0"/>
              </a:rPr>
              <a:t>) [2022] HCA 3.</a:t>
            </a:r>
          </a:p>
          <a:p>
            <a:pPr>
              <a:lnSpc>
                <a:spcPct val="107000"/>
              </a:lnSpc>
              <a:spcAft>
                <a:spcPts val="800"/>
              </a:spcAft>
            </a:pPr>
            <a:r>
              <a:rPr lang="en-GB" sz="2000" b="1" dirty="0">
                <a:solidFill>
                  <a:prstClr val="black"/>
                </a:solidFill>
                <a:latin typeface="Arial Black" panose="020B0A04020102020204" pitchFamily="34" charset="0"/>
              </a:rPr>
              <a:t>As a result of the decision, </a:t>
            </a:r>
            <a:r>
              <a:rPr lang="en-GB" sz="2000" b="1" dirty="0">
                <a:solidFill>
                  <a:prstClr val="black"/>
                </a:solidFill>
                <a:highlight>
                  <a:srgbClr val="FFFF00"/>
                </a:highlight>
                <a:latin typeface="Arial Black" panose="020B0A04020102020204" pitchFamily="34" charset="0"/>
              </a:rPr>
              <a:t>the “expanded” purpose of public examinations includes the enforcement and promotion of compliance of the Corporations Act.</a:t>
            </a:r>
          </a:p>
          <a:p>
            <a:pPr>
              <a:lnSpc>
                <a:spcPct val="107000"/>
              </a:lnSpc>
              <a:spcAft>
                <a:spcPts val="800"/>
              </a:spcAft>
            </a:pPr>
            <a:r>
              <a:rPr lang="en-GB" sz="2000" b="1" dirty="0">
                <a:solidFill>
                  <a:prstClr val="black"/>
                </a:solidFill>
                <a:latin typeface="Arial Black" panose="020B0A04020102020204" pitchFamily="34" charset="0"/>
              </a:rPr>
              <a:t>The examinations can have this purpose, or possible outcome, even if the entity conducting the examination is doing so, for financial benefits which do not flow to the company under external administration. </a:t>
            </a:r>
          </a:p>
          <a:p>
            <a:pPr>
              <a:lnSpc>
                <a:spcPct val="107000"/>
              </a:lnSpc>
              <a:spcAft>
                <a:spcPts val="800"/>
              </a:spcAft>
            </a:pPr>
            <a:r>
              <a:rPr lang="en-GB" sz="2000" b="1" dirty="0">
                <a:solidFill>
                  <a:prstClr val="black"/>
                </a:solidFill>
                <a:latin typeface="Arial Black" panose="020B0A04020102020204" pitchFamily="34" charset="0"/>
              </a:rPr>
              <a:t>There was little in dispute about </a:t>
            </a:r>
            <a:r>
              <a:rPr lang="en-GB" sz="2000" b="1" dirty="0">
                <a:solidFill>
                  <a:prstClr val="black"/>
                </a:solidFill>
                <a:highlight>
                  <a:srgbClr val="FFFF00"/>
                </a:highlight>
                <a:latin typeface="Arial Black" panose="020B0A04020102020204" pitchFamily="34" charset="0"/>
              </a:rPr>
              <a:t>the purpose of the application, being to investigate and to pursue personal claims of the plaintiffs in their capacity as shareholders against the former directors and auditors of Arrium</a:t>
            </a:r>
            <a:r>
              <a:rPr lang="en-GB" sz="2000" b="1" dirty="0">
                <a:solidFill>
                  <a:prstClr val="black"/>
                </a:solidFill>
                <a:latin typeface="Arial Black" panose="020B0A04020102020204" pitchFamily="34" charset="0"/>
              </a:rPr>
              <a:t>. </a:t>
            </a: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856445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3777957"/>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6. Liquidator Examinations</a:t>
            </a:r>
          </a:p>
          <a:p>
            <a:pPr>
              <a:lnSpc>
                <a:spcPct val="107000"/>
              </a:lnSpc>
              <a:spcAft>
                <a:spcPts val="800"/>
              </a:spcAft>
            </a:pPr>
            <a:r>
              <a:rPr lang="en-GB" b="1" i="1" u="sng" dirty="0">
                <a:solidFill>
                  <a:prstClr val="black"/>
                </a:solidFill>
                <a:latin typeface="Arial Black" panose="020B0A04020102020204" pitchFamily="34" charset="0"/>
              </a:rPr>
              <a:t>Walton v ACN 004 410 833 Limited (formerly Arrium Limited) (In Liquidation)</a:t>
            </a:r>
            <a:r>
              <a:rPr lang="en-GB" b="1" u="sng" dirty="0">
                <a:solidFill>
                  <a:prstClr val="black"/>
                </a:solidFill>
                <a:latin typeface="Arial Black" panose="020B0A04020102020204" pitchFamily="34" charset="0"/>
              </a:rPr>
              <a:t> [2022] HCA 3.</a:t>
            </a:r>
          </a:p>
          <a:p>
            <a:pPr>
              <a:lnSpc>
                <a:spcPct val="107000"/>
              </a:lnSpc>
              <a:spcAft>
                <a:spcPts val="800"/>
              </a:spcAft>
            </a:pPr>
            <a:r>
              <a:rPr lang="en-GB" sz="2000" b="1" dirty="0">
                <a:solidFill>
                  <a:prstClr val="black"/>
                </a:solidFill>
                <a:latin typeface="Arial Black" panose="020B0A04020102020204" pitchFamily="34" charset="0"/>
              </a:rPr>
              <a:t>- Reference was made to the fact that ASIC or </a:t>
            </a:r>
            <a:r>
              <a:rPr lang="en-GB" sz="2000" b="1" u="sng" dirty="0">
                <a:solidFill>
                  <a:prstClr val="black"/>
                </a:solidFill>
                <a:latin typeface="Arial Black" panose="020B0A04020102020204" pitchFamily="34" charset="0"/>
              </a:rPr>
              <a:t>persons authorised by ASIC could apply for a summons under s 596A</a:t>
            </a:r>
            <a:r>
              <a:rPr lang="en-GB" sz="2000" b="1" dirty="0">
                <a:solidFill>
                  <a:prstClr val="black"/>
                </a:solidFill>
                <a:latin typeface="Arial Black" panose="020B0A04020102020204" pitchFamily="34" charset="0"/>
              </a:rPr>
              <a:t> in the furtherance of ASIC’s statutory duties, something the appellants submitted may ultimately confer no benefit on a company, its creditors, or its contributories.</a:t>
            </a:r>
          </a:p>
          <a:p>
            <a:pPr>
              <a:lnSpc>
                <a:spcPct val="107000"/>
              </a:lnSpc>
              <a:spcAft>
                <a:spcPts val="800"/>
              </a:spcAft>
            </a:pPr>
            <a:r>
              <a:rPr lang="en-GB" sz="2000" b="1" dirty="0">
                <a:solidFill>
                  <a:prstClr val="black"/>
                </a:solidFill>
                <a:latin typeface="Arial Black" panose="020B0A04020102020204" pitchFamily="34" charset="0"/>
              </a:rPr>
              <a:t>- A line of intermediate appellate decisions held that the examination power can only be used for a </a:t>
            </a:r>
            <a:r>
              <a:rPr lang="en-GB" sz="2000" b="1" u="sng" dirty="0">
                <a:solidFill>
                  <a:prstClr val="black"/>
                </a:solidFill>
                <a:latin typeface="Arial Black" panose="020B0A04020102020204" pitchFamily="34" charset="0"/>
              </a:rPr>
              <a:t>purpose which benefits the company</a:t>
            </a:r>
            <a:r>
              <a:rPr lang="en-GB" sz="2000" b="1" dirty="0">
                <a:solidFill>
                  <a:prstClr val="black"/>
                </a:solidFill>
                <a:latin typeface="Arial Black" panose="020B0A04020102020204" pitchFamily="34" charset="0"/>
              </a:rPr>
              <a:t>, its creditors or contributories: e.g. Re Excel (1994) 52 FCR</a:t>
            </a:r>
          </a:p>
          <a:p>
            <a:pPr>
              <a:lnSpc>
                <a:spcPct val="107000"/>
              </a:lnSpc>
              <a:spcAft>
                <a:spcPts val="800"/>
              </a:spcAft>
            </a:pP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049447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369436"/>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6. Liquidator Examinations</a:t>
            </a:r>
          </a:p>
          <a:p>
            <a:pPr>
              <a:lnSpc>
                <a:spcPct val="107000"/>
              </a:lnSpc>
              <a:spcAft>
                <a:spcPts val="800"/>
              </a:spcAft>
            </a:pPr>
            <a:r>
              <a:rPr lang="en-GB" b="1" u="sng" dirty="0">
                <a:solidFill>
                  <a:prstClr val="black"/>
                </a:solidFill>
                <a:latin typeface="Arial Black" panose="020B0A04020102020204" pitchFamily="34" charset="0"/>
              </a:rPr>
              <a:t>Walton v ACN 004 410 833 Limited (formerly Arrium Limited) (In Liquidation) [2022] HCA 3.</a:t>
            </a:r>
          </a:p>
          <a:p>
            <a:pPr>
              <a:lnSpc>
                <a:spcPct val="107000"/>
              </a:lnSpc>
              <a:spcAft>
                <a:spcPts val="800"/>
              </a:spcAft>
            </a:pPr>
            <a:r>
              <a:rPr lang="en-GB" sz="2000" b="1" u="sng" dirty="0">
                <a:solidFill>
                  <a:prstClr val="black"/>
                </a:solidFill>
                <a:latin typeface="Arial Black" panose="020B0A04020102020204" pitchFamily="34" charset="0"/>
              </a:rPr>
              <a:t>However, the Court observed/warned;</a:t>
            </a:r>
          </a:p>
          <a:p>
            <a:pPr>
              <a:lnSpc>
                <a:spcPct val="107000"/>
              </a:lnSpc>
              <a:spcAft>
                <a:spcPts val="800"/>
              </a:spcAft>
            </a:pPr>
            <a:r>
              <a:rPr lang="en-GB" sz="2000" b="1" i="1" dirty="0">
                <a:solidFill>
                  <a:prstClr val="black"/>
                </a:solidFill>
                <a:latin typeface="Arial Black" panose="020B0A04020102020204" pitchFamily="34" charset="0"/>
              </a:rPr>
              <a:t>21 </a:t>
            </a:r>
            <a:r>
              <a:rPr lang="en-GB" sz="2000" b="1" i="1" dirty="0">
                <a:solidFill>
                  <a:prstClr val="black"/>
                </a:solidFill>
                <a:highlight>
                  <a:srgbClr val="FFFF00"/>
                </a:highlight>
                <a:latin typeface="Arial Black" panose="020B0A04020102020204" pitchFamily="34" charset="0"/>
              </a:rPr>
              <a:t>Abuses of process </a:t>
            </a:r>
            <a:r>
              <a:rPr lang="en-GB" sz="2000" b="1" i="1" dirty="0">
                <a:solidFill>
                  <a:prstClr val="black"/>
                </a:solidFill>
                <a:latin typeface="Arial Black" panose="020B0A04020102020204" pitchFamily="34" charset="0"/>
              </a:rPr>
              <a:t>in connection with an application for an examination summons may take many forms. An application brought by a liquidator for an examination for the purpose of rehearsing the cross‑examination of a potentially hostile witness in pending litigation would likely be an abuse of process. Other examples may include the cross‑examination of a person to destroy their credit and to </a:t>
            </a:r>
            <a:r>
              <a:rPr lang="en-GB" sz="2000" b="1" i="1" dirty="0">
                <a:solidFill>
                  <a:prstClr val="black"/>
                </a:solidFill>
                <a:highlight>
                  <a:srgbClr val="FFFF00"/>
                </a:highlight>
                <a:latin typeface="Arial Black" panose="020B0A04020102020204" pitchFamily="34" charset="0"/>
              </a:rPr>
              <a:t>obtain de facto discovery when an order for discovery has been refused</a:t>
            </a:r>
            <a:r>
              <a:rPr lang="en-GB" sz="2000" b="1" i="1" dirty="0">
                <a:solidFill>
                  <a:prstClr val="black"/>
                </a:solidFill>
                <a:latin typeface="Arial Black" panose="020B0A04020102020204" pitchFamily="34" charset="0"/>
              </a:rPr>
              <a:t>. In these examples, </a:t>
            </a:r>
          </a:p>
          <a:p>
            <a:pPr>
              <a:lnSpc>
                <a:spcPct val="107000"/>
              </a:lnSpc>
              <a:spcAft>
                <a:spcPts val="800"/>
              </a:spcAft>
            </a:pPr>
            <a:r>
              <a:rPr lang="en-GB" sz="2000" b="1" i="1" dirty="0">
                <a:solidFill>
                  <a:prstClr val="black"/>
                </a:solidFill>
                <a:highlight>
                  <a:srgbClr val="FFFF00"/>
                </a:highlight>
                <a:latin typeface="Arial Black" panose="020B0A04020102020204" pitchFamily="34" charset="0"/>
              </a:rPr>
              <a:t>the applicant is seeking a forensic advantage not otherwise available by</a:t>
            </a:r>
          </a:p>
          <a:p>
            <a:pPr>
              <a:lnSpc>
                <a:spcPct val="107000"/>
              </a:lnSpc>
              <a:spcAft>
                <a:spcPts val="800"/>
              </a:spcAft>
            </a:pPr>
            <a:r>
              <a:rPr lang="en-GB" sz="2000" b="1" i="1" dirty="0">
                <a:solidFill>
                  <a:prstClr val="black"/>
                </a:solidFill>
                <a:highlight>
                  <a:srgbClr val="FFFF00"/>
                </a:highlight>
                <a:latin typeface="Arial Black" panose="020B0A04020102020204" pitchFamily="34" charset="0"/>
              </a:rPr>
              <a:t>ordinary pre‑trial processes </a:t>
            </a:r>
            <a:r>
              <a:rPr lang="en-GB" sz="2000" b="1" i="1" u="sng" dirty="0">
                <a:solidFill>
                  <a:prstClr val="black"/>
                </a:solidFill>
                <a:highlight>
                  <a:srgbClr val="FFFF00"/>
                </a:highlight>
                <a:latin typeface="Arial Black" panose="020B0A04020102020204" pitchFamily="34" charset="0"/>
              </a:rPr>
              <a:t>where the legislative purpose is not advanced.</a:t>
            </a:r>
            <a:endParaRPr lang="en-AU" sz="2000" i="1" u="sng"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i="1"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i="1"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1352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505610"/>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6. Liquidator Examinations</a:t>
            </a:r>
          </a:p>
          <a:p>
            <a:pPr>
              <a:lnSpc>
                <a:spcPct val="107000"/>
              </a:lnSpc>
              <a:spcAft>
                <a:spcPts val="800"/>
              </a:spcAft>
            </a:pPr>
            <a:r>
              <a:rPr lang="en-GB" sz="2000" i="1" dirty="0">
                <a:effectLst/>
                <a:latin typeface="Arial Black" panose="020B0A04020102020204" pitchFamily="34" charset="0"/>
                <a:ea typeface="Calibri" panose="020F0502020204030204" pitchFamily="34" charset="0"/>
                <a:cs typeface="Times New Roman" panose="02020603050405020304" pitchFamily="18" charset="0"/>
              </a:rPr>
              <a:t>•	The court may make a direction under section 597(9) of the Corporations Act 2001 requiring the production of </a:t>
            </a:r>
            <a:r>
              <a:rPr lang="en-GB" sz="2000" i="1">
                <a:effectLst/>
                <a:latin typeface="Arial Black" panose="020B0A04020102020204" pitchFamily="34" charset="0"/>
                <a:ea typeface="Calibri" panose="020F0502020204030204" pitchFamily="34" charset="0"/>
                <a:cs typeface="Times New Roman" panose="02020603050405020304" pitchFamily="18" charset="0"/>
              </a:rPr>
              <a:t>documents for </a:t>
            </a:r>
            <a:r>
              <a:rPr lang="en-GB" sz="2000" i="1" dirty="0">
                <a:effectLst/>
                <a:latin typeface="Arial Black" panose="020B0A04020102020204" pitchFamily="34" charset="0"/>
                <a:ea typeface="Calibri" panose="020F0502020204030204" pitchFamily="34" charset="0"/>
                <a:cs typeface="Times New Roman" panose="02020603050405020304" pitchFamily="18" charset="0"/>
              </a:rPr>
              <a:t>a public examination.</a:t>
            </a:r>
          </a:p>
          <a:p>
            <a:pPr>
              <a:lnSpc>
                <a:spcPct val="107000"/>
              </a:lnSpc>
              <a:spcAft>
                <a:spcPts val="800"/>
              </a:spcAft>
            </a:pPr>
            <a:r>
              <a:rPr lang="en-GB" sz="2000" i="1" dirty="0">
                <a:effectLst/>
                <a:latin typeface="Arial Black" panose="020B0A04020102020204" pitchFamily="34" charset="0"/>
                <a:ea typeface="Calibri" panose="020F0502020204030204" pitchFamily="34" charset="0"/>
                <a:cs typeface="Times New Roman" panose="02020603050405020304" pitchFamily="18" charset="0"/>
              </a:rPr>
              <a:t>•	An order may prima facie </a:t>
            </a:r>
            <a:r>
              <a:rPr lang="en-GB" sz="2000" i="1" dirty="0">
                <a:latin typeface="Arial Black" panose="020B0A04020102020204" pitchFamily="34" charset="0"/>
                <a:ea typeface="Calibri" panose="020F0502020204030204" pitchFamily="34" charset="0"/>
                <a:cs typeface="Times New Roman" panose="02020603050405020304" pitchFamily="18" charset="0"/>
              </a:rPr>
              <a:t>include </a:t>
            </a:r>
            <a:r>
              <a:rPr lang="en-GB" sz="2000" i="1" dirty="0">
                <a:effectLst/>
                <a:latin typeface="Arial Black" panose="020B0A04020102020204" pitchFamily="34" charset="0"/>
                <a:ea typeface="Calibri" panose="020F0502020204030204" pitchFamily="34" charset="0"/>
                <a:cs typeface="Times New Roman" panose="02020603050405020304" pitchFamily="18" charset="0"/>
              </a:rPr>
              <a:t>documents that might be subject to a claim for legal professional privilege and this alone will not make the order oppressive or an abuse of process.</a:t>
            </a:r>
          </a:p>
          <a:p>
            <a:pPr>
              <a:lnSpc>
                <a:spcPct val="107000"/>
              </a:lnSpc>
              <a:spcAft>
                <a:spcPts val="800"/>
              </a:spcAft>
            </a:pPr>
            <a:r>
              <a:rPr lang="en-GB" sz="2000" i="1" dirty="0">
                <a:effectLst/>
                <a:latin typeface="Arial Black" panose="020B0A04020102020204" pitchFamily="34" charset="0"/>
                <a:ea typeface="Calibri" panose="020F0502020204030204" pitchFamily="34" charset="0"/>
                <a:cs typeface="Times New Roman" panose="02020603050405020304" pitchFamily="18" charset="0"/>
              </a:rPr>
              <a:t>•	However, </a:t>
            </a:r>
            <a:r>
              <a:rPr lang="en-GB" sz="2000"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when considering an application to set aside that order, the court could set aside the order and re-make new orders in a revised form to simplify compliance and formulate a mechanism to determine claims for privilege.</a:t>
            </a:r>
          </a:p>
          <a:p>
            <a:pPr>
              <a:lnSpc>
                <a:spcPct val="107000"/>
              </a:lnSpc>
              <a:spcAft>
                <a:spcPts val="800"/>
              </a:spcAft>
            </a:pP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i="1" dirty="0">
                <a:latin typeface="Arial Black" panose="020B0A04020102020204" pitchFamily="34" charset="0"/>
                <a:ea typeface="Calibri" panose="020F0502020204030204" pitchFamily="34" charset="0"/>
                <a:cs typeface="Times New Roman" panose="02020603050405020304" pitchFamily="18" charset="0"/>
              </a:rPr>
              <a:t>Giraud v </a:t>
            </a:r>
            <a:r>
              <a:rPr lang="en-GB" i="1" dirty="0" err="1">
                <a:latin typeface="Arial Black" panose="020B0A04020102020204" pitchFamily="34" charset="0"/>
                <a:ea typeface="Calibri" panose="020F0502020204030204" pitchFamily="34" charset="0"/>
                <a:cs typeface="Times New Roman" panose="02020603050405020304" pitchFamily="18" charset="0"/>
              </a:rPr>
              <a:t>Albarran</a:t>
            </a:r>
            <a:r>
              <a:rPr lang="en-GB" i="1" dirty="0">
                <a:latin typeface="Arial Black" panose="020B0A04020102020204" pitchFamily="34" charset="0"/>
                <a:ea typeface="Calibri" panose="020F0502020204030204" pitchFamily="34" charset="0"/>
                <a:cs typeface="Times New Roman" panose="02020603050405020304" pitchFamily="18" charset="0"/>
              </a:rPr>
              <a:t> (liquidator), in the matter of Digital Infrastructure Pty Ltd [2021] FCA 1274</a:t>
            </a:r>
            <a:endParaRPr lang="en-AU" i="1"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i="1"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65627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 &amp; Practice</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665695"/>
            <a:ext cx="12191999" cy="6359754"/>
          </a:xfrm>
          <a:prstGeom prst="rect">
            <a:avLst/>
          </a:prstGeom>
          <a:noFill/>
        </p:spPr>
        <p:txBody>
          <a:bodyPr wrap="square" rtlCol="0">
            <a:spAutoFit/>
          </a:bodyPr>
          <a:lstStyle/>
          <a:p>
            <a:pPr>
              <a:lnSpc>
                <a:spcPct val="107000"/>
              </a:lnSpc>
              <a:spcAft>
                <a:spcPts val="800"/>
              </a:spcAft>
            </a:pPr>
            <a:r>
              <a:rPr lang="en-US" dirty="0">
                <a:latin typeface="Arial Black" panose="020B0A04020102020204" pitchFamily="34" charset="0"/>
                <a:ea typeface="Calibri" panose="020F0502020204030204" pitchFamily="34" charset="0"/>
                <a:cs typeface="Times New Roman" panose="02020603050405020304" pitchFamily="18" charset="0"/>
              </a:rPr>
              <a:t>Outline;</a:t>
            </a:r>
          </a:p>
          <a:p>
            <a:pPr marL="342900" indent="-342900">
              <a:lnSpc>
                <a:spcPct val="107000"/>
              </a:lnSpc>
              <a:spcAft>
                <a:spcPts val="800"/>
              </a:spcAft>
              <a:buAutoNum type="arabicPeriod"/>
            </a:pPr>
            <a:r>
              <a:rPr lang="en-US" dirty="0">
                <a:latin typeface="Arial Black" panose="020B0A04020102020204" pitchFamily="34" charset="0"/>
                <a:ea typeface="Calibri" panose="020F0502020204030204" pitchFamily="34" charset="0"/>
                <a:cs typeface="Times New Roman" panose="02020603050405020304" pitchFamily="18" charset="0"/>
              </a:rPr>
              <a:t>Insolvency and Taxes</a:t>
            </a:r>
          </a:p>
          <a:p>
            <a:pPr marL="342900" indent="-342900">
              <a:lnSpc>
                <a:spcPct val="107000"/>
              </a:lnSpc>
              <a:spcAft>
                <a:spcPts val="800"/>
              </a:spcAft>
              <a:buAutoNum type="arabicPeriod"/>
            </a:pPr>
            <a:r>
              <a:rPr lang="en-US" dirty="0">
                <a:latin typeface="Arial Black" panose="020B0A04020102020204" pitchFamily="34" charset="0"/>
                <a:ea typeface="Calibri" panose="020F0502020204030204" pitchFamily="34" charset="0"/>
                <a:cs typeface="Times New Roman" panose="02020603050405020304" pitchFamily="18" charset="0"/>
              </a:rPr>
              <a:t>Statutory Demands and Bankruptcy Notices</a:t>
            </a:r>
          </a:p>
          <a:p>
            <a:pPr marL="342900" indent="-342900">
              <a:lnSpc>
                <a:spcPct val="107000"/>
              </a:lnSpc>
              <a:spcAft>
                <a:spcPts val="800"/>
              </a:spcAft>
              <a:buAutoNum type="arabicPeriod"/>
            </a:pPr>
            <a:r>
              <a:rPr lang="en-US" dirty="0">
                <a:latin typeface="Arial Black" panose="020B0A04020102020204" pitchFamily="34" charset="0"/>
                <a:ea typeface="Calibri" panose="020F0502020204030204" pitchFamily="34" charset="0"/>
                <a:cs typeface="Times New Roman" panose="02020603050405020304" pitchFamily="18" charset="0"/>
              </a:rPr>
              <a:t>Winding up applications and Creditor’s Petition</a:t>
            </a:r>
          </a:p>
          <a:p>
            <a:pPr marL="342900" indent="-342900">
              <a:lnSpc>
                <a:spcPct val="107000"/>
              </a:lnSpc>
              <a:spcAft>
                <a:spcPts val="800"/>
              </a:spcAft>
              <a:buAutoNum type="arabicPeriod"/>
            </a:pPr>
            <a:r>
              <a:rPr lang="en-US" dirty="0">
                <a:latin typeface="Arial Black" panose="020B0A04020102020204" pitchFamily="34" charset="0"/>
                <a:ea typeface="Calibri" panose="020F0502020204030204" pitchFamily="34" charset="0"/>
                <a:cs typeface="Times New Roman" panose="02020603050405020304" pitchFamily="18" charset="0"/>
              </a:rPr>
              <a:t>Small Business Restructuring Plans/Practitioners/Proposals and Simplified Liquidations</a:t>
            </a:r>
          </a:p>
          <a:p>
            <a:pPr marL="342900" indent="-342900">
              <a:lnSpc>
                <a:spcPct val="107000"/>
              </a:lnSpc>
              <a:spcAft>
                <a:spcPts val="800"/>
              </a:spcAft>
              <a:buAutoNum type="arabicPeriod"/>
            </a:pPr>
            <a:r>
              <a:rPr lang="en-US" dirty="0">
                <a:latin typeface="Arial Black" panose="020B0A04020102020204" pitchFamily="34" charset="0"/>
                <a:ea typeface="Calibri" panose="020F0502020204030204" pitchFamily="34" charset="0"/>
                <a:cs typeface="Times New Roman" panose="02020603050405020304" pitchFamily="18" charset="0"/>
              </a:rPr>
              <a:t>Insolvent trading</a:t>
            </a:r>
          </a:p>
          <a:p>
            <a:pPr marL="342900" indent="-342900">
              <a:lnSpc>
                <a:spcPct val="107000"/>
              </a:lnSpc>
              <a:spcAft>
                <a:spcPts val="800"/>
              </a:spcAft>
              <a:buFontTx/>
              <a:buAutoNum type="arabicPeriod"/>
            </a:pPr>
            <a:r>
              <a:rPr lang="en-US" dirty="0">
                <a:latin typeface="Arial Black" panose="020B0A04020102020204" pitchFamily="34" charset="0"/>
                <a:ea typeface="Calibri" panose="020F0502020204030204" pitchFamily="34" charset="0"/>
                <a:cs typeface="Times New Roman" panose="02020603050405020304" pitchFamily="18" charset="0"/>
              </a:rPr>
              <a:t>Liquidator examinations</a:t>
            </a:r>
          </a:p>
          <a:p>
            <a:pPr marL="342900" indent="-342900">
              <a:lnSpc>
                <a:spcPct val="107000"/>
              </a:lnSpc>
              <a:spcAft>
                <a:spcPts val="800"/>
              </a:spcAft>
              <a:buAutoNum type="arabicPeriod"/>
            </a:pPr>
            <a:r>
              <a:rPr lang="en-US" dirty="0">
                <a:latin typeface="Arial Black" panose="020B0A04020102020204" pitchFamily="34" charset="0"/>
                <a:ea typeface="Calibri" panose="020F0502020204030204" pitchFamily="34" charset="0"/>
                <a:cs typeface="Times New Roman" panose="02020603050405020304" pitchFamily="18" charset="0"/>
              </a:rPr>
              <a:t>Phoenix Companies and Untrustworthy Advisors</a:t>
            </a:r>
          </a:p>
          <a:p>
            <a:pPr marL="342900" indent="-342900">
              <a:lnSpc>
                <a:spcPct val="107000"/>
              </a:lnSpc>
              <a:spcAft>
                <a:spcPts val="800"/>
              </a:spcAft>
              <a:buAutoNum type="arabicPeriod"/>
            </a:pPr>
            <a:r>
              <a:rPr lang="en-US" dirty="0">
                <a:latin typeface="Arial Black" panose="020B0A04020102020204" pitchFamily="34" charset="0"/>
                <a:ea typeface="Calibri" panose="020F0502020204030204" pitchFamily="34" charset="0"/>
                <a:cs typeface="Times New Roman" panose="02020603050405020304" pitchFamily="18" charset="0"/>
              </a:rPr>
              <a:t>Director resignations</a:t>
            </a:r>
          </a:p>
          <a:p>
            <a:pPr marL="342900" indent="-342900">
              <a:lnSpc>
                <a:spcPct val="107000"/>
              </a:lnSpc>
              <a:spcAft>
                <a:spcPts val="800"/>
              </a:spcAft>
              <a:buAutoNum type="arabicPeriod"/>
            </a:pPr>
            <a:r>
              <a:rPr lang="en-US" dirty="0">
                <a:latin typeface="Arial Black" panose="020B0A04020102020204" pitchFamily="34" charset="0"/>
                <a:ea typeface="Calibri" panose="020F0502020204030204" pitchFamily="34" charset="0"/>
                <a:cs typeface="Times New Roman" panose="02020603050405020304" pitchFamily="18" charset="0"/>
              </a:rPr>
              <a:t>Director Penalty Notices</a:t>
            </a:r>
          </a:p>
          <a:p>
            <a:pPr marL="342900" indent="-342900">
              <a:lnSpc>
                <a:spcPct val="107000"/>
              </a:lnSpc>
              <a:spcAft>
                <a:spcPts val="800"/>
              </a:spcAft>
              <a:buAutoNum type="arabicPeriod"/>
            </a:pPr>
            <a:r>
              <a:rPr lang="en-US" dirty="0">
                <a:latin typeface="Arial Black" panose="020B0A04020102020204" pitchFamily="34" charset="0"/>
                <a:ea typeface="Calibri" panose="020F0502020204030204" pitchFamily="34" charset="0"/>
                <a:cs typeface="Times New Roman" panose="02020603050405020304" pitchFamily="18" charset="0"/>
              </a:rPr>
              <a:t>Developments re Preferences</a:t>
            </a:r>
          </a:p>
          <a:p>
            <a:pPr marL="342900" indent="-342900">
              <a:lnSpc>
                <a:spcPct val="107000"/>
              </a:lnSpc>
              <a:spcAft>
                <a:spcPts val="800"/>
              </a:spcAft>
              <a:buAutoNum type="arabicPeriod"/>
            </a:pPr>
            <a:r>
              <a:rPr lang="en-US" dirty="0">
                <a:latin typeface="Arial Black" panose="020B0A04020102020204" pitchFamily="34" charset="0"/>
                <a:ea typeface="Calibri" panose="020F0502020204030204" pitchFamily="34" charset="0"/>
                <a:cs typeface="Times New Roman" panose="02020603050405020304" pitchFamily="18" charset="0"/>
              </a:rPr>
              <a:t>Law re insolvent corporate trustee</a:t>
            </a:r>
          </a:p>
          <a:p>
            <a:pPr marL="342900" indent="-342900">
              <a:lnSpc>
                <a:spcPct val="107000"/>
              </a:lnSpc>
              <a:spcAft>
                <a:spcPts val="800"/>
              </a:spcAft>
              <a:buAutoNum type="arabicPeriod"/>
            </a:pPr>
            <a:r>
              <a:rPr lang="en-US" dirty="0">
                <a:latin typeface="Arial Black" panose="020B0A04020102020204" pitchFamily="34" charset="0"/>
                <a:ea typeface="Calibri" panose="020F0502020204030204" pitchFamily="34" charset="0"/>
                <a:cs typeface="Times New Roman" panose="02020603050405020304" pitchFamily="18" charset="0"/>
              </a:rPr>
              <a:t>Conflict of Interest</a:t>
            </a:r>
          </a:p>
          <a:p>
            <a:pPr marL="342900" indent="-342900">
              <a:lnSpc>
                <a:spcPct val="107000"/>
              </a:lnSpc>
              <a:spcAft>
                <a:spcPts val="800"/>
              </a:spcAft>
              <a:buAutoNum type="arabicPeriod"/>
            </a:pPr>
            <a:r>
              <a:rPr lang="en-US" dirty="0">
                <a:latin typeface="Arial Black" panose="020B0A04020102020204" pitchFamily="34" charset="0"/>
                <a:ea typeface="Calibri" panose="020F0502020204030204" pitchFamily="34" charset="0"/>
                <a:cs typeface="Times New Roman" panose="02020603050405020304" pitchFamily="18" charset="0"/>
              </a:rPr>
              <a:t>Director related transactions</a:t>
            </a:r>
          </a:p>
          <a:p>
            <a:pPr marL="342900" indent="-342900">
              <a:lnSpc>
                <a:spcPct val="107000"/>
              </a:lnSpc>
              <a:spcAft>
                <a:spcPts val="800"/>
              </a:spcAft>
              <a:buAutoNum type="arabicPeriod"/>
            </a:pPr>
            <a:r>
              <a:rPr lang="en-US" dirty="0">
                <a:latin typeface="Arial Black" panose="020B0A04020102020204" pitchFamily="34" charset="0"/>
                <a:ea typeface="Calibri" panose="020F0502020204030204" pitchFamily="34" charset="0"/>
                <a:cs typeface="Times New Roman" panose="02020603050405020304" pitchFamily="18" charset="0"/>
              </a:rPr>
              <a:t>Administration Orders</a:t>
            </a:r>
          </a:p>
          <a:p>
            <a:pPr marL="342900" indent="-342900">
              <a:lnSpc>
                <a:spcPct val="107000"/>
              </a:lnSpc>
              <a:spcAft>
                <a:spcPts val="800"/>
              </a:spcAft>
              <a:buAutoNum type="arabicPeriod"/>
            </a:pPr>
            <a:r>
              <a:rPr lang="en-US" dirty="0">
                <a:latin typeface="Arial Black" panose="020B0A04020102020204" pitchFamily="34" charset="0"/>
                <a:ea typeface="Calibri" panose="020F0502020204030204" pitchFamily="34" charset="0"/>
                <a:cs typeface="Times New Roman" panose="02020603050405020304" pitchFamily="18" charset="0"/>
              </a:rPr>
              <a:t>Other changes</a:t>
            </a:r>
          </a:p>
        </p:txBody>
      </p:sp>
    </p:spTree>
    <p:extLst>
      <p:ext uri="{BB962C8B-B14F-4D97-AF65-F5344CB8AC3E}">
        <p14:creationId xmlns:p14="http://schemas.microsoft.com/office/powerpoint/2010/main" val="42670911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4037644"/>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6. Liquidator Examinations</a:t>
            </a:r>
          </a:p>
          <a:p>
            <a:pPr>
              <a:lnSpc>
                <a:spcPct val="107000"/>
              </a:lnSpc>
              <a:spcAft>
                <a:spcPts val="800"/>
              </a:spcAft>
            </a:pP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i="1" dirty="0">
                <a:latin typeface="Arial Black" panose="020B0A04020102020204" pitchFamily="34" charset="0"/>
                <a:ea typeface="Calibri" panose="020F0502020204030204" pitchFamily="34" charset="0"/>
                <a:cs typeface="Times New Roman" panose="02020603050405020304" pitchFamily="18" charset="0"/>
              </a:rPr>
              <a:t>12. While that is so, </a:t>
            </a:r>
            <a:r>
              <a:rPr lang="en-GB" sz="2000" i="1"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the Courts have regularly set aside notices to produce or subpoenas which, on the face of them, are likely to require production of largely privileged material, because a party should not be put to the wasted costs of producing documents, and then claiming legal professional privilege over them</a:t>
            </a:r>
            <a:r>
              <a:rPr lang="en-GB" sz="2000" i="1" dirty="0">
                <a:latin typeface="Arial Black" panose="020B0A04020102020204" pitchFamily="34" charset="0"/>
                <a:ea typeface="Calibri" panose="020F0502020204030204" pitchFamily="34" charset="0"/>
                <a:cs typeface="Times New Roman" panose="02020603050405020304" pitchFamily="18" charset="0"/>
              </a:rPr>
              <a:t>: </a:t>
            </a:r>
            <a:r>
              <a:rPr lang="en-GB" sz="2000" i="1" dirty="0" err="1">
                <a:latin typeface="Arial Black" panose="020B0A04020102020204" pitchFamily="34" charset="0"/>
                <a:ea typeface="Calibri" panose="020F0502020204030204" pitchFamily="34" charset="0"/>
                <a:cs typeface="Times New Roman" panose="02020603050405020304" pitchFamily="18" charset="0"/>
              </a:rPr>
              <a:t>Xinfeng</a:t>
            </a:r>
            <a:r>
              <a:rPr lang="en-GB" sz="2000" i="1" dirty="0">
                <a:latin typeface="Arial Black" panose="020B0A04020102020204" pitchFamily="34" charset="0"/>
                <a:ea typeface="Calibri" panose="020F0502020204030204" pitchFamily="34" charset="0"/>
                <a:cs typeface="Times New Roman" panose="02020603050405020304" pitchFamily="18" charset="0"/>
              </a:rPr>
              <a:t> Australia International Investment Pty Ltd v GR Capital Group Pty Ltd [2020] NSWSC 620 at [39]- [40]. Those paragraphs should be set aside so far as they are targeted, on the face of them, to advice which would be subject to legal professional privilege.</a:t>
            </a:r>
            <a:endParaRPr lang="en-AU" sz="2000" i="1"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In the matter of Wetherill Park Holdings Pty Ltd [2020] NSWSC 982 (11 June 2020)</a:t>
            </a:r>
            <a:endParaRPr lang="en-AU" i="1"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08192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072496"/>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6. Liquidator Examinations</a:t>
            </a:r>
          </a:p>
          <a:p>
            <a:pPr>
              <a:lnSpc>
                <a:spcPct val="107000"/>
              </a:lnSpc>
              <a:spcAft>
                <a:spcPts val="800"/>
              </a:spcAft>
            </a:pPr>
            <a:r>
              <a:rPr lang="en-AU" sz="2000" i="1" dirty="0">
                <a:effectLst/>
                <a:latin typeface="Arial Black" panose="020B0A04020102020204" pitchFamily="34" charset="0"/>
                <a:ea typeface="Calibri" panose="020F0502020204030204" pitchFamily="34" charset="0"/>
                <a:cs typeface="Times New Roman" panose="02020603050405020304" pitchFamily="18" charset="0"/>
              </a:rPr>
              <a:t>IMPROPER PURPOSES; </a:t>
            </a:r>
          </a:p>
          <a:p>
            <a:pPr>
              <a:lnSpc>
                <a:spcPct val="107000"/>
              </a:lnSpc>
              <a:spcAft>
                <a:spcPts val="800"/>
              </a:spcAft>
            </a:pPr>
            <a:r>
              <a:rPr lang="en-GB" i="1" dirty="0">
                <a:latin typeface="Arial Black" panose="020B0A04020102020204" pitchFamily="34" charset="0"/>
                <a:ea typeface="Calibri" panose="020F0502020204030204" pitchFamily="34" charset="0"/>
                <a:cs typeface="Times New Roman" panose="02020603050405020304" pitchFamily="18" charset="0"/>
              </a:rPr>
              <a:t>4. If an eligible applicant applies for an order for the examination of a person for </a:t>
            </a:r>
            <a:r>
              <a:rPr lang="en-GB" i="1"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a purpose unconnected with the purposes authorised by the legislation</a:t>
            </a:r>
            <a:r>
              <a:rPr lang="en-GB" i="1" dirty="0">
                <a:latin typeface="Arial Black" panose="020B0A04020102020204" pitchFamily="34" charset="0"/>
                <a:ea typeface="Calibri" panose="020F0502020204030204" pitchFamily="34" charset="0"/>
                <a:cs typeface="Times New Roman" panose="02020603050405020304" pitchFamily="18" charset="0"/>
              </a:rPr>
              <a:t> that will be an abuse of process and the order, if obtained, will be set aside.</a:t>
            </a:r>
          </a:p>
          <a:p>
            <a:pPr>
              <a:lnSpc>
                <a:spcPct val="107000"/>
              </a:lnSpc>
              <a:spcAft>
                <a:spcPts val="800"/>
              </a:spcAft>
            </a:pPr>
            <a:r>
              <a:rPr lang="en-GB" i="1" dirty="0">
                <a:latin typeface="Arial Black" panose="020B0A04020102020204" pitchFamily="34" charset="0"/>
                <a:ea typeface="Calibri" panose="020F0502020204030204" pitchFamily="34" charset="0"/>
                <a:cs typeface="Times New Roman" panose="02020603050405020304" pitchFamily="18" charset="0"/>
              </a:rPr>
              <a:t>5. The procedure may </a:t>
            </a:r>
            <a:r>
              <a:rPr lang="en-GB" i="1"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not be used to allow a party to obtain a forensic advantage </a:t>
            </a:r>
            <a:r>
              <a:rPr lang="en-GB" i="1" dirty="0">
                <a:latin typeface="Arial Black" panose="020B0A04020102020204" pitchFamily="34" charset="0"/>
                <a:ea typeface="Calibri" panose="020F0502020204030204" pitchFamily="34" charset="0"/>
                <a:cs typeface="Times New Roman" panose="02020603050405020304" pitchFamily="18" charset="0"/>
              </a:rPr>
              <a:t>and, if it is, any order obtained will be set aside.</a:t>
            </a:r>
          </a:p>
          <a:p>
            <a:pPr>
              <a:lnSpc>
                <a:spcPct val="107000"/>
              </a:lnSpc>
              <a:spcAft>
                <a:spcPts val="800"/>
              </a:spcAft>
            </a:pPr>
            <a:r>
              <a:rPr lang="en-GB" i="1" dirty="0">
                <a:latin typeface="Arial Black" panose="020B0A04020102020204" pitchFamily="34" charset="0"/>
                <a:ea typeface="Calibri" panose="020F0502020204030204" pitchFamily="34" charset="0"/>
                <a:cs typeface="Times New Roman" panose="02020603050405020304" pitchFamily="18" charset="0"/>
              </a:rPr>
              <a:t>6. The procedure may </a:t>
            </a:r>
            <a:r>
              <a:rPr lang="en-GB" i="1"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not be used as a dress rehearsal for the cross-examination </a:t>
            </a:r>
            <a:r>
              <a:rPr lang="en-GB" i="1" dirty="0">
                <a:latin typeface="Arial Black" panose="020B0A04020102020204" pitchFamily="34" charset="0"/>
                <a:ea typeface="Calibri" panose="020F0502020204030204" pitchFamily="34" charset="0"/>
                <a:cs typeface="Times New Roman" panose="02020603050405020304" pitchFamily="18" charset="0"/>
              </a:rPr>
              <a:t>of a person in a pending or subsequent action. However, it is not improper to seek an order of the Court to summon a person for examination whilst litigation is pending .</a:t>
            </a:r>
          </a:p>
          <a:p>
            <a:pPr>
              <a:lnSpc>
                <a:spcPct val="107000"/>
              </a:lnSpc>
              <a:spcAft>
                <a:spcPts val="800"/>
              </a:spcAft>
            </a:pPr>
            <a:r>
              <a:rPr lang="en-GB" i="1" dirty="0">
                <a:latin typeface="Arial Black" panose="020B0A04020102020204" pitchFamily="34" charset="0"/>
                <a:ea typeface="Calibri" panose="020F0502020204030204" pitchFamily="34" charset="0"/>
                <a:cs typeface="Times New Roman" panose="02020603050405020304" pitchFamily="18" charset="0"/>
              </a:rPr>
              <a:t>7. The question whether in any particular case the applicant has used the procedure abusively will depend upon the applicant’s purpose in seeking the order and all of the surrounding circumstances. It will </a:t>
            </a:r>
            <a:r>
              <a:rPr lang="en-GB" i="1"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not be an abuse unless an offensive purpose is at least the predominant purpose.</a:t>
            </a:r>
          </a:p>
          <a:p>
            <a:pPr>
              <a:lnSpc>
                <a:spcPct val="107000"/>
              </a:lnSpc>
              <a:spcAft>
                <a:spcPts val="800"/>
              </a:spcAft>
            </a:pPr>
            <a:r>
              <a:rPr lang="en-GB" i="1" dirty="0">
                <a:latin typeface="Arial Black" panose="020B0A04020102020204" pitchFamily="34" charset="0"/>
                <a:ea typeface="Calibri" panose="020F0502020204030204" pitchFamily="34" charset="0"/>
                <a:cs typeface="Times New Roman" panose="02020603050405020304" pitchFamily="18" charset="0"/>
              </a:rPr>
              <a:t>8. It will be an offensive purpose if the application cannot be characterised as being</a:t>
            </a:r>
          </a:p>
          <a:p>
            <a:pPr>
              <a:lnSpc>
                <a:spcPct val="107000"/>
              </a:lnSpc>
              <a:spcAft>
                <a:spcPts val="800"/>
              </a:spcAft>
            </a:pPr>
            <a:r>
              <a:rPr lang="en-GB" i="1" dirty="0">
                <a:latin typeface="Arial Black" panose="020B0A04020102020204" pitchFamily="34" charset="0"/>
                <a:ea typeface="Calibri" panose="020F0502020204030204" pitchFamily="34" charset="0"/>
                <a:cs typeface="Times New Roman" panose="02020603050405020304" pitchFamily="18" charset="0"/>
              </a:rPr>
              <a:t>for the benefit of the corporation, its contributories or creditors.</a:t>
            </a:r>
          </a:p>
          <a:p>
            <a:pPr>
              <a:lnSpc>
                <a:spcPct val="107000"/>
              </a:lnSpc>
              <a:spcAft>
                <a:spcPts val="800"/>
              </a:spcAft>
            </a:pPr>
            <a:r>
              <a:rPr lang="en-GB" sz="1000" i="1" dirty="0">
                <a:latin typeface="Arial Black" panose="020B0A04020102020204" pitchFamily="34" charset="0"/>
                <a:ea typeface="Calibri" panose="020F0502020204030204" pitchFamily="34" charset="0"/>
                <a:cs typeface="Times New Roman" panose="02020603050405020304" pitchFamily="18" charset="0"/>
              </a:rPr>
              <a:t>Re New Tel Ltd (in </a:t>
            </a:r>
            <a:r>
              <a:rPr lang="en-GB" sz="1000" i="1" dirty="0" err="1">
                <a:latin typeface="Arial Black" panose="020B0A04020102020204" pitchFamily="34" charset="0"/>
                <a:ea typeface="Calibri" panose="020F0502020204030204" pitchFamily="34" charset="0"/>
                <a:cs typeface="Times New Roman" panose="02020603050405020304" pitchFamily="18" charset="0"/>
              </a:rPr>
              <a:t>liq</a:t>
            </a:r>
            <a:r>
              <a:rPr lang="en-GB" sz="1000" i="1" dirty="0">
                <a:latin typeface="Arial Black" panose="020B0A04020102020204" pitchFamily="34" charset="0"/>
                <a:ea typeface="Calibri" panose="020F0502020204030204" pitchFamily="34" charset="0"/>
                <a:cs typeface="Times New Roman" panose="02020603050405020304" pitchFamily="18" charset="0"/>
              </a:rPr>
              <a:t>): Evans v </a:t>
            </a:r>
            <a:r>
              <a:rPr lang="en-GB" sz="1000" i="1" dirty="0" err="1">
                <a:latin typeface="Arial Black" panose="020B0A04020102020204" pitchFamily="34" charset="0"/>
                <a:ea typeface="Calibri" panose="020F0502020204030204" pitchFamily="34" charset="0"/>
                <a:cs typeface="Times New Roman" panose="02020603050405020304" pitchFamily="18" charset="0"/>
              </a:rPr>
              <a:t>Wainter</a:t>
            </a:r>
            <a:r>
              <a:rPr lang="en-GB" sz="1000" i="1" dirty="0">
                <a:latin typeface="Arial Black" panose="020B0A04020102020204" pitchFamily="34" charset="0"/>
                <a:ea typeface="Calibri" panose="020F0502020204030204" pitchFamily="34" charset="0"/>
                <a:cs typeface="Times New Roman" panose="02020603050405020304" pitchFamily="18" charset="0"/>
              </a:rPr>
              <a:t> Pty Ltd </a:t>
            </a:r>
            <a:r>
              <a:rPr lang="en-GB" sz="1000" i="1" dirty="0" err="1">
                <a:latin typeface="Arial Black" panose="020B0A04020102020204" pitchFamily="34" charset="0"/>
                <a:ea typeface="Calibri" panose="020F0502020204030204" pitchFamily="34" charset="0"/>
                <a:cs typeface="Times New Roman" panose="02020603050405020304" pitchFamily="18" charset="0"/>
              </a:rPr>
              <a:t>Wainter</a:t>
            </a:r>
            <a:r>
              <a:rPr lang="en-GB" sz="1000" i="1" dirty="0">
                <a:latin typeface="Arial Black" panose="020B0A04020102020204" pitchFamily="34" charset="0"/>
                <a:ea typeface="Calibri" panose="020F0502020204030204" pitchFamily="34" charset="0"/>
                <a:cs typeface="Times New Roman" panose="02020603050405020304" pitchFamily="18" charset="0"/>
              </a:rPr>
              <a:t> Pty Ltd, in the matter of New Tel Limited (in </a:t>
            </a:r>
            <a:r>
              <a:rPr lang="en-GB" sz="1000" i="1" dirty="0" err="1">
                <a:latin typeface="Arial Black" panose="020B0A04020102020204" pitchFamily="34" charset="0"/>
                <a:ea typeface="Calibri" panose="020F0502020204030204" pitchFamily="34" charset="0"/>
                <a:cs typeface="Times New Roman" panose="02020603050405020304" pitchFamily="18" charset="0"/>
              </a:rPr>
              <a:t>liq</a:t>
            </a:r>
            <a:r>
              <a:rPr lang="en-GB" sz="1000" i="1" dirty="0">
                <a:latin typeface="Arial Black" panose="020B0A04020102020204" pitchFamily="34" charset="0"/>
                <a:ea typeface="Calibri" panose="020F0502020204030204" pitchFamily="34" charset="0"/>
                <a:cs typeface="Times New Roman" panose="02020603050405020304" pitchFamily="18" charset="0"/>
              </a:rPr>
              <a:t>) ACN 009 068 955 [2005] FCAFC 114 (15 June 2005) at [252], quoted in Re IPO Wealth Holdings No 2 Pty Ltd (in </a:t>
            </a:r>
            <a:r>
              <a:rPr lang="en-GB" sz="1000" i="1" dirty="0" err="1">
                <a:latin typeface="Arial Black" panose="020B0A04020102020204" pitchFamily="34" charset="0"/>
                <a:ea typeface="Calibri" panose="020F0502020204030204" pitchFamily="34" charset="0"/>
                <a:cs typeface="Times New Roman" panose="02020603050405020304" pitchFamily="18" charset="0"/>
              </a:rPr>
              <a:t>prov</a:t>
            </a:r>
            <a:r>
              <a:rPr lang="en-GB" sz="1000" i="1" dirty="0">
                <a:latin typeface="Arial Black" panose="020B0A04020102020204" pitchFamily="34" charset="0"/>
                <a:ea typeface="Calibri" panose="020F0502020204030204" pitchFamily="34" charset="0"/>
                <a:cs typeface="Times New Roman" panose="02020603050405020304" pitchFamily="18" charset="0"/>
              </a:rPr>
              <a:t> </a:t>
            </a:r>
            <a:r>
              <a:rPr lang="en-GB" sz="1000" i="1" dirty="0" err="1">
                <a:latin typeface="Arial Black" panose="020B0A04020102020204" pitchFamily="34" charset="0"/>
                <a:ea typeface="Calibri" panose="020F0502020204030204" pitchFamily="34" charset="0"/>
                <a:cs typeface="Times New Roman" panose="02020603050405020304" pitchFamily="18" charset="0"/>
              </a:rPr>
              <a:t>liq</a:t>
            </a:r>
            <a:r>
              <a:rPr lang="en-GB" sz="1000" i="1" dirty="0">
                <a:latin typeface="Arial Black" panose="020B0A04020102020204" pitchFamily="34" charset="0"/>
                <a:ea typeface="Calibri" panose="020F0502020204030204" pitchFamily="34" charset="0"/>
                <a:cs typeface="Times New Roman" panose="02020603050405020304" pitchFamily="18" charset="0"/>
              </a:rPr>
              <a:t>) &amp; </a:t>
            </a:r>
            <a:r>
              <a:rPr lang="en-GB" sz="1000" i="1" dirty="0" err="1">
                <a:latin typeface="Arial Black" panose="020B0A04020102020204" pitchFamily="34" charset="0"/>
                <a:ea typeface="Calibri" panose="020F0502020204030204" pitchFamily="34" charset="0"/>
                <a:cs typeface="Times New Roman" panose="02020603050405020304" pitchFamily="18" charset="0"/>
              </a:rPr>
              <a:t>Ors</a:t>
            </a:r>
            <a:r>
              <a:rPr lang="en-GB" sz="1000" i="1" dirty="0">
                <a:latin typeface="Arial Black" panose="020B0A04020102020204" pitchFamily="34" charset="0"/>
                <a:ea typeface="Calibri" panose="020F0502020204030204" pitchFamily="34" charset="0"/>
                <a:cs typeface="Times New Roman" panose="02020603050405020304" pitchFamily="18" charset="0"/>
              </a:rPr>
              <a:t> [2021] VSC 821 (13 December 2021)</a:t>
            </a:r>
          </a:p>
        </p:txBody>
      </p:sp>
    </p:spTree>
    <p:extLst>
      <p:ext uri="{BB962C8B-B14F-4D97-AF65-F5344CB8AC3E}">
        <p14:creationId xmlns:p14="http://schemas.microsoft.com/office/powerpoint/2010/main" val="34814208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0" y="577040"/>
            <a:ext cx="12192001" cy="6160020"/>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7. Phoenix Companies</a:t>
            </a:r>
          </a:p>
          <a:p>
            <a:pPr defTabSz="129982">
              <a:lnSpc>
                <a:spcPct val="150000"/>
              </a:lnSpc>
            </a:pPr>
            <a:r>
              <a:rPr lang="en-GB" sz="2000" b="1" u="sng" dirty="0">
                <a:solidFill>
                  <a:prstClr val="black"/>
                </a:solidFill>
                <a:latin typeface="Arial Black" panose="020B0A04020102020204" pitchFamily="34" charset="0"/>
              </a:rPr>
              <a:t>Treasury Laws Amendment (Combating Illegal Phoenixing) Act 2020</a:t>
            </a:r>
          </a:p>
          <a:p>
            <a:pPr defTabSz="129982">
              <a:lnSpc>
                <a:spcPct val="150000"/>
              </a:lnSpc>
            </a:pPr>
            <a:r>
              <a:rPr lang="en-AU" sz="2000" b="1" dirty="0">
                <a:solidFill>
                  <a:prstClr val="black"/>
                </a:solidFill>
                <a:latin typeface="Arial Black" panose="020B0A04020102020204" pitchFamily="34" charset="0"/>
              </a:rPr>
              <a:t>“enable the ASIC to make Orders to recover, for the benefit of a company's creditors, company property disposed of or benefits received under a voidable creditor-defeating disposition”</a:t>
            </a:r>
          </a:p>
          <a:p>
            <a:pPr defTabSz="129982">
              <a:lnSpc>
                <a:spcPct val="150000"/>
              </a:lnSpc>
            </a:pPr>
            <a:endParaRPr lang="en-AU" sz="1100" b="1" dirty="0">
              <a:solidFill>
                <a:prstClr val="black"/>
              </a:solidFill>
              <a:latin typeface="Arial Black" panose="020B0A04020102020204" pitchFamily="34" charset="0"/>
              <a:hlinkClick r:id="rId3"/>
            </a:endParaRPr>
          </a:p>
          <a:p>
            <a:pPr defTabSz="129982">
              <a:lnSpc>
                <a:spcPct val="150000"/>
              </a:lnSpc>
            </a:pPr>
            <a:r>
              <a:rPr lang="en-AU" sz="1100" b="1" dirty="0">
                <a:solidFill>
                  <a:prstClr val="black"/>
                </a:solidFill>
                <a:latin typeface="Arial Black" panose="020B0A04020102020204" pitchFamily="34" charset="0"/>
                <a:hlinkClick r:id="rId3"/>
              </a:rPr>
              <a:t>https://asic.gov.au/for-finance-professionals/registered-liquidators/your-ongoing-obligations-as-a-registered-liquidator/asic-orders-about-creditor-defeating-dispositions/</a:t>
            </a:r>
            <a:r>
              <a:rPr lang="en-AU" sz="1100" b="1" dirty="0">
                <a:solidFill>
                  <a:prstClr val="black"/>
                </a:solidFill>
                <a:latin typeface="Arial Black" panose="020B0A04020102020204" pitchFamily="34" charset="0"/>
              </a:rPr>
              <a:t> </a:t>
            </a:r>
          </a:p>
          <a:p>
            <a:pPr defTabSz="129982">
              <a:lnSpc>
                <a:spcPct val="150000"/>
              </a:lnSpc>
            </a:pPr>
            <a:endParaRPr lang="en-AU" sz="1100" b="1" dirty="0">
              <a:solidFill>
                <a:prstClr val="black"/>
              </a:solidFill>
              <a:highlight>
                <a:srgbClr val="FFFF00"/>
              </a:highlight>
              <a:latin typeface="Arial Black" panose="020B0A04020102020204" pitchFamily="34" charset="0"/>
            </a:endParaRPr>
          </a:p>
          <a:p>
            <a:pPr defTabSz="129982">
              <a:lnSpc>
                <a:spcPct val="150000"/>
              </a:lnSpc>
            </a:pPr>
            <a:r>
              <a:rPr lang="en-GB" b="1" u="sng" dirty="0">
                <a:solidFill>
                  <a:prstClr val="black"/>
                </a:solidFill>
                <a:latin typeface="Arial Black" panose="020B0A04020102020204" pitchFamily="34" charset="0"/>
              </a:rPr>
              <a:t>Information Sheet 261 (INFO 261), issued in October 2021.</a:t>
            </a:r>
          </a:p>
          <a:p>
            <a:pPr defTabSz="129982">
              <a:lnSpc>
                <a:spcPct val="150000"/>
              </a:lnSpc>
            </a:pPr>
            <a:r>
              <a:rPr lang="en-GB" sz="2000" b="0" i="0" u="sng" dirty="0">
                <a:solidFill>
                  <a:srgbClr val="000000"/>
                </a:solidFill>
                <a:effectLst/>
                <a:latin typeface="Arial Black" panose="020B0A04020102020204" pitchFamily="34" charset="0"/>
              </a:rPr>
              <a:t>ASIC orders about creditor-defeating dispositions: Template request form</a:t>
            </a:r>
          </a:p>
          <a:p>
            <a:pPr defTabSz="129982">
              <a:lnSpc>
                <a:spcPct val="150000"/>
              </a:lnSpc>
            </a:pPr>
            <a:r>
              <a:rPr lang="en-GB" sz="2000" dirty="0">
                <a:solidFill>
                  <a:srgbClr val="000000"/>
                </a:solidFill>
                <a:latin typeface="Arial Black" panose="020B0A04020102020204" pitchFamily="34" charset="0"/>
              </a:rPr>
              <a:t>Q9. What was the conduct of the person against whom you are requesting an order about the creditor-defeating disposition? (s588FGAA(5)(b)</a:t>
            </a:r>
          </a:p>
          <a:p>
            <a:pPr defTabSz="129982">
              <a:lnSpc>
                <a:spcPct val="150000"/>
              </a:lnSpc>
            </a:pPr>
            <a:endParaRPr lang="en-GB" sz="2000" b="1" dirty="0">
              <a:solidFill>
                <a:prstClr val="black"/>
              </a:solidFill>
              <a:highlight>
                <a:srgbClr val="FFFF00"/>
              </a:highlight>
              <a:latin typeface="Arial Black" panose="020B0A04020102020204" pitchFamily="34" charset="0"/>
            </a:endParaRPr>
          </a:p>
          <a:p>
            <a:pPr defTabSz="129982">
              <a:lnSpc>
                <a:spcPct val="150000"/>
              </a:lnSpc>
            </a:pPr>
            <a:r>
              <a:rPr lang="en-AU" sz="1100" b="1" dirty="0">
                <a:solidFill>
                  <a:prstClr val="black"/>
                </a:solidFill>
                <a:latin typeface="Arial Black" panose="020B0A04020102020204" pitchFamily="34" charset="0"/>
                <a:hlinkClick r:id="rId4"/>
              </a:rPr>
              <a:t>https://view.officeapps.live.com/op/view.aspx?src=https%3A%2F%2Fdownload.asic.gov.au%2Fmedia%2Fms2bxh1n%2Finfo261-template-request-form-published-8-october-2021.docx&amp;wdOrigin=BROWSELINK</a:t>
            </a:r>
            <a:r>
              <a:rPr lang="en-AU" sz="1100" b="1" dirty="0">
                <a:solidFill>
                  <a:prstClr val="black"/>
                </a:solidFill>
                <a:latin typeface="Arial Black" panose="020B0A04020102020204" pitchFamily="34" charset="0"/>
              </a:rPr>
              <a:t> </a:t>
            </a:r>
          </a:p>
        </p:txBody>
      </p:sp>
    </p:spTree>
    <p:extLst>
      <p:ext uri="{BB962C8B-B14F-4D97-AF65-F5344CB8AC3E}">
        <p14:creationId xmlns:p14="http://schemas.microsoft.com/office/powerpoint/2010/main" val="21153815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0" y="577040"/>
            <a:ext cx="12192001" cy="6300892"/>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7. Phoenix Companies</a:t>
            </a:r>
          </a:p>
          <a:p>
            <a:pPr defTabSz="129982">
              <a:lnSpc>
                <a:spcPct val="150000"/>
              </a:lnSpc>
            </a:pPr>
            <a:r>
              <a:rPr lang="en-GB" sz="2000" b="1" dirty="0">
                <a:solidFill>
                  <a:prstClr val="black"/>
                </a:solidFill>
                <a:latin typeface="Arial Black" panose="020B0A04020102020204" pitchFamily="34" charset="0"/>
              </a:rPr>
              <a:t>Compare to;</a:t>
            </a:r>
          </a:p>
          <a:p>
            <a:pPr defTabSz="129982">
              <a:lnSpc>
                <a:spcPct val="150000"/>
              </a:lnSpc>
            </a:pPr>
            <a:endParaRPr lang="en-GB" sz="2000" b="1" u="sng" dirty="0">
              <a:solidFill>
                <a:prstClr val="black"/>
              </a:solidFill>
              <a:latin typeface="Arial Black" panose="020B0A04020102020204" pitchFamily="34" charset="0"/>
            </a:endParaRPr>
          </a:p>
          <a:p>
            <a:pPr defTabSz="129982">
              <a:lnSpc>
                <a:spcPct val="150000"/>
              </a:lnSpc>
            </a:pPr>
            <a:r>
              <a:rPr lang="en-GB" sz="2000" b="1" u="sng" dirty="0">
                <a:solidFill>
                  <a:prstClr val="black"/>
                </a:solidFill>
                <a:latin typeface="Arial Black" panose="020B0A04020102020204" pitchFamily="34" charset="0"/>
              </a:rPr>
              <a:t>BANKRUPTCY ACT 1966 - SECT 139ZQ</a:t>
            </a:r>
          </a:p>
          <a:p>
            <a:pPr defTabSz="129982">
              <a:lnSpc>
                <a:spcPct val="150000"/>
              </a:lnSpc>
            </a:pPr>
            <a:r>
              <a:rPr lang="en-GB" sz="2000" b="1" i="1" dirty="0">
                <a:solidFill>
                  <a:prstClr val="black"/>
                </a:solidFill>
                <a:latin typeface="Arial Black" panose="020B0A04020102020204" pitchFamily="34" charset="0"/>
              </a:rPr>
              <a:t>             (1)  If a person has received any money  … as a result of a </a:t>
            </a:r>
            <a:r>
              <a:rPr lang="en-GB" sz="2000" b="1" i="1" u="sng" dirty="0">
                <a:solidFill>
                  <a:prstClr val="black"/>
                </a:solidFill>
                <a:latin typeface="Arial Black" panose="020B0A04020102020204" pitchFamily="34" charset="0"/>
              </a:rPr>
              <a:t>transaction that is void </a:t>
            </a:r>
            <a:r>
              <a:rPr lang="en-GB" sz="2000" b="1" i="1" dirty="0">
                <a:solidFill>
                  <a:prstClr val="black"/>
                </a:solidFill>
                <a:latin typeface="Arial Black" panose="020B0A04020102020204" pitchFamily="34" charset="0"/>
              </a:rPr>
              <a:t>against the trustee of a bankrupt under Division 3, </a:t>
            </a:r>
            <a:r>
              <a:rPr lang="en-GB" sz="2000" b="1" i="1" u="sng" dirty="0">
                <a:solidFill>
                  <a:prstClr val="black"/>
                </a:solidFill>
                <a:latin typeface="Arial Black" panose="020B0A04020102020204" pitchFamily="34" charset="0"/>
              </a:rPr>
              <a:t>the Official Receiver</a:t>
            </a:r>
            <a:r>
              <a:rPr lang="en-GB" sz="2000" b="1" i="1" dirty="0">
                <a:solidFill>
                  <a:prstClr val="black"/>
                </a:solidFill>
                <a:latin typeface="Arial Black" panose="020B0A04020102020204" pitchFamily="34" charset="0"/>
              </a:rPr>
              <a:t>:</a:t>
            </a:r>
          </a:p>
          <a:p>
            <a:pPr defTabSz="129982">
              <a:lnSpc>
                <a:spcPct val="150000"/>
              </a:lnSpc>
            </a:pPr>
            <a:r>
              <a:rPr lang="en-GB" sz="2000" b="1" i="1" dirty="0">
                <a:solidFill>
                  <a:prstClr val="black"/>
                </a:solidFill>
                <a:latin typeface="Arial Black" panose="020B0A04020102020204" pitchFamily="34" charset="0"/>
              </a:rPr>
              <a:t>… </a:t>
            </a:r>
            <a:r>
              <a:rPr lang="en-GB" sz="2000" b="1" i="1" u="sng" dirty="0">
                <a:solidFill>
                  <a:prstClr val="black"/>
                </a:solidFill>
                <a:latin typeface="Arial Black" panose="020B0A04020102020204" pitchFamily="34" charset="0"/>
              </a:rPr>
              <a:t>may require the person, by written notice </a:t>
            </a:r>
            <a:r>
              <a:rPr lang="en-GB" sz="2000" b="1" i="1" dirty="0">
                <a:solidFill>
                  <a:prstClr val="black"/>
                </a:solidFill>
                <a:latin typeface="Arial Black" panose="020B0A04020102020204" pitchFamily="34" charset="0"/>
              </a:rPr>
              <a:t>given to the person, </a:t>
            </a:r>
            <a:r>
              <a:rPr lang="en-GB" sz="2000" b="1" i="1" u="sng" dirty="0">
                <a:solidFill>
                  <a:prstClr val="black"/>
                </a:solidFill>
                <a:latin typeface="Arial Black" panose="020B0A04020102020204" pitchFamily="34" charset="0"/>
              </a:rPr>
              <a:t>to pay to the trustee </a:t>
            </a:r>
            <a:r>
              <a:rPr lang="en-GB" sz="2000" b="1" i="1" dirty="0">
                <a:solidFill>
                  <a:prstClr val="black"/>
                </a:solidFill>
                <a:latin typeface="Arial Black" panose="020B0A04020102020204" pitchFamily="34" charset="0"/>
              </a:rPr>
              <a:t>an amount equal to whichever of the following is applicable:</a:t>
            </a:r>
          </a:p>
          <a:p>
            <a:pPr defTabSz="129982">
              <a:lnSpc>
                <a:spcPct val="150000"/>
              </a:lnSpc>
            </a:pPr>
            <a:r>
              <a:rPr lang="en-GB" sz="2000" b="1" i="1" dirty="0">
                <a:solidFill>
                  <a:prstClr val="black"/>
                </a:solidFill>
                <a:latin typeface="Arial Black" panose="020B0A04020102020204" pitchFamily="34" charset="0"/>
              </a:rPr>
              <a:t>… </a:t>
            </a:r>
            <a:r>
              <a:rPr lang="en-GB" sz="2000" b="1" i="1" u="sng" dirty="0">
                <a:solidFill>
                  <a:prstClr val="black"/>
                </a:solidFill>
                <a:latin typeface="Arial Black" panose="020B0A04020102020204" pitchFamily="34" charset="0"/>
              </a:rPr>
              <a:t>the money or the value of the property received</a:t>
            </a:r>
            <a:r>
              <a:rPr lang="en-GB" sz="2000" b="1" i="1" dirty="0">
                <a:solidFill>
                  <a:prstClr val="black"/>
                </a:solidFill>
                <a:latin typeface="Arial Black" panose="020B0A04020102020204" pitchFamily="34" charset="0"/>
              </a:rPr>
              <a:t>.</a:t>
            </a:r>
          </a:p>
          <a:p>
            <a:pPr defTabSz="129982">
              <a:lnSpc>
                <a:spcPct val="150000"/>
              </a:lnSpc>
            </a:pPr>
            <a:endParaRPr lang="en-GB" sz="2000" b="1" i="1" dirty="0">
              <a:solidFill>
                <a:prstClr val="black"/>
              </a:solidFill>
              <a:latin typeface="Arial Black" panose="020B0A04020102020204" pitchFamily="34" charset="0"/>
            </a:endParaRPr>
          </a:p>
          <a:p>
            <a:pPr defTabSz="129982">
              <a:lnSpc>
                <a:spcPct val="150000"/>
              </a:lnSpc>
            </a:pPr>
            <a:r>
              <a:rPr lang="en-GB" sz="2000" b="1" i="1" dirty="0">
                <a:solidFill>
                  <a:prstClr val="black"/>
                </a:solidFill>
                <a:latin typeface="Arial Black" panose="020B0A04020102020204" pitchFamily="34" charset="0"/>
              </a:rPr>
              <a:t>Voidable transaction claim form; Liquidators should complete this form to make a claim against the Commissioner of Taxation for payments believed to be unfair preference payments or uncommercial transactions.</a:t>
            </a:r>
          </a:p>
          <a:p>
            <a:pPr defTabSz="129982">
              <a:lnSpc>
                <a:spcPct val="150000"/>
              </a:lnSpc>
            </a:pPr>
            <a:r>
              <a:rPr lang="en-GB" sz="1000" b="1" i="1" dirty="0">
                <a:solidFill>
                  <a:prstClr val="black"/>
                </a:solidFill>
                <a:latin typeface="Arial Black" panose="020B0A04020102020204" pitchFamily="34" charset="0"/>
                <a:hlinkClick r:id="rId3"/>
              </a:rPr>
              <a:t>https://www.ato.gov.au/Forms/Voidable-Transactions-claim-form/</a:t>
            </a:r>
            <a:r>
              <a:rPr lang="en-GB" sz="1000" b="1" i="1" dirty="0">
                <a:solidFill>
                  <a:prstClr val="black"/>
                </a:solidFill>
                <a:latin typeface="Arial Black" panose="020B0A04020102020204" pitchFamily="34" charset="0"/>
              </a:rPr>
              <a:t> </a:t>
            </a:r>
          </a:p>
        </p:txBody>
      </p:sp>
    </p:spTree>
    <p:extLst>
      <p:ext uri="{BB962C8B-B14F-4D97-AF65-F5344CB8AC3E}">
        <p14:creationId xmlns:p14="http://schemas.microsoft.com/office/powerpoint/2010/main" val="26138929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129852" y="5983106"/>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0" y="671691"/>
            <a:ext cx="12192001" cy="5878532"/>
          </a:xfrm>
          <a:prstGeom prst="rect">
            <a:avLst/>
          </a:prstGeom>
          <a:noFill/>
        </p:spPr>
        <p:txBody>
          <a:bodyPr wrap="square" rtlCol="0">
            <a:spAutoFit/>
          </a:bodyPr>
          <a:lstStyle/>
          <a:p>
            <a:pPr defTabSz="129982">
              <a:lnSpc>
                <a:spcPct val="150000"/>
              </a:lnSpc>
            </a:pPr>
            <a:r>
              <a:rPr lang="en-GB" sz="2400" b="1" u="sng" dirty="0">
                <a:solidFill>
                  <a:prstClr val="black"/>
                </a:solidFill>
                <a:latin typeface="Arial Black" panose="020B0A04020102020204" pitchFamily="34" charset="0"/>
              </a:rPr>
              <a:t>7. Phoenix Companies</a:t>
            </a:r>
          </a:p>
          <a:p>
            <a:endParaRPr lang="en-AU" sz="2000" b="1" u="sng" dirty="0">
              <a:latin typeface="Arial Black" panose="020B0A04020102020204" pitchFamily="34" charset="0"/>
            </a:endParaRPr>
          </a:p>
          <a:p>
            <a:r>
              <a:rPr lang="en-AU" sz="2000" b="1" u="sng" dirty="0">
                <a:latin typeface="Arial Black" panose="020B0A04020102020204" pitchFamily="34" charset="0"/>
              </a:rPr>
              <a:t>Corporations Act; Section 588FDB “</a:t>
            </a:r>
            <a:r>
              <a:rPr lang="en-GB" sz="2000" b="1" u="sng" dirty="0">
                <a:latin typeface="Arial Black" panose="020B0A04020102020204" pitchFamily="34" charset="0"/>
              </a:rPr>
              <a:t>Creditor-defeating disposition”</a:t>
            </a:r>
          </a:p>
          <a:p>
            <a:endParaRPr lang="en-GB" sz="2000" b="1" i="1" u="sng" dirty="0">
              <a:latin typeface="Arial Black" panose="020B0A04020102020204" pitchFamily="34" charset="0"/>
            </a:endParaRPr>
          </a:p>
          <a:p>
            <a:pPr marL="457200" indent="-457200">
              <a:buAutoNum type="arabicParenBoth"/>
            </a:pPr>
            <a:r>
              <a:rPr lang="en-GB" sz="2000" b="1" i="1" dirty="0">
                <a:latin typeface="Arial Black" panose="020B0A04020102020204" pitchFamily="34" charset="0"/>
              </a:rPr>
              <a:t>A disposition of property of a company is a creditor-defeating</a:t>
            </a:r>
          </a:p>
          <a:p>
            <a:r>
              <a:rPr lang="en-GB" sz="2000" b="1" i="1" dirty="0">
                <a:latin typeface="Arial Black" panose="020B0A04020102020204" pitchFamily="34" charset="0"/>
              </a:rPr>
              <a:t>disposition if: </a:t>
            </a:r>
          </a:p>
          <a:p>
            <a:r>
              <a:rPr lang="en-GB" sz="2000" b="1" i="1" dirty="0">
                <a:latin typeface="Arial Black" panose="020B0A04020102020204" pitchFamily="34" charset="0"/>
              </a:rPr>
              <a:t>(a) the </a:t>
            </a:r>
            <a:r>
              <a:rPr lang="en-GB" sz="2000" b="1" i="1" u="sng" dirty="0">
                <a:highlight>
                  <a:srgbClr val="FFFF00"/>
                </a:highlight>
                <a:latin typeface="Arial Black" panose="020B0A04020102020204" pitchFamily="34" charset="0"/>
              </a:rPr>
              <a:t>consideration payable </a:t>
            </a:r>
            <a:r>
              <a:rPr lang="en-GB" sz="2000" b="1" i="1" dirty="0">
                <a:latin typeface="Arial Black" panose="020B0A04020102020204" pitchFamily="34" charset="0"/>
              </a:rPr>
              <a:t>to the company</a:t>
            </a:r>
          </a:p>
          <a:p>
            <a:r>
              <a:rPr lang="en-GB" sz="2000" b="1" i="1" dirty="0">
                <a:latin typeface="Arial Black" panose="020B0A04020102020204" pitchFamily="34" charset="0"/>
              </a:rPr>
              <a:t>for the disposition </a:t>
            </a:r>
            <a:r>
              <a:rPr lang="en-GB" sz="2000" b="1" i="1" u="sng" dirty="0">
                <a:highlight>
                  <a:srgbClr val="FFFF00"/>
                </a:highlight>
                <a:latin typeface="Arial Black" panose="020B0A04020102020204" pitchFamily="34" charset="0"/>
              </a:rPr>
              <a:t>was less than the lesser of the following</a:t>
            </a:r>
            <a:r>
              <a:rPr lang="en-GB" sz="2000" b="1" i="1" dirty="0">
                <a:highlight>
                  <a:srgbClr val="FFFF00"/>
                </a:highlight>
                <a:latin typeface="Arial Black" panose="020B0A04020102020204" pitchFamily="34" charset="0"/>
              </a:rPr>
              <a:t> </a:t>
            </a:r>
            <a:r>
              <a:rPr lang="en-GB" sz="2000" b="1" i="1" dirty="0">
                <a:latin typeface="Arial Black" panose="020B0A04020102020204" pitchFamily="34" charset="0"/>
              </a:rPr>
              <a:t>at the time</a:t>
            </a:r>
          </a:p>
          <a:p>
            <a:r>
              <a:rPr lang="en-GB" sz="2000" b="1" i="1" dirty="0">
                <a:latin typeface="Arial Black" panose="020B0A04020102020204" pitchFamily="34" charset="0"/>
              </a:rPr>
              <a:t>the relevant agreement … was made ... :</a:t>
            </a:r>
          </a:p>
          <a:p>
            <a:pPr marL="514350" indent="-514350">
              <a:buAutoNum type="romanLcParenBoth"/>
            </a:pPr>
            <a:r>
              <a:rPr lang="en-GB" sz="2000" b="1" i="1" u="sng" dirty="0">
                <a:latin typeface="Arial Black" panose="020B0A04020102020204" pitchFamily="34" charset="0"/>
              </a:rPr>
              <a:t>the market value of the property</a:t>
            </a:r>
            <a:r>
              <a:rPr lang="en-GB" sz="2000" b="1" i="1" dirty="0">
                <a:latin typeface="Arial Black" panose="020B0A04020102020204" pitchFamily="34" charset="0"/>
              </a:rPr>
              <a:t>;</a:t>
            </a:r>
          </a:p>
          <a:p>
            <a:pPr marL="514350" indent="-514350">
              <a:buAutoNum type="romanLcParenBoth"/>
            </a:pPr>
            <a:r>
              <a:rPr lang="en-GB" sz="2000" b="1" i="1" u="sng" dirty="0">
                <a:latin typeface="Arial Black" panose="020B0A04020102020204" pitchFamily="34" charset="0"/>
              </a:rPr>
              <a:t>the best price that was reasonably obtainable for the property, </a:t>
            </a:r>
            <a:r>
              <a:rPr lang="en-GB" sz="2000" b="1" i="1" u="sng" dirty="0">
                <a:highlight>
                  <a:srgbClr val="FFFF00"/>
                </a:highlight>
                <a:latin typeface="Arial Black" panose="020B0A04020102020204" pitchFamily="34" charset="0"/>
              </a:rPr>
              <a:t>having regard to the circumstances existing at that time</a:t>
            </a:r>
            <a:r>
              <a:rPr lang="en-GB" sz="2000" b="1" i="1" dirty="0">
                <a:highlight>
                  <a:srgbClr val="FFFF00"/>
                </a:highlight>
                <a:latin typeface="Arial Black" panose="020B0A04020102020204" pitchFamily="34" charset="0"/>
              </a:rPr>
              <a:t>; </a:t>
            </a:r>
            <a:r>
              <a:rPr lang="en-GB" sz="2000" b="1" i="1" dirty="0">
                <a:latin typeface="Arial Black" panose="020B0A04020102020204" pitchFamily="34" charset="0"/>
              </a:rPr>
              <a:t>and …</a:t>
            </a:r>
          </a:p>
          <a:p>
            <a:r>
              <a:rPr lang="en-GB" sz="2000" b="1" i="1" dirty="0">
                <a:latin typeface="Arial Black" panose="020B0A04020102020204" pitchFamily="34" charset="0"/>
              </a:rPr>
              <a:t>(b)  the disposition has the effect of:</a:t>
            </a:r>
          </a:p>
          <a:p>
            <a:r>
              <a:rPr lang="en-GB" sz="2000" b="1" i="1" dirty="0">
                <a:latin typeface="Arial Black" panose="020B0A04020102020204" pitchFamily="34" charset="0"/>
              </a:rPr>
              <a:t>                              (i)  </a:t>
            </a:r>
            <a:r>
              <a:rPr lang="en-GB" sz="2000" b="1" i="1" u="sng" dirty="0">
                <a:latin typeface="Arial Black" panose="020B0A04020102020204" pitchFamily="34" charset="0"/>
              </a:rPr>
              <a:t>preventing the property from becoming available for the benefit of the company's creditors </a:t>
            </a:r>
            <a:r>
              <a:rPr lang="en-GB" sz="2000" b="1" i="1" dirty="0">
                <a:latin typeface="Arial Black" panose="020B0A04020102020204" pitchFamily="34" charset="0"/>
              </a:rPr>
              <a:t>in the winding-up of the company; or</a:t>
            </a:r>
          </a:p>
          <a:p>
            <a:r>
              <a:rPr lang="en-GB" sz="2000" b="1" i="1" dirty="0">
                <a:latin typeface="Arial Black" panose="020B0A04020102020204" pitchFamily="34" charset="0"/>
              </a:rPr>
              <a:t>                             (ii)  </a:t>
            </a:r>
            <a:r>
              <a:rPr lang="en-GB" sz="2000" b="1" i="1" u="sng" dirty="0">
                <a:latin typeface="Arial Black" panose="020B0A04020102020204" pitchFamily="34" charset="0"/>
              </a:rPr>
              <a:t>hindering, or significantly delaying</a:t>
            </a:r>
            <a:r>
              <a:rPr lang="en-GB" sz="2000" b="1" i="1" dirty="0">
                <a:latin typeface="Arial Black" panose="020B0A04020102020204" pitchFamily="34" charset="0"/>
              </a:rPr>
              <a:t>, the process of making the property available for the benefit of the company's creditors in the winding-up</a:t>
            </a:r>
          </a:p>
          <a:p>
            <a:r>
              <a:rPr lang="en-GB" sz="2000" b="1" i="1" dirty="0">
                <a:latin typeface="Arial Black" panose="020B0A04020102020204" pitchFamily="34" charset="0"/>
              </a:rPr>
              <a:t>of the company.</a:t>
            </a:r>
          </a:p>
        </p:txBody>
      </p:sp>
    </p:spTree>
    <p:extLst>
      <p:ext uri="{BB962C8B-B14F-4D97-AF65-F5344CB8AC3E}">
        <p14:creationId xmlns:p14="http://schemas.microsoft.com/office/powerpoint/2010/main" val="23362431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129852" y="5983106"/>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0" y="671691"/>
            <a:ext cx="12192001" cy="5447645"/>
          </a:xfrm>
          <a:prstGeom prst="rect">
            <a:avLst/>
          </a:prstGeom>
          <a:noFill/>
        </p:spPr>
        <p:txBody>
          <a:bodyPr wrap="square" rtlCol="0">
            <a:spAutoFit/>
          </a:bodyPr>
          <a:lstStyle/>
          <a:p>
            <a:pPr defTabSz="129982">
              <a:lnSpc>
                <a:spcPct val="150000"/>
              </a:lnSpc>
            </a:pPr>
            <a:r>
              <a:rPr lang="en-GB" sz="2400" b="1" u="sng" dirty="0">
                <a:solidFill>
                  <a:prstClr val="black"/>
                </a:solidFill>
                <a:latin typeface="Arial Black" panose="020B0A04020102020204" pitchFamily="34" charset="0"/>
              </a:rPr>
              <a:t>7. Phoenix Companies</a:t>
            </a:r>
          </a:p>
          <a:p>
            <a:pPr defTabSz="129982">
              <a:lnSpc>
                <a:spcPct val="150000"/>
              </a:lnSpc>
            </a:pPr>
            <a:r>
              <a:rPr lang="en-AU" sz="2000" b="1" i="1" u="sng" dirty="0">
                <a:latin typeface="Arial Black" panose="020B0A04020102020204" pitchFamily="34" charset="0"/>
              </a:rPr>
              <a:t>Corporations Act; 588GAC </a:t>
            </a:r>
          </a:p>
          <a:p>
            <a:pPr defTabSz="129982">
              <a:lnSpc>
                <a:spcPct val="150000"/>
              </a:lnSpc>
            </a:pPr>
            <a:r>
              <a:rPr lang="en-AU" sz="2000" b="1" i="1" u="sng" dirty="0">
                <a:latin typeface="Arial Black" panose="020B0A04020102020204" pitchFamily="34" charset="0"/>
              </a:rPr>
              <a:t>“Procuring creditor‑defeating disposition”</a:t>
            </a:r>
          </a:p>
          <a:p>
            <a:r>
              <a:rPr lang="en-GB" sz="2000" b="1" i="1" dirty="0">
                <a:latin typeface="Arial Black" panose="020B0A04020102020204" pitchFamily="34" charset="0"/>
              </a:rPr>
              <a:t>(1)  </a:t>
            </a:r>
            <a:r>
              <a:rPr lang="en-GB" sz="2000" b="1" i="1" dirty="0">
                <a:highlight>
                  <a:srgbClr val="FFFF00"/>
                </a:highlight>
                <a:latin typeface="Arial Black" panose="020B0A04020102020204" pitchFamily="34" charset="0"/>
              </a:rPr>
              <a:t>A person must not engage in conduct of </a:t>
            </a:r>
          </a:p>
          <a:p>
            <a:r>
              <a:rPr lang="en-GB" sz="2000" b="1" i="1" u="sng" dirty="0">
                <a:highlight>
                  <a:srgbClr val="FFFF00"/>
                </a:highlight>
                <a:latin typeface="Arial Black" panose="020B0A04020102020204" pitchFamily="34" charset="0"/>
              </a:rPr>
              <a:t>procuring, inciting, inducing or encouraging the making by a company of a disposition of property</a:t>
            </a:r>
            <a:r>
              <a:rPr lang="en-GB" sz="2000" b="1" i="1" dirty="0">
                <a:highlight>
                  <a:srgbClr val="FFFF00"/>
                </a:highlight>
                <a:latin typeface="Arial Black" panose="020B0A04020102020204" pitchFamily="34" charset="0"/>
              </a:rPr>
              <a:t> </a:t>
            </a:r>
            <a:r>
              <a:rPr lang="en-GB" sz="2000" b="1" i="1" dirty="0">
                <a:latin typeface="Arial Black" panose="020B0A04020102020204" pitchFamily="34" charset="0"/>
              </a:rPr>
              <a:t>that results in the company making the disposition of the property …, if:</a:t>
            </a:r>
          </a:p>
          <a:p>
            <a:r>
              <a:rPr lang="en-GB" sz="2000" b="1" i="1" dirty="0">
                <a:latin typeface="Arial Black" panose="020B0A04020102020204" pitchFamily="34" charset="0"/>
              </a:rPr>
              <a:t>                              (</a:t>
            </a:r>
            <a:r>
              <a:rPr lang="en-GB" sz="2000" b="1" i="1" dirty="0" err="1">
                <a:latin typeface="Arial Black" panose="020B0A04020102020204" pitchFamily="34" charset="0"/>
              </a:rPr>
              <a:t>i</a:t>
            </a:r>
            <a:r>
              <a:rPr lang="en-GB" sz="2000" b="1" i="1" dirty="0">
                <a:latin typeface="Arial Black" panose="020B0A04020102020204" pitchFamily="34" charset="0"/>
              </a:rPr>
              <a:t>)  the company is insolvent;</a:t>
            </a:r>
          </a:p>
          <a:p>
            <a:r>
              <a:rPr lang="en-GB" sz="2000" b="1" i="1" dirty="0">
                <a:latin typeface="Arial Black" panose="020B0A04020102020204" pitchFamily="34" charset="0"/>
              </a:rPr>
              <a:t>                             (ii)  the company becomes insolvent because of the disposition or a number of dispositions made at the time of the disposition;</a:t>
            </a:r>
          </a:p>
          <a:p>
            <a:r>
              <a:rPr lang="en-GB" sz="2000" b="1" i="1" dirty="0">
                <a:latin typeface="Arial Black" panose="020B0A04020102020204" pitchFamily="34" charset="0"/>
              </a:rPr>
              <a:t>                            (iii)  </a:t>
            </a:r>
            <a:r>
              <a:rPr lang="en-GB" sz="2000" b="1" i="1" u="sng" dirty="0">
                <a:latin typeface="Arial Black" panose="020B0A04020102020204" pitchFamily="34" charset="0"/>
              </a:rPr>
              <a:t>less than 12 months after the disposition, the start of an external administration</a:t>
            </a:r>
            <a:r>
              <a:rPr lang="en-GB" sz="2000" b="1" i="1" dirty="0">
                <a:latin typeface="Arial Black" panose="020B0A04020102020204" pitchFamily="34" charset="0"/>
              </a:rPr>
              <a:t> (as defined in Schedule 2) of the company occurs as a direct or indirect result of the disposition;</a:t>
            </a:r>
          </a:p>
          <a:p>
            <a:r>
              <a:rPr lang="en-GB" sz="2000" b="1" i="1" dirty="0">
                <a:latin typeface="Arial Black" panose="020B0A04020102020204" pitchFamily="34" charset="0"/>
              </a:rPr>
              <a:t>                            (iv)  less than 12 months after the disposition, the company ceases to carry on business altogether as a direct or indirect result of the disposition; … </a:t>
            </a:r>
          </a:p>
          <a:p>
            <a:endParaRPr lang="en-GB" sz="2000" b="1" i="1" dirty="0">
              <a:latin typeface="Arial Black" panose="020B0A04020102020204" pitchFamily="34" charset="0"/>
            </a:endParaRPr>
          </a:p>
          <a:p>
            <a:r>
              <a:rPr lang="en-GB" sz="1200" b="1" i="1" dirty="0">
                <a:latin typeface="Arial Black" panose="020B0A04020102020204" pitchFamily="34" charset="0"/>
              </a:rPr>
              <a:t>Note 1:       Failure to comply with this subsection is an offence: see subsection 1311(1).</a:t>
            </a:r>
          </a:p>
        </p:txBody>
      </p:sp>
    </p:spTree>
    <p:extLst>
      <p:ext uri="{BB962C8B-B14F-4D97-AF65-F5344CB8AC3E}">
        <p14:creationId xmlns:p14="http://schemas.microsoft.com/office/powerpoint/2010/main" val="9149455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569975"/>
            <a:ext cx="1008070" cy="1064542"/>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27038" y="110413"/>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8E5905A-99D1-4C9F-BC5B-96B8A895E945}"/>
              </a:ext>
            </a:extLst>
          </p:cNvPr>
          <p:cNvSpPr txBox="1"/>
          <p:nvPr/>
        </p:nvSpPr>
        <p:spPr>
          <a:xfrm>
            <a:off x="1" y="712603"/>
            <a:ext cx="12164962" cy="6167458"/>
          </a:xfrm>
          <a:prstGeom prst="rect">
            <a:avLst/>
          </a:prstGeom>
          <a:noFill/>
        </p:spPr>
        <p:txBody>
          <a:bodyPr wrap="square">
            <a:spAutoFit/>
          </a:bodyPr>
          <a:lstStyle/>
          <a:p>
            <a:pPr>
              <a:lnSpc>
                <a:spcPct val="107000"/>
              </a:lnSpc>
              <a:spcAft>
                <a:spcPts val="800"/>
              </a:spcAft>
            </a:pPr>
            <a:r>
              <a:rPr lang="en-GB" sz="2000" b="1" u="sng" dirty="0">
                <a:solidFill>
                  <a:prstClr val="black"/>
                </a:solidFill>
                <a:latin typeface="Arial Black" panose="020B0A04020102020204" pitchFamily="34" charset="0"/>
              </a:rPr>
              <a:t>7. Phoenix Companies</a:t>
            </a:r>
          </a:p>
          <a:p>
            <a:pPr>
              <a:lnSpc>
                <a:spcPct val="107000"/>
              </a:lnSpc>
              <a:spcAft>
                <a:spcPts val="800"/>
              </a:spcAft>
            </a:pPr>
            <a:r>
              <a:rPr lang="en-AU" sz="2000" b="1" i="1" u="sng" dirty="0">
                <a:effectLst/>
                <a:latin typeface="Arial Black" panose="020B0A04020102020204" pitchFamily="34" charset="0"/>
                <a:ea typeface="Calibri" panose="020F0502020204030204" pitchFamily="34" charset="0"/>
                <a:cs typeface="Times New Roman" panose="02020603050405020304" pitchFamily="18" charset="0"/>
              </a:rPr>
              <a:t>McDonald and Anor v </a:t>
            </a:r>
            <a:r>
              <a:rPr lang="en-AU" sz="2000" b="1" i="1" u="sng" dirty="0" err="1">
                <a:effectLst/>
                <a:latin typeface="Arial Black" panose="020B0A04020102020204" pitchFamily="34" charset="0"/>
                <a:ea typeface="Calibri" panose="020F0502020204030204" pitchFamily="34" charset="0"/>
                <a:cs typeface="Times New Roman" panose="02020603050405020304" pitchFamily="18" charset="0"/>
              </a:rPr>
              <a:t>Hanselmann</a:t>
            </a:r>
            <a:r>
              <a:rPr lang="en-AU" sz="2000" b="1" u="sng" dirty="0">
                <a:effectLst/>
                <a:latin typeface="Arial Black" panose="020B0A04020102020204" pitchFamily="34" charset="0"/>
                <a:ea typeface="Calibri" panose="020F0502020204030204" pitchFamily="34" charset="0"/>
                <a:cs typeface="Times New Roman" panose="02020603050405020304" pitchFamily="18" charset="0"/>
              </a:rPr>
              <a:t>, Matter No 3480/97 [1998] NSWSC 171, Young J</a:t>
            </a:r>
            <a:r>
              <a:rPr lang="en-AU" sz="2000" b="1" dirty="0">
                <a:effectLst/>
                <a:latin typeface="Arial Black" panose="020B0A04020102020204" pitchFamily="34" charset="0"/>
                <a:ea typeface="Calibri" panose="020F0502020204030204" pitchFamily="34" charset="0"/>
                <a:cs typeface="Times New Roman" panose="02020603050405020304" pitchFamily="18" charset="0"/>
              </a:rPr>
              <a:t>.</a:t>
            </a: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Followed in </a:t>
            </a:r>
            <a:r>
              <a:rPr lang="en-AU" sz="2000" i="1" dirty="0">
                <a:effectLst/>
                <a:latin typeface="Arial Black" panose="020B0A04020102020204" pitchFamily="34" charset="0"/>
                <a:ea typeface="Calibri" panose="020F0502020204030204" pitchFamily="34" charset="0"/>
                <a:cs typeface="Times New Roman" panose="02020603050405020304" pitchFamily="18" charset="0"/>
              </a:rPr>
              <a:t>Campbell Street Theatre Pty Ltd (receiver and manager appointed) (in liquidation) &amp; </a:t>
            </a:r>
            <a:r>
              <a:rPr lang="en-AU" sz="2000" i="1" dirty="0" err="1">
                <a:effectLst/>
                <a:latin typeface="Arial Black" panose="020B0A04020102020204" pitchFamily="34" charset="0"/>
                <a:ea typeface="Calibri" panose="020F0502020204030204" pitchFamily="34" charset="0"/>
                <a:cs typeface="Times New Roman" panose="02020603050405020304" pitchFamily="18" charset="0"/>
              </a:rPr>
              <a:t>Ors</a:t>
            </a:r>
            <a:r>
              <a:rPr lang="en-AU" sz="2000" i="1" dirty="0">
                <a:effectLst/>
                <a:latin typeface="Arial Black" panose="020B0A04020102020204" pitchFamily="34" charset="0"/>
                <a:ea typeface="Calibri" panose="020F0502020204030204" pitchFamily="34" charset="0"/>
                <a:cs typeface="Times New Roman" panose="02020603050405020304" pitchFamily="18" charset="0"/>
              </a:rPr>
              <a:t> v Commercial Mortgage Trade Pty Ltd &amp; Anor </a:t>
            </a:r>
            <a:r>
              <a:rPr lang="en-AU" sz="2000" dirty="0">
                <a:effectLst/>
                <a:latin typeface="Arial Black" panose="020B0A04020102020204" pitchFamily="34" charset="0"/>
                <a:ea typeface="Calibri" panose="020F0502020204030204" pitchFamily="34" charset="0"/>
                <a:cs typeface="Times New Roman" panose="02020603050405020304" pitchFamily="18" charset="0"/>
              </a:rPr>
              <a:t>[2012] NSWSC 669 (19 June 2012)</a:t>
            </a:r>
          </a:p>
          <a:p>
            <a:pPr>
              <a:lnSpc>
                <a:spcPct val="107000"/>
              </a:lnSpc>
              <a:spcAft>
                <a:spcPts val="800"/>
              </a:spcAft>
            </a:pP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i="1" u="sng" dirty="0">
                <a:effectLst/>
                <a:latin typeface="Arial Black" panose="020B0A04020102020204" pitchFamily="34" charset="0"/>
                <a:ea typeface="Calibri" panose="020F0502020204030204" pitchFamily="34" charset="0"/>
                <a:cs typeface="Times New Roman" panose="02020603050405020304" pitchFamily="18" charset="0"/>
              </a:rPr>
              <a:t>“</a:t>
            </a:r>
            <a:r>
              <a:rPr lang="en-AU" sz="2000" i="1" u="sng"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Value is not a matter which is to be decided in a vacuum. Value usually is associated with a person. The pure concept of value is, of course, what a reasonable objective person would pay for the property rather than lose it</a:t>
            </a:r>
            <a:r>
              <a:rPr lang="en-AU" sz="2000"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 </a:t>
            </a:r>
            <a:r>
              <a:rPr lang="en-AU" sz="2000" i="1" dirty="0">
                <a:effectLst/>
                <a:latin typeface="Arial Black" panose="020B0A04020102020204" pitchFamily="34" charset="0"/>
                <a:ea typeface="Calibri" panose="020F0502020204030204" pitchFamily="34" charset="0"/>
                <a:cs typeface="Times New Roman" panose="02020603050405020304" pitchFamily="18" charset="0"/>
              </a:rPr>
              <a:t>but very often property will have a </a:t>
            </a:r>
            <a:r>
              <a:rPr lang="en-AU" sz="2000" i="1" u="sng" dirty="0">
                <a:effectLst/>
                <a:latin typeface="Arial Black" panose="020B0A04020102020204" pitchFamily="34" charset="0"/>
                <a:ea typeface="Calibri" panose="020F0502020204030204" pitchFamily="34" charset="0"/>
                <a:cs typeface="Times New Roman" panose="02020603050405020304" pitchFamily="18" charset="0"/>
              </a:rPr>
              <a:t>special value </a:t>
            </a:r>
            <a:r>
              <a:rPr lang="en-AU" sz="2000" i="1" dirty="0">
                <a:effectLst/>
                <a:latin typeface="Arial Black" panose="020B0A04020102020204" pitchFamily="34" charset="0"/>
                <a:ea typeface="Calibri" panose="020F0502020204030204" pitchFamily="34" charset="0"/>
                <a:cs typeface="Times New Roman" panose="02020603050405020304" pitchFamily="18" charset="0"/>
              </a:rPr>
              <a:t>to a person because of factors unique to that person. …</a:t>
            </a: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i="1" dirty="0">
                <a:effectLst/>
                <a:latin typeface="Arial Black" panose="020B0A04020102020204" pitchFamily="34" charset="0"/>
                <a:ea typeface="Calibri" panose="020F0502020204030204" pitchFamily="34" charset="0"/>
                <a:cs typeface="Times New Roman" panose="02020603050405020304" pitchFamily="18" charset="0"/>
              </a:rPr>
              <a:t>Again, when one is looking at a company on the verge of liquidation, one bears in mind the words </a:t>
            </a:r>
            <a:r>
              <a:rPr lang="en-AU" sz="2000" i="1" u="sng"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Shakespeare </a:t>
            </a:r>
            <a:r>
              <a:rPr lang="en-AU" sz="2000" i="1" u="sng" dirty="0">
                <a:effectLst/>
                <a:latin typeface="Arial Black" panose="020B0A04020102020204" pitchFamily="34" charset="0"/>
                <a:ea typeface="Calibri" panose="020F0502020204030204" pitchFamily="34" charset="0"/>
                <a:cs typeface="Times New Roman" panose="02020603050405020304" pitchFamily="18" charset="0"/>
              </a:rPr>
              <a:t>attributed to Richard the Third "A horse! A horse! My kingdom for a horse!".”</a:t>
            </a:r>
            <a:endParaRPr lang="en-AU" sz="2000" u="sng"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AU" sz="2000" b="1" dirty="0">
                <a:effectLst/>
                <a:latin typeface="Arial Black" panose="020B0A04020102020204" pitchFamily="34" charset="0"/>
                <a:ea typeface="Times New Roman" panose="02020603050405020304" pitchFamily="18" charset="0"/>
                <a:cs typeface="Times New Roman" panose="02020603050405020304" pitchFamily="18" charset="0"/>
              </a:rPr>
              <a:t>S</a:t>
            </a:r>
            <a:r>
              <a:rPr lang="en-AU" sz="2000" b="1" dirty="0">
                <a:latin typeface="Arial Black" panose="020B0A04020102020204" pitchFamily="34" charset="0"/>
                <a:ea typeface="Times New Roman" panose="02020603050405020304" pitchFamily="18" charset="0"/>
                <a:cs typeface="Times New Roman" panose="02020603050405020304" pitchFamily="18" charset="0"/>
              </a:rPr>
              <a:t>hakespeare;</a:t>
            </a:r>
            <a:r>
              <a:rPr lang="en-GB" sz="2000" b="1" dirty="0">
                <a:latin typeface="Arial Black" panose="020B0A04020102020204" pitchFamily="34" charset="0"/>
                <a:ea typeface="Times New Roman" panose="02020603050405020304" pitchFamily="18" charset="0"/>
                <a:cs typeface="Times New Roman" panose="02020603050405020304" pitchFamily="18" charset="0"/>
              </a:rPr>
              <a:t> "The first thing we do, let's kill all the lawyers“</a:t>
            </a:r>
          </a:p>
          <a:p>
            <a:pPr>
              <a:lnSpc>
                <a:spcPct val="107000"/>
              </a:lnSpc>
              <a:spcAft>
                <a:spcPts val="800"/>
              </a:spcAft>
            </a:pPr>
            <a:r>
              <a:rPr lang="en-GB" sz="2000" b="1" dirty="0">
                <a:effectLst/>
                <a:latin typeface="Arial Black" panose="020B0A04020102020204" pitchFamily="34" charset="0"/>
                <a:ea typeface="Times New Roman" panose="02020603050405020304" pitchFamily="18" charset="0"/>
              </a:rPr>
              <a:t>Henry VI, Part 2, Act IV, Scene 2</a:t>
            </a:r>
            <a:endParaRPr lang="en-AU" sz="2000" b="1" dirty="0">
              <a:effectLst/>
              <a:latin typeface="Arial Black" panose="020B0A04020102020204" pitchFamily="34" charset="0"/>
              <a:ea typeface="Times New Roman" panose="02020603050405020304" pitchFamily="18" charset="0"/>
            </a:endParaRPr>
          </a:p>
        </p:txBody>
      </p:sp>
    </p:spTree>
    <p:extLst>
      <p:ext uri="{BB962C8B-B14F-4D97-AF65-F5344CB8AC3E}">
        <p14:creationId xmlns:p14="http://schemas.microsoft.com/office/powerpoint/2010/main" val="22482492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69708"/>
            <a:ext cx="12191999" cy="5786199"/>
          </a:xfrm>
          <a:prstGeom prst="rect">
            <a:avLst/>
          </a:prstGeom>
          <a:noFill/>
        </p:spPr>
        <p:txBody>
          <a:bodyPr wrap="square" rtlCol="0">
            <a:spAutoFit/>
          </a:bodyPr>
          <a:lstStyle/>
          <a:p>
            <a:pPr lvl="0"/>
            <a:r>
              <a:rPr lang="en-AU" sz="2400" b="1" dirty="0">
                <a:latin typeface="Arial Black" panose="020B0A04020102020204" pitchFamily="34" charset="0"/>
                <a:ea typeface="Calibri" panose="020F0502020204030204" pitchFamily="34" charset="0"/>
              </a:rPr>
              <a:t>8. Phoenix Companies and </a:t>
            </a:r>
            <a:r>
              <a:rPr lang="en-AU" sz="2400" b="1" u="sng" dirty="0">
                <a:latin typeface="Arial Black" panose="020B0A04020102020204" pitchFamily="34" charset="0"/>
                <a:ea typeface="Calibri" panose="020F0502020204030204" pitchFamily="34" charset="0"/>
              </a:rPr>
              <a:t>Untrustworthy Advisors (UA)</a:t>
            </a:r>
          </a:p>
          <a:p>
            <a:pPr lvl="0"/>
            <a:endParaRPr lang="en-GB" sz="2400" b="1" u="sng" dirty="0">
              <a:solidFill>
                <a:prstClr val="black"/>
              </a:solidFill>
              <a:latin typeface="Arial Black" panose="020B0A04020102020204" pitchFamily="34" charset="0"/>
            </a:endParaRPr>
          </a:p>
          <a:p>
            <a:pPr lvl="0"/>
            <a:r>
              <a:rPr lang="en-GB" sz="2400" b="1" u="sng" dirty="0">
                <a:solidFill>
                  <a:prstClr val="black"/>
                </a:solidFill>
                <a:latin typeface="Arial Black" panose="020B0A04020102020204" pitchFamily="34" charset="0"/>
              </a:rPr>
              <a:t>Strengthen detection and referral of UA activity</a:t>
            </a:r>
          </a:p>
          <a:p>
            <a:pPr lvl="0"/>
            <a:r>
              <a:rPr lang="en-GB" sz="2400" b="1" dirty="0">
                <a:solidFill>
                  <a:prstClr val="black"/>
                </a:solidFill>
                <a:latin typeface="Arial Black" panose="020B0A04020102020204" pitchFamily="34" charset="0"/>
              </a:rPr>
              <a:t>To improve the detection of UA activity, the government is considering requirements for the collection of information about pre insolvency advisors and advice by requiring that:</a:t>
            </a:r>
          </a:p>
          <a:p>
            <a:pPr lvl="0"/>
            <a:r>
              <a:rPr lang="en-GB" sz="2400" b="1" dirty="0">
                <a:solidFill>
                  <a:prstClr val="black"/>
                </a:solidFill>
                <a:latin typeface="Arial Black" panose="020B0A04020102020204" pitchFamily="34" charset="0"/>
              </a:rPr>
              <a:t>•	</a:t>
            </a:r>
            <a:r>
              <a:rPr lang="en-GB" sz="2400" b="1" dirty="0">
                <a:solidFill>
                  <a:prstClr val="black"/>
                </a:solidFill>
                <a:highlight>
                  <a:srgbClr val="FFFF00"/>
                </a:highlight>
                <a:latin typeface="Arial Black" panose="020B0A04020102020204" pitchFamily="34" charset="0"/>
              </a:rPr>
              <a:t>bankrupts disclose details of advisors who have provided pre-insolvency advice to them</a:t>
            </a:r>
          </a:p>
          <a:p>
            <a:pPr lvl="0"/>
            <a:r>
              <a:rPr lang="en-GB" sz="2400" b="1" dirty="0">
                <a:solidFill>
                  <a:prstClr val="black"/>
                </a:solidFill>
                <a:latin typeface="Arial Black" panose="020B0A04020102020204" pitchFamily="34" charset="0"/>
              </a:rPr>
              <a:t>•	registered trustees make preliminary enquiries about pre insolvency advice a bankrupt has received, and </a:t>
            </a:r>
          </a:p>
          <a:p>
            <a:pPr lvl="0"/>
            <a:r>
              <a:rPr lang="en-GB" sz="2400" b="1" dirty="0">
                <a:solidFill>
                  <a:prstClr val="black"/>
                </a:solidFill>
                <a:latin typeface="Arial Black" panose="020B0A04020102020204" pitchFamily="34" charset="0"/>
              </a:rPr>
              <a:t>•	registered trustees provide information about these enquiries to the Inspector General in certain circumstances.</a:t>
            </a:r>
          </a:p>
          <a:p>
            <a:pPr lvl="0"/>
            <a:endParaRPr lang="en-GB" sz="2400" b="1" u="sng" dirty="0">
              <a:solidFill>
                <a:prstClr val="black"/>
              </a:solidFill>
              <a:latin typeface="Arial Black" panose="020B0A04020102020204" pitchFamily="34" charset="0"/>
            </a:endParaRPr>
          </a:p>
          <a:p>
            <a:pPr lvl="0"/>
            <a:r>
              <a:rPr lang="en-GB" sz="2400" b="1" u="sng" dirty="0">
                <a:solidFill>
                  <a:prstClr val="black"/>
                </a:solidFill>
                <a:latin typeface="Arial Black" panose="020B0A04020102020204" pitchFamily="34" charset="0"/>
              </a:rPr>
              <a:t>Jan 2022; Possible reforms to the Bankruptcy system; Attorney General’s Dept</a:t>
            </a:r>
          </a:p>
          <a:p>
            <a:pPr lvl="0"/>
            <a:r>
              <a:rPr lang="en-GB" sz="1000" b="1" u="sng" dirty="0">
                <a:solidFill>
                  <a:prstClr val="black"/>
                </a:solidFill>
                <a:latin typeface="Arial Black" panose="020B0A04020102020204" pitchFamily="34" charset="0"/>
                <a:hlinkClick r:id="rId3"/>
              </a:rPr>
              <a:t>https://consultations.ag.gov.au/legal-system/bankruptcy-system-possible-reforms/</a:t>
            </a:r>
            <a:r>
              <a:rPr lang="en-GB" sz="1000" b="1" u="sng" dirty="0">
                <a:solidFill>
                  <a:prstClr val="black"/>
                </a:solidFill>
                <a:latin typeface="Arial Black" panose="020B0A04020102020204" pitchFamily="34" charset="0"/>
              </a:rPr>
              <a:t> </a:t>
            </a:r>
          </a:p>
        </p:txBody>
      </p:sp>
    </p:spTree>
    <p:extLst>
      <p:ext uri="{BB962C8B-B14F-4D97-AF65-F5344CB8AC3E}">
        <p14:creationId xmlns:p14="http://schemas.microsoft.com/office/powerpoint/2010/main" val="9878028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69708"/>
            <a:ext cx="12191999" cy="4299190"/>
          </a:xfrm>
          <a:prstGeom prst="rect">
            <a:avLst/>
          </a:prstGeom>
          <a:noFill/>
        </p:spPr>
        <p:txBody>
          <a:bodyPr wrap="square" rtlCol="0">
            <a:spAutoFit/>
          </a:bodyPr>
          <a:lstStyle/>
          <a:p>
            <a:pPr lvl="0"/>
            <a:r>
              <a:rPr lang="en-AU" sz="2000" b="1" dirty="0">
                <a:latin typeface="Arial Black" panose="020B0A04020102020204" pitchFamily="34" charset="0"/>
                <a:ea typeface="Calibri" panose="020F0502020204030204" pitchFamily="34" charset="0"/>
              </a:rPr>
              <a:t>8. </a:t>
            </a:r>
            <a:r>
              <a:rPr lang="en-GB" sz="2000" b="1" u="sng" dirty="0">
                <a:solidFill>
                  <a:prstClr val="black"/>
                </a:solidFill>
                <a:latin typeface="Arial Black" panose="020B0A04020102020204" pitchFamily="34" charset="0"/>
              </a:rPr>
              <a:t>Director’s Resignations</a:t>
            </a:r>
          </a:p>
          <a:p>
            <a:pPr defTabSz="129982">
              <a:lnSpc>
                <a:spcPct val="150000"/>
              </a:lnSpc>
            </a:pPr>
            <a:r>
              <a:rPr lang="en-GB" sz="2000" b="1" dirty="0">
                <a:solidFill>
                  <a:prstClr val="black"/>
                </a:solidFill>
                <a:latin typeface="Arial Black" panose="020B0A04020102020204" pitchFamily="34" charset="0"/>
              </a:rPr>
              <a:t>From 18 February 2021 </a:t>
            </a:r>
            <a:r>
              <a:rPr lang="en-GB" sz="2000" b="1" u="sng" dirty="0">
                <a:solidFill>
                  <a:prstClr val="black"/>
                </a:solidFill>
                <a:latin typeface="Arial Black" panose="020B0A04020102020204" pitchFamily="34" charset="0"/>
              </a:rPr>
              <a:t>the effectiveness of a director’s resignation will be dependent on when he/she lodges the resignation form with ASIC</a:t>
            </a:r>
            <a:r>
              <a:rPr lang="en-GB" sz="2000" b="1" dirty="0">
                <a:solidFill>
                  <a:prstClr val="black"/>
                </a:solidFill>
                <a:latin typeface="Arial Black" panose="020B0A04020102020204" pitchFamily="34" charset="0"/>
              </a:rPr>
              <a:t>. </a:t>
            </a:r>
          </a:p>
          <a:p>
            <a:pPr defTabSz="129982">
              <a:lnSpc>
                <a:spcPct val="150000"/>
              </a:lnSpc>
            </a:pPr>
            <a:r>
              <a:rPr lang="en-GB" sz="2000" b="1" dirty="0">
                <a:solidFill>
                  <a:prstClr val="black"/>
                </a:solidFill>
                <a:highlight>
                  <a:srgbClr val="FFFF00"/>
                </a:highlight>
                <a:latin typeface="Arial Black" panose="020B0A04020102020204" pitchFamily="34" charset="0"/>
              </a:rPr>
              <a:t>If it is lodged over 28 days after the resignation, then the </a:t>
            </a:r>
            <a:r>
              <a:rPr lang="en-GB" sz="2000" b="1" u="sng" dirty="0">
                <a:solidFill>
                  <a:prstClr val="black"/>
                </a:solidFill>
                <a:highlight>
                  <a:srgbClr val="FFFF00"/>
                </a:highlight>
                <a:latin typeface="Arial Black" panose="020B0A04020102020204" pitchFamily="34" charset="0"/>
              </a:rPr>
              <a:t>date of lodgement is the date of resignation</a:t>
            </a:r>
            <a:r>
              <a:rPr lang="en-GB" sz="2000" b="1" dirty="0">
                <a:solidFill>
                  <a:prstClr val="black"/>
                </a:solidFill>
                <a:highlight>
                  <a:srgbClr val="FFFF00"/>
                </a:highlight>
                <a:latin typeface="Arial Black" panose="020B0A04020102020204" pitchFamily="34" charset="0"/>
              </a:rPr>
              <a:t>. </a:t>
            </a:r>
          </a:p>
          <a:p>
            <a:pPr defTabSz="129982">
              <a:lnSpc>
                <a:spcPct val="150000"/>
              </a:lnSpc>
            </a:pPr>
            <a:r>
              <a:rPr lang="en-GB" sz="2000" b="1" dirty="0">
                <a:solidFill>
                  <a:prstClr val="black"/>
                </a:solidFill>
                <a:latin typeface="Arial Black" panose="020B0A04020102020204" pitchFamily="34" charset="0"/>
              </a:rPr>
              <a:t>Any resignation of a director of a company does not take effect if, on the date of that resignation, the company does not otherwise have at least one other director.  Furthermore, any resolution purporting to remove a director, in circumstances where there is no other director available, will be void (section 203CA).</a:t>
            </a:r>
          </a:p>
          <a:p>
            <a:pPr defTabSz="129982">
              <a:lnSpc>
                <a:spcPct val="150000"/>
              </a:lnSpc>
            </a:pPr>
            <a:r>
              <a:rPr lang="en-GB" sz="1000" b="1" dirty="0">
                <a:solidFill>
                  <a:prstClr val="black"/>
                </a:solidFill>
                <a:latin typeface="Century Gothic" panose="020B0502020202020204" pitchFamily="34" charset="0"/>
              </a:rPr>
              <a:t>Guide; </a:t>
            </a:r>
            <a:r>
              <a:rPr lang="en-GB" sz="1000" dirty="0">
                <a:hlinkClick r:id="rId3"/>
              </a:rPr>
              <a:t>Resigning or removing a company director | ASIC - Australian Securities and Investments Commission</a:t>
            </a:r>
            <a:endParaRPr lang="en-AU" sz="2000" b="1" dirty="0">
              <a:solidFill>
                <a:prstClr val="black"/>
              </a:solidFill>
              <a:latin typeface="Century Gothic" panose="020B0502020202020204" pitchFamily="34" charset="0"/>
            </a:endParaRPr>
          </a:p>
        </p:txBody>
      </p:sp>
    </p:spTree>
    <p:extLst>
      <p:ext uri="{BB962C8B-B14F-4D97-AF65-F5344CB8AC3E}">
        <p14:creationId xmlns:p14="http://schemas.microsoft.com/office/powerpoint/2010/main" val="15024450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69708"/>
            <a:ext cx="12191999" cy="6422656"/>
          </a:xfrm>
          <a:prstGeom prst="rect">
            <a:avLst/>
          </a:prstGeom>
          <a:noFill/>
        </p:spPr>
        <p:txBody>
          <a:bodyPr wrap="square" rtlCol="0">
            <a:spAutoFit/>
          </a:bodyPr>
          <a:lstStyle/>
          <a:p>
            <a:pPr lvl="0"/>
            <a:r>
              <a:rPr lang="en-AU" sz="2000" b="1" dirty="0">
                <a:latin typeface="Arial Black" panose="020B0A04020102020204" pitchFamily="34" charset="0"/>
                <a:ea typeface="Calibri" panose="020F0502020204030204" pitchFamily="34" charset="0"/>
              </a:rPr>
              <a:t>8. </a:t>
            </a:r>
            <a:r>
              <a:rPr lang="en-GB" sz="2000" b="1" u="sng" dirty="0">
                <a:solidFill>
                  <a:prstClr val="black"/>
                </a:solidFill>
                <a:latin typeface="Arial Black" panose="020B0A04020102020204" pitchFamily="34" charset="0"/>
              </a:rPr>
              <a:t>Director’s Resignations</a:t>
            </a:r>
          </a:p>
          <a:p>
            <a:pPr defTabSz="129982">
              <a:lnSpc>
                <a:spcPct val="150000"/>
              </a:lnSpc>
            </a:pPr>
            <a:r>
              <a:rPr lang="en-GB" sz="2000" b="1" dirty="0">
                <a:solidFill>
                  <a:prstClr val="black"/>
                </a:solidFill>
                <a:latin typeface="Arial Black" panose="020B0A04020102020204" pitchFamily="34" charset="0"/>
              </a:rPr>
              <a:t>CORPORATIONS ACT 2001 - SECT 203AA</a:t>
            </a:r>
          </a:p>
          <a:p>
            <a:pPr defTabSz="129982">
              <a:lnSpc>
                <a:spcPct val="150000"/>
              </a:lnSpc>
            </a:pPr>
            <a:r>
              <a:rPr lang="en-GB" b="1" i="1" dirty="0">
                <a:solidFill>
                  <a:prstClr val="black"/>
                </a:solidFill>
                <a:latin typeface="Arial Black" panose="020B0A04020102020204" pitchFamily="34" charset="0"/>
              </a:rPr>
              <a:t>Resignation of directors--when </a:t>
            </a:r>
            <a:r>
              <a:rPr lang="en-GB" b="1" i="1" dirty="0">
                <a:solidFill>
                  <a:prstClr val="black"/>
                </a:solidFill>
                <a:highlight>
                  <a:srgbClr val="FFFF00"/>
                </a:highlight>
                <a:latin typeface="Arial Black" panose="020B0A04020102020204" pitchFamily="34" charset="0"/>
              </a:rPr>
              <a:t>resignation</a:t>
            </a:r>
            <a:r>
              <a:rPr lang="en-GB" b="1" i="1" dirty="0">
                <a:solidFill>
                  <a:prstClr val="black"/>
                </a:solidFill>
                <a:latin typeface="Arial Black" panose="020B0A04020102020204" pitchFamily="34" charset="0"/>
              </a:rPr>
              <a:t> takes effect</a:t>
            </a:r>
          </a:p>
          <a:p>
            <a:pPr defTabSz="129982">
              <a:lnSpc>
                <a:spcPct val="150000"/>
              </a:lnSpc>
            </a:pPr>
            <a:r>
              <a:rPr lang="en-GB" b="1" i="1" dirty="0">
                <a:solidFill>
                  <a:prstClr val="black"/>
                </a:solidFill>
                <a:latin typeface="Arial Black" panose="020B0A04020102020204" pitchFamily="34" charset="0"/>
              </a:rPr>
              <a:t>(2) (c) the application is made in accordance with subsection (5) </a:t>
            </a:r>
          </a:p>
          <a:p>
            <a:pPr defTabSz="129982">
              <a:lnSpc>
                <a:spcPct val="150000"/>
              </a:lnSpc>
            </a:pPr>
            <a:r>
              <a:rPr lang="en-GB" b="1" i="1" dirty="0">
                <a:solidFill>
                  <a:prstClr val="black"/>
                </a:solidFill>
                <a:latin typeface="Arial Black" panose="020B0A04020102020204" pitchFamily="34" charset="0"/>
              </a:rPr>
              <a:t>… </a:t>
            </a:r>
            <a:r>
              <a:rPr lang="en-GB" b="1" i="1" u="sng" dirty="0">
                <a:solidFill>
                  <a:prstClr val="black"/>
                </a:solidFill>
                <a:highlight>
                  <a:srgbClr val="FFFF00"/>
                </a:highlight>
                <a:latin typeface="Arial Black" panose="020B0A04020102020204" pitchFamily="34" charset="0"/>
              </a:rPr>
              <a:t>ASIC or the Court may fix the resignation day</a:t>
            </a:r>
          </a:p>
          <a:p>
            <a:pPr defTabSz="129982">
              <a:lnSpc>
                <a:spcPct val="150000"/>
              </a:lnSpc>
            </a:pPr>
            <a:r>
              <a:rPr lang="en-GB" b="1" i="1" dirty="0">
                <a:solidFill>
                  <a:prstClr val="black"/>
                </a:solidFill>
                <a:latin typeface="Arial Black" panose="020B0A04020102020204" pitchFamily="34" charset="0"/>
              </a:rPr>
              <a:t>as the day the person's resignation takes effect.</a:t>
            </a:r>
          </a:p>
          <a:p>
            <a:pPr>
              <a:spcAft>
                <a:spcPts val="900"/>
              </a:spcAft>
            </a:pPr>
            <a:r>
              <a:rPr lang="en-AU" i="1" dirty="0">
                <a:effectLst/>
                <a:latin typeface="Arial Black" panose="020B0A04020102020204" pitchFamily="34" charset="0"/>
                <a:ea typeface="Times New Roman" panose="02020603050405020304" pitchFamily="18" charset="0"/>
              </a:rPr>
              <a:t>5)  For the purposes of </a:t>
            </a:r>
            <a:r>
              <a:rPr lang="en-AU" i="1" u="sng" dirty="0">
                <a:effectLst/>
                <a:latin typeface="Arial Black" panose="020B0A0402010202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paragraph</a:t>
            </a:r>
            <a:r>
              <a:rPr lang="en-AU" i="1" dirty="0">
                <a:effectLst/>
                <a:latin typeface="Arial Black" panose="020B0A04020102020204" pitchFamily="34" charset="0"/>
                <a:ea typeface="Times New Roman" panose="02020603050405020304" pitchFamily="18" charset="0"/>
              </a:rPr>
              <a:t> (2)(c), the application:</a:t>
            </a:r>
          </a:p>
          <a:p>
            <a:pPr>
              <a:spcAft>
                <a:spcPts val="900"/>
              </a:spcAft>
            </a:pPr>
            <a:r>
              <a:rPr lang="en-AU" i="1" dirty="0">
                <a:effectLst/>
                <a:latin typeface="Arial Black" panose="020B0A04020102020204" pitchFamily="34" charset="0"/>
                <a:ea typeface="Times New Roman" panose="02020603050405020304" pitchFamily="18" charset="0"/>
              </a:rPr>
              <a:t>(a)  if </a:t>
            </a:r>
            <a:r>
              <a:rPr lang="en-AU" i="1" u="sng" dirty="0">
                <a:effectLst/>
                <a:latin typeface="Arial Black" panose="020B0A04020102020204"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made</a:t>
            </a:r>
            <a:r>
              <a:rPr lang="en-AU" i="1" dirty="0">
                <a:effectLst/>
                <a:latin typeface="Arial Black" panose="020B0A04020102020204" pitchFamily="34" charset="0"/>
                <a:ea typeface="Times New Roman" panose="02020603050405020304" pitchFamily="18" charset="0"/>
              </a:rPr>
              <a:t> to </a:t>
            </a:r>
            <a:r>
              <a:rPr lang="en-AU" i="1" u="sng" dirty="0">
                <a:effectLst/>
                <a:highlight>
                  <a:srgbClr val="FFFF00"/>
                </a:highlight>
                <a:latin typeface="Arial Black" panose="020B0A04020102020204" pitchFamily="34" charset="0"/>
                <a:ea typeface="Times New Roman" panose="02020603050405020304" pitchFamily="18" charset="0"/>
                <a:hlinkClick r:id="rId5">
                  <a:extLst>
                    <a:ext uri="{A12FA001-AC4F-418D-AE19-62706E023703}">
                      <ahyp:hlinkClr xmlns:ahyp="http://schemas.microsoft.com/office/drawing/2018/hyperlinkcolor" val="tx"/>
                    </a:ext>
                  </a:extLst>
                </a:hlinkClick>
              </a:rPr>
              <a:t>ASIC</a:t>
            </a:r>
            <a:r>
              <a:rPr lang="en-AU" i="1" dirty="0">
                <a:effectLst/>
                <a:highlight>
                  <a:srgbClr val="FFFF00"/>
                </a:highlight>
                <a:latin typeface="Arial Black" panose="020B0A04020102020204" pitchFamily="34" charset="0"/>
                <a:ea typeface="Times New Roman" panose="02020603050405020304" pitchFamily="18" charset="0"/>
              </a:rPr>
              <a:t>--must:</a:t>
            </a:r>
          </a:p>
          <a:p>
            <a:pPr>
              <a:spcAft>
                <a:spcPts val="900"/>
              </a:spcAft>
            </a:pPr>
            <a:r>
              <a:rPr lang="en-AU" i="1" u="sng" dirty="0">
                <a:effectLst/>
                <a:highlight>
                  <a:srgbClr val="FFFF00"/>
                </a:highlight>
                <a:latin typeface="Arial Black" panose="020B0A04020102020204" pitchFamily="34" charset="0"/>
                <a:ea typeface="Times New Roman" panose="02020603050405020304" pitchFamily="18" charset="0"/>
              </a:rPr>
              <a:t>(</a:t>
            </a:r>
            <a:r>
              <a:rPr lang="en-AU" i="1" u="sng" dirty="0" err="1">
                <a:effectLst/>
                <a:highlight>
                  <a:srgbClr val="FFFF00"/>
                </a:highlight>
                <a:latin typeface="Arial Black" panose="020B0A04020102020204" pitchFamily="34" charset="0"/>
                <a:ea typeface="Times New Roman" panose="02020603050405020304" pitchFamily="18" charset="0"/>
              </a:rPr>
              <a:t>i</a:t>
            </a:r>
            <a:r>
              <a:rPr lang="en-AU" i="1" u="sng" dirty="0">
                <a:effectLst/>
                <a:highlight>
                  <a:srgbClr val="FFFF00"/>
                </a:highlight>
                <a:latin typeface="Arial Black" panose="020B0A04020102020204" pitchFamily="34" charset="0"/>
                <a:ea typeface="Times New Roman" panose="02020603050405020304" pitchFamily="18" charset="0"/>
              </a:rPr>
              <a:t>)  be </a:t>
            </a:r>
            <a:r>
              <a:rPr lang="en-AU" i="1" u="sng" dirty="0">
                <a:effectLst/>
                <a:highlight>
                  <a:srgbClr val="FFFF00"/>
                </a:highlight>
                <a:latin typeface="Arial Black" panose="020B0A04020102020204"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made</a:t>
            </a:r>
            <a:r>
              <a:rPr lang="en-AU" i="1" u="sng" dirty="0">
                <a:effectLst/>
                <a:highlight>
                  <a:srgbClr val="FFFF00"/>
                </a:highlight>
                <a:latin typeface="Arial Black" panose="020B0A04020102020204" pitchFamily="34" charset="0"/>
                <a:ea typeface="Times New Roman" panose="02020603050405020304" pitchFamily="18" charset="0"/>
              </a:rPr>
              <a:t> within 56 days </a:t>
            </a:r>
            <a:r>
              <a:rPr lang="en-AU" i="1" dirty="0">
                <a:effectLst/>
                <a:latin typeface="Arial Black" panose="020B0A04020102020204" pitchFamily="34" charset="0"/>
                <a:ea typeface="Times New Roman" panose="02020603050405020304" pitchFamily="18" charset="0"/>
              </a:rPr>
              <a:t>after the day the </a:t>
            </a:r>
            <a:r>
              <a:rPr lang="en-AU" i="1" u="sng" dirty="0">
                <a:effectLst/>
                <a:latin typeface="Arial Black" panose="020B0A04020102020204" pitchFamily="34" charset="0"/>
                <a:ea typeface="Times New Roman" panose="02020603050405020304" pitchFamily="18" charset="0"/>
                <a:hlinkClick r:id="rId6">
                  <a:extLst>
                    <a:ext uri="{A12FA001-AC4F-418D-AE19-62706E023703}">
                      <ahyp:hlinkClr xmlns:ahyp="http://schemas.microsoft.com/office/drawing/2018/hyperlinkcolor" val="tx"/>
                    </a:ext>
                  </a:extLst>
                </a:hlinkClick>
              </a:rPr>
              <a:t>person</a:t>
            </a:r>
            <a:r>
              <a:rPr lang="en-AU" i="1" dirty="0">
                <a:effectLst/>
                <a:latin typeface="Arial Black" panose="020B0A04020102020204" pitchFamily="34" charset="0"/>
                <a:ea typeface="Times New Roman" panose="02020603050405020304" pitchFamily="18" charset="0"/>
              </a:rPr>
              <a:t> stopped being a </a:t>
            </a:r>
            <a:r>
              <a:rPr lang="en-AU" i="1" u="sng" dirty="0">
                <a:effectLst/>
                <a:latin typeface="Arial Black" panose="020B0A04020102020204" pitchFamily="34" charset="0"/>
                <a:ea typeface="Times New Roman" panose="02020603050405020304" pitchFamily="18" charset="0"/>
                <a:hlinkClick r:id="rId7">
                  <a:extLst>
                    <a:ext uri="{A12FA001-AC4F-418D-AE19-62706E023703}">
                      <ahyp:hlinkClr xmlns:ahyp="http://schemas.microsoft.com/office/drawing/2018/hyperlinkcolor" val="tx"/>
                    </a:ext>
                  </a:extLst>
                </a:hlinkClick>
              </a:rPr>
              <a:t>director</a:t>
            </a:r>
            <a:r>
              <a:rPr lang="en-AU" i="1" dirty="0">
                <a:effectLst/>
                <a:latin typeface="Arial Black" panose="020B0A04020102020204" pitchFamily="34" charset="0"/>
                <a:ea typeface="Times New Roman" panose="02020603050405020304" pitchFamily="18" charset="0"/>
              </a:rPr>
              <a:t> of the </a:t>
            </a:r>
            <a:r>
              <a:rPr lang="en-AU" i="1" u="sng" dirty="0">
                <a:effectLst/>
                <a:latin typeface="Arial Black" panose="020B0A04020102020204" pitchFamily="34" charset="0"/>
                <a:ea typeface="Times New Roman" panose="02020603050405020304" pitchFamily="18" charset="0"/>
                <a:hlinkClick r:id="rId8">
                  <a:extLst>
                    <a:ext uri="{A12FA001-AC4F-418D-AE19-62706E023703}">
                      <ahyp:hlinkClr xmlns:ahyp="http://schemas.microsoft.com/office/drawing/2018/hyperlinkcolor" val="tx"/>
                    </a:ext>
                  </a:extLst>
                </a:hlinkClick>
              </a:rPr>
              <a:t>company</a:t>
            </a:r>
            <a:r>
              <a:rPr lang="en-AU" i="1" dirty="0">
                <a:effectLst/>
                <a:latin typeface="Arial Black" panose="020B0A04020102020204" pitchFamily="34" charset="0"/>
                <a:ea typeface="Times New Roman" panose="02020603050405020304" pitchFamily="18" charset="0"/>
              </a:rPr>
              <a:t>; and</a:t>
            </a:r>
          </a:p>
          <a:p>
            <a:pPr>
              <a:spcAft>
                <a:spcPts val="900"/>
              </a:spcAft>
            </a:pPr>
            <a:r>
              <a:rPr lang="en-AU" i="1" dirty="0">
                <a:effectLst/>
                <a:latin typeface="Arial Black" panose="020B0A04020102020204" pitchFamily="34" charset="0"/>
                <a:ea typeface="Times New Roman" panose="02020603050405020304" pitchFamily="18" charset="0"/>
              </a:rPr>
              <a:t>(ii)  be </a:t>
            </a:r>
            <a:r>
              <a:rPr lang="en-AU" i="1" u="sng" dirty="0">
                <a:effectLst/>
                <a:latin typeface="Arial Black" panose="020B0A04020102020204" pitchFamily="34" charset="0"/>
                <a:ea typeface="Times New Roman" panose="02020603050405020304" pitchFamily="18" charset="0"/>
                <a:hlinkClick r:id="rId9">
                  <a:extLst>
                    <a:ext uri="{A12FA001-AC4F-418D-AE19-62706E023703}">
                      <ahyp:hlinkClr xmlns:ahyp="http://schemas.microsoft.com/office/drawing/2018/hyperlinkcolor" val="tx"/>
                    </a:ext>
                  </a:extLst>
                </a:hlinkClick>
              </a:rPr>
              <a:t>lodged</a:t>
            </a:r>
            <a:r>
              <a:rPr lang="en-AU" i="1" dirty="0">
                <a:effectLst/>
                <a:latin typeface="Arial Black" panose="020B0A04020102020204" pitchFamily="34" charset="0"/>
                <a:ea typeface="Times New Roman" panose="02020603050405020304" pitchFamily="18" charset="0"/>
              </a:rPr>
              <a:t> in the </a:t>
            </a:r>
            <a:r>
              <a:rPr lang="en-AU" i="1" u="sng" dirty="0">
                <a:effectLst/>
                <a:latin typeface="Arial Black" panose="020B0A04020102020204" pitchFamily="34" charset="0"/>
                <a:ea typeface="Times New Roman" panose="02020603050405020304" pitchFamily="18" charset="0"/>
                <a:hlinkClick r:id="rId10">
                  <a:extLst>
                    <a:ext uri="{A12FA001-AC4F-418D-AE19-62706E023703}">
                      <ahyp:hlinkClr xmlns:ahyp="http://schemas.microsoft.com/office/drawing/2018/hyperlinkcolor" val="tx"/>
                    </a:ext>
                  </a:extLst>
                </a:hlinkClick>
              </a:rPr>
              <a:t>prescribed</a:t>
            </a:r>
            <a:r>
              <a:rPr lang="en-AU" i="1" dirty="0">
                <a:effectLst/>
                <a:latin typeface="Arial Black" panose="020B0A04020102020204" pitchFamily="34" charset="0"/>
                <a:ea typeface="Times New Roman" panose="02020603050405020304" pitchFamily="18" charset="0"/>
              </a:rPr>
              <a:t> form; or</a:t>
            </a:r>
          </a:p>
          <a:p>
            <a:pPr>
              <a:spcAft>
                <a:spcPts val="900"/>
              </a:spcAft>
            </a:pPr>
            <a:endParaRPr lang="en-AU" i="1" dirty="0">
              <a:effectLst/>
              <a:latin typeface="Arial Black" panose="020B0A04020102020204" pitchFamily="34" charset="0"/>
              <a:ea typeface="Times New Roman" panose="02020603050405020304" pitchFamily="18" charset="0"/>
            </a:endParaRPr>
          </a:p>
          <a:p>
            <a:pPr>
              <a:spcAft>
                <a:spcPts val="900"/>
              </a:spcAft>
            </a:pPr>
            <a:r>
              <a:rPr lang="en-AU" i="1" dirty="0">
                <a:effectLst/>
                <a:latin typeface="Arial Black" panose="020B0A04020102020204" pitchFamily="34" charset="0"/>
                <a:ea typeface="Times New Roman" panose="02020603050405020304" pitchFamily="18" charset="0"/>
              </a:rPr>
              <a:t>(b)  if </a:t>
            </a:r>
            <a:r>
              <a:rPr lang="en-AU" i="1" u="sng" dirty="0">
                <a:effectLst/>
                <a:highlight>
                  <a:srgbClr val="FFFF00"/>
                </a:highlight>
                <a:latin typeface="Arial Black" panose="020B0A04020102020204"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made</a:t>
            </a:r>
            <a:r>
              <a:rPr lang="en-AU" i="1" dirty="0">
                <a:effectLst/>
                <a:highlight>
                  <a:srgbClr val="FFFF00"/>
                </a:highlight>
                <a:latin typeface="Arial Black" panose="020B0A04020102020204" pitchFamily="34" charset="0"/>
                <a:ea typeface="Times New Roman" panose="02020603050405020304" pitchFamily="18" charset="0"/>
              </a:rPr>
              <a:t> to </a:t>
            </a:r>
            <a:r>
              <a:rPr lang="en-AU" i="1" u="sng" dirty="0">
                <a:effectLst/>
                <a:highlight>
                  <a:srgbClr val="FFFF00"/>
                </a:highlight>
                <a:latin typeface="Arial Black" panose="020B0A04020102020204" pitchFamily="34" charset="0"/>
                <a:ea typeface="Times New Roman" panose="02020603050405020304" pitchFamily="18" charset="0"/>
                <a:hlinkClick r:id="rId11">
                  <a:extLst>
                    <a:ext uri="{A12FA001-AC4F-418D-AE19-62706E023703}">
                      <ahyp:hlinkClr xmlns:ahyp="http://schemas.microsoft.com/office/drawing/2018/hyperlinkcolor" val="tx"/>
                    </a:ext>
                  </a:extLst>
                </a:hlinkClick>
              </a:rPr>
              <a:t>the Court</a:t>
            </a:r>
            <a:r>
              <a:rPr lang="en-AU" i="1" dirty="0">
                <a:effectLst/>
                <a:highlight>
                  <a:srgbClr val="FFFF00"/>
                </a:highlight>
                <a:latin typeface="Arial Black" panose="020B0A04020102020204" pitchFamily="34" charset="0"/>
                <a:ea typeface="Times New Roman" panose="02020603050405020304" pitchFamily="18" charset="0"/>
              </a:rPr>
              <a:t>--must be </a:t>
            </a:r>
            <a:r>
              <a:rPr lang="en-AU" i="1" u="sng" dirty="0">
                <a:effectLst/>
                <a:highlight>
                  <a:srgbClr val="FFFF00"/>
                </a:highlight>
                <a:latin typeface="Arial Black" panose="020B0A04020102020204"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made</a:t>
            </a:r>
            <a:r>
              <a:rPr lang="en-AU" i="1" dirty="0">
                <a:effectLst/>
                <a:highlight>
                  <a:srgbClr val="FFFF00"/>
                </a:highlight>
                <a:latin typeface="Arial Black" panose="020B0A04020102020204" pitchFamily="34" charset="0"/>
                <a:ea typeface="Times New Roman" panose="02020603050405020304" pitchFamily="18" charset="0"/>
              </a:rPr>
              <a:t> within either:</a:t>
            </a:r>
          </a:p>
          <a:p>
            <a:pPr>
              <a:spcAft>
                <a:spcPts val="900"/>
              </a:spcAft>
            </a:pPr>
            <a:r>
              <a:rPr lang="en-AU" i="1" dirty="0">
                <a:effectLst/>
                <a:highlight>
                  <a:srgbClr val="FFFF00"/>
                </a:highlight>
                <a:latin typeface="Arial Black" panose="020B0A04020102020204" pitchFamily="34" charset="0"/>
                <a:ea typeface="Times New Roman" panose="02020603050405020304" pitchFamily="18" charset="0"/>
              </a:rPr>
              <a:t>(</a:t>
            </a:r>
            <a:r>
              <a:rPr lang="en-AU" i="1" dirty="0" err="1">
                <a:effectLst/>
                <a:highlight>
                  <a:srgbClr val="FFFF00"/>
                </a:highlight>
                <a:latin typeface="Arial Black" panose="020B0A04020102020204" pitchFamily="34" charset="0"/>
                <a:ea typeface="Times New Roman" panose="02020603050405020304" pitchFamily="18" charset="0"/>
              </a:rPr>
              <a:t>i</a:t>
            </a:r>
            <a:r>
              <a:rPr lang="en-AU" i="1" dirty="0">
                <a:effectLst/>
                <a:highlight>
                  <a:srgbClr val="FFFF00"/>
                </a:highlight>
                <a:latin typeface="Arial Black" panose="020B0A04020102020204" pitchFamily="34" charset="0"/>
                <a:ea typeface="Times New Roman" panose="02020603050405020304" pitchFamily="18" charset="0"/>
              </a:rPr>
              <a:t>)  </a:t>
            </a:r>
            <a:r>
              <a:rPr lang="en-AU" i="1" u="sng" dirty="0">
                <a:effectLst/>
                <a:highlight>
                  <a:srgbClr val="FFFF00"/>
                </a:highlight>
                <a:latin typeface="Arial Black" panose="020B0A04020102020204" pitchFamily="34" charset="0"/>
                <a:ea typeface="Times New Roman" panose="02020603050405020304" pitchFamily="18" charset="0"/>
              </a:rPr>
              <a:t>12 months after the day the </a:t>
            </a:r>
            <a:r>
              <a:rPr lang="en-AU" i="1" u="sng" dirty="0">
                <a:effectLst/>
                <a:highlight>
                  <a:srgbClr val="FFFF00"/>
                </a:highlight>
                <a:latin typeface="Arial Black" panose="020B0A04020102020204" pitchFamily="34" charset="0"/>
                <a:ea typeface="Times New Roman" panose="02020603050405020304" pitchFamily="18" charset="0"/>
                <a:hlinkClick r:id="rId6">
                  <a:extLst>
                    <a:ext uri="{A12FA001-AC4F-418D-AE19-62706E023703}">
                      <ahyp:hlinkClr xmlns:ahyp="http://schemas.microsoft.com/office/drawing/2018/hyperlinkcolor" val="tx"/>
                    </a:ext>
                  </a:extLst>
                </a:hlinkClick>
              </a:rPr>
              <a:t>person</a:t>
            </a:r>
            <a:r>
              <a:rPr lang="en-AU" i="1" u="sng" dirty="0">
                <a:effectLst/>
                <a:highlight>
                  <a:srgbClr val="FFFF00"/>
                </a:highlight>
                <a:latin typeface="Arial Black" panose="020B0A04020102020204" pitchFamily="34" charset="0"/>
                <a:ea typeface="Times New Roman" panose="02020603050405020304" pitchFamily="18" charset="0"/>
              </a:rPr>
              <a:t> stopped </a:t>
            </a:r>
            <a:r>
              <a:rPr lang="en-AU" i="1" dirty="0">
                <a:effectLst/>
                <a:latin typeface="Arial Black" panose="020B0A04020102020204" pitchFamily="34" charset="0"/>
                <a:ea typeface="Times New Roman" panose="02020603050405020304" pitchFamily="18" charset="0"/>
              </a:rPr>
              <a:t>being a </a:t>
            </a:r>
            <a:r>
              <a:rPr lang="en-AU" i="1" u="sng" dirty="0">
                <a:effectLst/>
                <a:latin typeface="Arial Black" panose="020B0A04020102020204" pitchFamily="34" charset="0"/>
                <a:ea typeface="Times New Roman" panose="02020603050405020304" pitchFamily="18" charset="0"/>
                <a:hlinkClick r:id="rId7">
                  <a:extLst>
                    <a:ext uri="{A12FA001-AC4F-418D-AE19-62706E023703}">
                      <ahyp:hlinkClr xmlns:ahyp="http://schemas.microsoft.com/office/drawing/2018/hyperlinkcolor" val="tx"/>
                    </a:ext>
                  </a:extLst>
                </a:hlinkClick>
              </a:rPr>
              <a:t>director</a:t>
            </a:r>
            <a:r>
              <a:rPr lang="en-AU" i="1" dirty="0">
                <a:effectLst/>
                <a:latin typeface="Arial Black" panose="020B0A04020102020204" pitchFamily="34" charset="0"/>
                <a:ea typeface="Times New Roman" panose="02020603050405020304" pitchFamily="18" charset="0"/>
              </a:rPr>
              <a:t> of the </a:t>
            </a:r>
            <a:r>
              <a:rPr lang="en-AU" i="1" u="sng" dirty="0">
                <a:effectLst/>
                <a:latin typeface="Arial Black" panose="020B0A04020102020204" pitchFamily="34" charset="0"/>
                <a:ea typeface="Times New Roman" panose="02020603050405020304" pitchFamily="18" charset="0"/>
                <a:hlinkClick r:id="rId8">
                  <a:extLst>
                    <a:ext uri="{A12FA001-AC4F-418D-AE19-62706E023703}">
                      <ahyp:hlinkClr xmlns:ahyp="http://schemas.microsoft.com/office/drawing/2018/hyperlinkcolor" val="tx"/>
                    </a:ext>
                  </a:extLst>
                </a:hlinkClick>
              </a:rPr>
              <a:t>company</a:t>
            </a:r>
            <a:r>
              <a:rPr lang="en-AU" i="1" dirty="0">
                <a:effectLst/>
                <a:latin typeface="Arial Black" panose="020B0A04020102020204" pitchFamily="34" charset="0"/>
                <a:ea typeface="Times New Roman" panose="02020603050405020304" pitchFamily="18" charset="0"/>
              </a:rPr>
              <a:t>; or</a:t>
            </a:r>
          </a:p>
          <a:p>
            <a:pPr>
              <a:spcAft>
                <a:spcPts val="900"/>
              </a:spcAft>
            </a:pPr>
            <a:r>
              <a:rPr lang="en-AU" i="1" dirty="0">
                <a:effectLst/>
                <a:latin typeface="Arial Black" panose="020B0A04020102020204" pitchFamily="34" charset="0"/>
                <a:ea typeface="Times New Roman" panose="02020603050405020304" pitchFamily="18" charset="0"/>
              </a:rPr>
              <a:t>(ii)  such longer period as </a:t>
            </a:r>
            <a:r>
              <a:rPr lang="en-AU" i="1" u="sng" dirty="0">
                <a:effectLst/>
                <a:latin typeface="Arial Black" panose="020B0A04020102020204" pitchFamily="34" charset="0"/>
                <a:ea typeface="Times New Roman" panose="02020603050405020304" pitchFamily="18" charset="0"/>
                <a:hlinkClick r:id="rId11">
                  <a:extLst>
                    <a:ext uri="{A12FA001-AC4F-418D-AE19-62706E023703}">
                      <ahyp:hlinkClr xmlns:ahyp="http://schemas.microsoft.com/office/drawing/2018/hyperlinkcolor" val="tx"/>
                    </a:ext>
                  </a:extLst>
                </a:hlinkClick>
              </a:rPr>
              <a:t>the Court</a:t>
            </a:r>
            <a:r>
              <a:rPr lang="en-AU" i="1" dirty="0">
                <a:effectLst/>
                <a:latin typeface="Arial Black" panose="020B0A04020102020204" pitchFamily="34" charset="0"/>
                <a:ea typeface="Times New Roman" panose="02020603050405020304" pitchFamily="18" charset="0"/>
              </a:rPr>
              <a:t> allows.</a:t>
            </a:r>
            <a:endParaRPr lang="en-AU" b="1" i="1" dirty="0">
              <a:latin typeface="Arial Black" panose="020B0A04020102020204" pitchFamily="34" charset="0"/>
            </a:endParaRPr>
          </a:p>
          <a:p>
            <a:pPr defTabSz="129982">
              <a:lnSpc>
                <a:spcPct val="150000"/>
              </a:lnSpc>
            </a:pPr>
            <a:endParaRPr lang="en-GB" sz="2400" b="1" u="sng" dirty="0">
              <a:solidFill>
                <a:prstClr val="black"/>
              </a:solidFill>
              <a:latin typeface="Century Gothic" panose="020B0502020202020204" pitchFamily="34" charset="0"/>
            </a:endParaRPr>
          </a:p>
        </p:txBody>
      </p:sp>
    </p:spTree>
    <p:extLst>
      <p:ext uri="{BB962C8B-B14F-4D97-AF65-F5344CB8AC3E}">
        <p14:creationId xmlns:p14="http://schemas.microsoft.com/office/powerpoint/2010/main" val="630456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 &amp; Practice</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665695"/>
            <a:ext cx="12191999" cy="5930021"/>
          </a:xfrm>
          <a:prstGeom prst="rect">
            <a:avLst/>
          </a:prstGeom>
          <a:noFill/>
        </p:spPr>
        <p:txBody>
          <a:bodyPr wrap="square" rtlCol="0">
            <a:spAutoFit/>
          </a:bodyPr>
          <a:lstStyle/>
          <a:p>
            <a:pPr marL="342900" indent="-342900">
              <a:lnSpc>
                <a:spcPct val="107000"/>
              </a:lnSpc>
              <a:spcAft>
                <a:spcPts val="800"/>
              </a:spcAft>
              <a:buAutoNum type="arabicPeriod"/>
            </a:pPr>
            <a:r>
              <a:rPr lang="en-US" dirty="0">
                <a:latin typeface="Arial Black" panose="020B0A04020102020204" pitchFamily="34" charset="0"/>
                <a:ea typeface="Calibri" panose="020F0502020204030204" pitchFamily="34" charset="0"/>
                <a:cs typeface="Times New Roman" panose="02020603050405020304" pitchFamily="18" charset="0"/>
              </a:rPr>
              <a:t>Insolvency and Taxes</a:t>
            </a:r>
          </a:p>
          <a:p>
            <a:pPr marL="342900" indent="-342900">
              <a:lnSpc>
                <a:spcPct val="107000"/>
              </a:lnSpc>
              <a:spcAft>
                <a:spcPts val="800"/>
              </a:spcAft>
              <a:buAutoNum type="arabicPeriod"/>
            </a:pPr>
            <a:endParaRPr lang="en-US"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Total personal insolvencies fell by 49.6%</a:t>
            </a:r>
            <a:r>
              <a:rPr lang="en-GB" dirty="0">
                <a:latin typeface="Arial Black" panose="020B0A04020102020204" pitchFamily="34" charset="0"/>
                <a:ea typeface="Calibri" panose="020F0502020204030204" pitchFamily="34" charset="0"/>
                <a:cs typeface="Times New Roman" panose="02020603050405020304" pitchFamily="18" charset="0"/>
              </a:rPr>
              <a:t> in 2020–21 compared to 2019–20. By type of personal insolvency:</a:t>
            </a:r>
          </a:p>
          <a:p>
            <a:pPr>
              <a:lnSpc>
                <a:spcPct val="107000"/>
              </a:lnSpc>
              <a:spcAft>
                <a:spcPts val="800"/>
              </a:spcAft>
            </a:pPr>
            <a:r>
              <a:rPr lang="en-GB" dirty="0">
                <a:latin typeface="Arial Black" panose="020B0A04020102020204" pitchFamily="34" charset="0"/>
                <a:ea typeface="Calibri" panose="020F0502020204030204" pitchFamily="34" charset="0"/>
                <a:cs typeface="Times New Roman" panose="02020603050405020304" pitchFamily="18" charset="0"/>
              </a:rPr>
              <a:t>bankruptcies fell by 46.7%</a:t>
            </a:r>
          </a:p>
          <a:p>
            <a:pPr>
              <a:lnSpc>
                <a:spcPct val="107000"/>
              </a:lnSpc>
              <a:spcAft>
                <a:spcPts val="800"/>
              </a:spcAft>
            </a:pPr>
            <a:r>
              <a:rPr lang="en-GB" dirty="0">
                <a:latin typeface="Arial Black" panose="020B0A04020102020204" pitchFamily="34" charset="0"/>
                <a:ea typeface="Calibri" panose="020F0502020204030204" pitchFamily="34" charset="0"/>
                <a:cs typeface="Times New Roman" panose="02020603050405020304" pitchFamily="18" charset="0"/>
              </a:rPr>
              <a:t>debt agreements fell by 54.2%</a:t>
            </a:r>
          </a:p>
          <a:p>
            <a:pPr>
              <a:lnSpc>
                <a:spcPct val="107000"/>
              </a:lnSpc>
              <a:spcAft>
                <a:spcPts val="800"/>
              </a:spcAft>
            </a:pPr>
            <a:r>
              <a:rPr lang="en-GB" dirty="0">
                <a:latin typeface="Arial Black" panose="020B0A04020102020204" pitchFamily="34" charset="0"/>
                <a:ea typeface="Calibri" panose="020F0502020204030204" pitchFamily="34" charset="0"/>
                <a:cs typeface="Times New Roman" panose="02020603050405020304" pitchFamily="18" charset="0"/>
              </a:rPr>
              <a:t>personal insolvency agreements fell by 46.7% (there were 89 personal insolvency agreements in Australia in 2020–21)</a:t>
            </a:r>
          </a:p>
          <a:p>
            <a:pPr>
              <a:lnSpc>
                <a:spcPct val="107000"/>
              </a:lnSpc>
              <a:spcAft>
                <a:spcPts val="800"/>
              </a:spcAft>
            </a:pPr>
            <a:r>
              <a:rPr lang="en-US" sz="1200" dirty="0">
                <a:latin typeface="Arial Black" panose="020B0A04020102020204" pitchFamily="34" charset="0"/>
                <a:ea typeface="Calibri" panose="020F0502020204030204" pitchFamily="34" charset="0"/>
                <a:cs typeface="Times New Roman" panose="02020603050405020304" pitchFamily="18" charset="0"/>
                <a:hlinkClick r:id="rId3"/>
              </a:rPr>
              <a:t>https://www.afsa.gov.au/about-us/statistics</a:t>
            </a:r>
            <a:r>
              <a:rPr lang="en-US" sz="1200" dirty="0">
                <a:latin typeface="Arial Black" panose="020B0A04020102020204" pitchFamily="34" charset="0"/>
                <a:ea typeface="Calibri" panose="020F0502020204030204" pitchFamily="34" charset="0"/>
                <a:cs typeface="Times New Roman" panose="02020603050405020304" pitchFamily="18" charset="0"/>
              </a:rPr>
              <a:t> “Annual statistics for 2020–21”</a:t>
            </a:r>
            <a:endParaRPr lang="en-GB" sz="1200"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Arial Black" panose="020B0A04020102020204" pitchFamily="34" charset="0"/>
                <a:ea typeface="Calibri" panose="020F0502020204030204" pitchFamily="34" charset="0"/>
                <a:cs typeface="Times New Roman" panose="02020603050405020304" pitchFamily="18" charset="0"/>
              </a:rPr>
              <a:t>Companies entering external administration and controller appointments</a:t>
            </a:r>
          </a:p>
          <a:p>
            <a:pPr>
              <a:lnSpc>
                <a:spcPct val="107000"/>
              </a:lnSpc>
              <a:spcAft>
                <a:spcPts val="800"/>
              </a:spcAft>
            </a:pPr>
            <a:r>
              <a:rPr lang="en-GB" dirty="0">
                <a:latin typeface="Arial Black" panose="020B0A0402010202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dirty="0">
                <a:latin typeface="Arial Black" panose="020B0A04020102020204" pitchFamily="34" charset="0"/>
                <a:ea typeface="Calibri" panose="020F0502020204030204" pitchFamily="34" charset="0"/>
                <a:cs typeface="Times New Roman" panose="02020603050405020304" pitchFamily="18" charset="0"/>
              </a:rPr>
              <a:t>2019-2020		10,063</a:t>
            </a:r>
          </a:p>
          <a:p>
            <a:pPr>
              <a:lnSpc>
                <a:spcPct val="107000"/>
              </a:lnSpc>
              <a:spcAft>
                <a:spcPts val="800"/>
              </a:spcAft>
            </a:pPr>
            <a:r>
              <a:rPr lang="en-US" dirty="0">
                <a:latin typeface="Arial Black" panose="020B0A04020102020204" pitchFamily="34" charset="0"/>
                <a:ea typeface="Calibri" panose="020F0502020204030204" pitchFamily="34" charset="0"/>
                <a:cs typeface="Times New Roman" panose="02020603050405020304" pitchFamily="18" charset="0"/>
              </a:rPr>
              <a:t>2020-2021		6,027  (</a:t>
            </a:r>
            <a:r>
              <a:rPr lang="en-US"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SBRP 12, Plans 6)(Simp </a:t>
            </a:r>
            <a:r>
              <a:rPr lang="en-US" dirty="0" err="1">
                <a:highlight>
                  <a:srgbClr val="FFFF00"/>
                </a:highlight>
                <a:latin typeface="Arial Black" panose="020B0A04020102020204" pitchFamily="34" charset="0"/>
                <a:ea typeface="Calibri" panose="020F0502020204030204" pitchFamily="34" charset="0"/>
                <a:cs typeface="Times New Roman" panose="02020603050405020304" pitchFamily="18" charset="0"/>
              </a:rPr>
              <a:t>Liq</a:t>
            </a:r>
            <a:r>
              <a:rPr lang="en-US"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 23)</a:t>
            </a:r>
          </a:p>
          <a:p>
            <a:pPr>
              <a:lnSpc>
                <a:spcPct val="107000"/>
              </a:lnSpc>
              <a:spcAft>
                <a:spcPts val="800"/>
              </a:spcAft>
            </a:pPr>
            <a:endParaRPr lang="en-US"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000" dirty="0">
                <a:latin typeface="Arial Black" panose="020B0A04020102020204" pitchFamily="34" charset="0"/>
                <a:ea typeface="Calibri" panose="020F0502020204030204" pitchFamily="34" charset="0"/>
                <a:cs typeface="Times New Roman" panose="02020603050405020304" pitchFamily="18" charset="0"/>
                <a:hlinkClick r:id="rId4"/>
              </a:rPr>
              <a:t>https://asic.gov.au/regulatory-resources/find-a-document/statistics/insolvency-statistics/insolvency-statistics-series-2-external-administration-and-controller-appointments/</a:t>
            </a:r>
            <a:r>
              <a:rPr lang="en-US" sz="1000" dirty="0">
                <a:latin typeface="Arial Black" panose="020B0A0402010202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4838335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665695"/>
            <a:ext cx="12191999" cy="5265609"/>
          </a:xfrm>
          <a:prstGeom prst="rect">
            <a:avLst/>
          </a:prstGeom>
          <a:noFill/>
        </p:spPr>
        <p:txBody>
          <a:bodyPr wrap="square" rtlCol="0">
            <a:spAutoFit/>
          </a:bodyPr>
          <a:lstStyle/>
          <a:p>
            <a:pPr>
              <a:lnSpc>
                <a:spcPct val="107000"/>
              </a:lnSpc>
              <a:spcAft>
                <a:spcPts val="800"/>
              </a:spcAft>
            </a:pPr>
            <a:r>
              <a:rPr lang="en-US" u="sng" dirty="0">
                <a:latin typeface="Arial Black" panose="020B0A04020102020204" pitchFamily="34" charset="0"/>
                <a:ea typeface="Calibri" panose="020F0502020204030204" pitchFamily="34" charset="0"/>
                <a:cs typeface="Times New Roman" panose="02020603050405020304" pitchFamily="18" charset="0"/>
              </a:rPr>
              <a:t>9. Director Penalty Notices</a:t>
            </a:r>
          </a:p>
          <a:p>
            <a:pPr algn="l"/>
            <a:r>
              <a:rPr lang="en-GB" sz="2400" b="0" i="0" dirty="0">
                <a:effectLst/>
                <a:latin typeface="Arial Black" panose="020B0A04020102020204" pitchFamily="34" charset="0"/>
              </a:rPr>
              <a:t>If the unpaid amount of PAYG withholding, or super guarantee charge (SGC) obligations, </a:t>
            </a:r>
            <a:r>
              <a:rPr lang="en-GB" sz="2400" b="0" i="0" dirty="0">
                <a:effectLst/>
                <a:highlight>
                  <a:srgbClr val="FFFF00"/>
                </a:highlight>
                <a:latin typeface="Arial Black" panose="020B0A04020102020204" pitchFamily="34" charset="0"/>
              </a:rPr>
              <a:t>or net GST </a:t>
            </a:r>
            <a:r>
              <a:rPr lang="en-GB" sz="2400" b="0" i="0" dirty="0">
                <a:effectLst/>
                <a:latin typeface="Arial Black" panose="020B0A04020102020204" pitchFamily="34" charset="0"/>
              </a:rPr>
              <a:t>is reported within three months of the due date, the penalty can be remitted by one of the following:</a:t>
            </a:r>
          </a:p>
          <a:p>
            <a:pPr algn="l">
              <a:buFont typeface="Arial" panose="020B0604020202020204" pitchFamily="34" charset="0"/>
              <a:buChar char="•"/>
            </a:pPr>
            <a:r>
              <a:rPr lang="en-GB" sz="2400" b="0" i="0" dirty="0">
                <a:effectLst/>
                <a:latin typeface="Arial Black" panose="020B0A04020102020204" pitchFamily="34" charset="0"/>
              </a:rPr>
              <a:t>paying the debt</a:t>
            </a:r>
          </a:p>
          <a:p>
            <a:pPr algn="l">
              <a:buFont typeface="Arial" panose="020B0604020202020204" pitchFamily="34" charset="0"/>
              <a:buChar char="•"/>
            </a:pPr>
            <a:r>
              <a:rPr lang="en-GB" sz="2400" b="0" i="0" dirty="0">
                <a:effectLst/>
                <a:latin typeface="Arial Black" panose="020B0A04020102020204" pitchFamily="34" charset="0"/>
              </a:rPr>
              <a:t>appointing an administrator or small business restructuring practitioner</a:t>
            </a:r>
          </a:p>
          <a:p>
            <a:pPr algn="l">
              <a:buFont typeface="Arial" panose="020B0604020202020204" pitchFamily="34" charset="0"/>
              <a:buChar char="•"/>
            </a:pPr>
            <a:r>
              <a:rPr lang="en-GB" sz="2400" b="0" i="0" dirty="0">
                <a:effectLst/>
                <a:latin typeface="Arial Black" panose="020B0A04020102020204" pitchFamily="34" charset="0"/>
              </a:rPr>
              <a:t>the company begins to be wound up.</a:t>
            </a:r>
          </a:p>
          <a:p>
            <a:pPr algn="l">
              <a:buFont typeface="Arial" panose="020B0604020202020204" pitchFamily="34" charset="0"/>
              <a:buChar char="•"/>
            </a:pPr>
            <a:endParaRPr lang="en-GB" sz="2400" b="0" i="0" dirty="0">
              <a:effectLst/>
              <a:latin typeface="Arial Black" panose="020B0A04020102020204" pitchFamily="34" charset="0"/>
            </a:endParaRPr>
          </a:p>
          <a:p>
            <a:pPr algn="l"/>
            <a:r>
              <a:rPr lang="en-GB" sz="2400" b="0" i="0" dirty="0">
                <a:effectLst/>
                <a:highlight>
                  <a:srgbClr val="FFFF00"/>
                </a:highlight>
                <a:latin typeface="Arial Black" panose="020B0A04020102020204" pitchFamily="34" charset="0"/>
              </a:rPr>
              <a:t>If the unpaid amount is reported more than three months after the due date, the only way to remit the penalty is to pay the debt.</a:t>
            </a:r>
            <a:endParaRPr lang="en-US" sz="2400" dirty="0">
              <a:highlight>
                <a:srgbClr val="FFFF00"/>
              </a:highligh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Arial Black" panose="020B0A04020102020204" pitchFamily="34" charset="0"/>
                <a:ea typeface="Calibri" panose="020F0502020204030204" pitchFamily="34" charset="0"/>
                <a:cs typeface="Times New Roman" panose="02020603050405020304" pitchFamily="18" charset="0"/>
              </a:rPr>
              <a:t>Entering into an Arrangement with the ATO is not an action which complies with a DPN.</a:t>
            </a:r>
          </a:p>
          <a:p>
            <a:pPr>
              <a:lnSpc>
                <a:spcPct val="107000"/>
              </a:lnSpc>
              <a:spcAft>
                <a:spcPts val="800"/>
              </a:spcAft>
            </a:pPr>
            <a:endParaRPr lang="en-US" dirty="0">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26754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142515"/>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10. Recent Developments in the Law on Preferences</a:t>
            </a:r>
          </a:p>
          <a:p>
            <a:pPr>
              <a:lnSpc>
                <a:spcPct val="107000"/>
              </a:lnSpc>
              <a:spcAft>
                <a:spcPts val="800"/>
              </a:spcAft>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- 2017 “Whether a </a:t>
            </a:r>
            <a:r>
              <a:rPr lang="en-AU" sz="2000" dirty="0" err="1">
                <a:effectLst/>
                <a:latin typeface="Arial Black" panose="020B0A04020102020204" pitchFamily="34" charset="0"/>
                <a:ea typeface="Calibri" panose="020F0502020204030204" pitchFamily="34" charset="0"/>
                <a:cs typeface="Times New Roman" panose="02020603050405020304" pitchFamily="18" charset="0"/>
              </a:rPr>
              <a:t>Quistclose</a:t>
            </a:r>
            <a:r>
              <a:rPr lang="en-AU" sz="2000" dirty="0">
                <a:effectLst/>
                <a:latin typeface="Arial Black" panose="020B0A04020102020204" pitchFamily="34" charset="0"/>
                <a:ea typeface="Calibri" panose="020F0502020204030204" pitchFamily="34" charset="0"/>
                <a:cs typeface="Times New Roman" panose="02020603050405020304" pitchFamily="18" charset="0"/>
              </a:rPr>
              <a:t> trust existed” </a:t>
            </a:r>
            <a:r>
              <a:rPr lang="en-AU" sz="1000" dirty="0">
                <a:effectLst/>
                <a:latin typeface="Arial Black" panose="020B0A04020102020204" pitchFamily="34" charset="0"/>
                <a:ea typeface="Calibri" panose="020F0502020204030204" pitchFamily="34" charset="0"/>
                <a:cs typeface="Times New Roman" panose="02020603050405020304" pitchFamily="18" charset="0"/>
              </a:rPr>
              <a:t>(</a:t>
            </a:r>
            <a:r>
              <a:rPr lang="en-AU" sz="1000" dirty="0" err="1">
                <a:effectLst/>
                <a:latin typeface="Arial Black" panose="020B0A04020102020204" pitchFamily="34" charset="0"/>
                <a:ea typeface="Calibri" panose="020F0502020204030204" pitchFamily="34" charset="0"/>
                <a:cs typeface="Times New Roman" panose="02020603050405020304" pitchFamily="18" charset="0"/>
              </a:rPr>
              <a:t>Rambaldi</a:t>
            </a:r>
            <a:r>
              <a:rPr lang="en-AU" sz="1000" dirty="0">
                <a:effectLst/>
                <a:latin typeface="Arial Black" panose="020B0A04020102020204" pitchFamily="34" charset="0"/>
                <a:ea typeface="Calibri" panose="020F0502020204030204" pitchFamily="34" charset="0"/>
                <a:cs typeface="Times New Roman" panose="02020603050405020304" pitchFamily="18" charset="0"/>
              </a:rPr>
              <a:t> (Trustee) v Commissioner of Taxation, Alex (Bankrupt) [2017] FCAFC 217)</a:t>
            </a:r>
          </a:p>
          <a:p>
            <a:pPr>
              <a:lnSpc>
                <a:spcPct val="107000"/>
              </a:lnSpc>
              <a:spcAft>
                <a:spcPts val="800"/>
              </a:spcAft>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- 2018 “recalcitrance by a debtor does not of itself provide grounds to suspect insolvency” </a:t>
            </a:r>
            <a:r>
              <a:rPr lang="en-AU" sz="1000" dirty="0">
                <a:effectLst/>
                <a:latin typeface="Arial Black" panose="020B0A04020102020204" pitchFamily="34" charset="0"/>
                <a:ea typeface="Calibri" panose="020F0502020204030204" pitchFamily="34" charset="0"/>
                <a:cs typeface="Times New Roman" panose="02020603050405020304" pitchFamily="18" charset="0"/>
              </a:rPr>
              <a:t>(In the matter of Heavy Plant Leasing Pty Ltd (In Liquidation) (ACN 151 786 677) [2018] NSWSC 707 (8 February 2018))</a:t>
            </a:r>
          </a:p>
          <a:p>
            <a:pPr>
              <a:lnSpc>
                <a:spcPct val="107000"/>
              </a:lnSpc>
              <a:spcAft>
                <a:spcPts val="800"/>
              </a:spcAft>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- 2020  “Payment must have effect of diminishing assets of company available to creditors” </a:t>
            </a:r>
            <a:r>
              <a:rPr lang="en-AU" sz="1000" dirty="0">
                <a:effectLst/>
                <a:latin typeface="Arial Black" panose="020B0A04020102020204" pitchFamily="34" charset="0"/>
                <a:ea typeface="Calibri" panose="020F0502020204030204" pitchFamily="34" charset="0"/>
                <a:cs typeface="Times New Roman" panose="02020603050405020304" pitchFamily="18" charset="0"/>
              </a:rPr>
              <a:t>(Cant v Mad Brothers Earthmoving Pty Ltd [2020] VSCA 198 (5 August 2020)</a:t>
            </a:r>
          </a:p>
          <a:p>
            <a:pPr>
              <a:lnSpc>
                <a:spcPct val="107000"/>
              </a:lnSpc>
              <a:spcAft>
                <a:spcPts val="800"/>
              </a:spcAft>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- 2021 </a:t>
            </a:r>
            <a:r>
              <a:rPr lang="en-AU" sz="2000"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“Peak indebtedness rule</a:t>
            </a:r>
            <a:r>
              <a:rPr lang="en-AU" sz="2000" dirty="0">
                <a:effectLst/>
                <a:latin typeface="Arial Black" panose="020B0A04020102020204" pitchFamily="34" charset="0"/>
                <a:ea typeface="Calibri" panose="020F0502020204030204" pitchFamily="34" charset="0"/>
                <a:cs typeface="Times New Roman" panose="02020603050405020304" pitchFamily="18" charset="0"/>
              </a:rPr>
              <a:t>” </a:t>
            </a:r>
            <a:r>
              <a:rPr lang="en-AU" sz="1000" dirty="0">
                <a:effectLst/>
                <a:latin typeface="Arial Black" panose="020B0A04020102020204" pitchFamily="34" charset="0"/>
                <a:ea typeface="Calibri" panose="020F0502020204030204" pitchFamily="34" charset="0"/>
                <a:cs typeface="Times New Roman" panose="02020603050405020304" pitchFamily="18" charset="0"/>
              </a:rPr>
              <a:t>(Badenoch Integrated Logging Pty Ltd v Bryant, in the matter of </a:t>
            </a:r>
            <a:r>
              <a:rPr lang="en-AU" sz="1000" dirty="0" err="1">
                <a:effectLst/>
                <a:latin typeface="Arial Black" panose="020B0A04020102020204" pitchFamily="34" charset="0"/>
                <a:ea typeface="Calibri" panose="020F0502020204030204" pitchFamily="34" charset="0"/>
                <a:cs typeface="Times New Roman" panose="02020603050405020304" pitchFamily="18" charset="0"/>
              </a:rPr>
              <a:t>Gunns</a:t>
            </a:r>
            <a:r>
              <a:rPr lang="en-AU" sz="1000" dirty="0">
                <a:effectLst/>
                <a:latin typeface="Arial Black" panose="020B0A04020102020204" pitchFamily="34" charset="0"/>
                <a:ea typeface="Calibri" panose="020F0502020204030204" pitchFamily="34" charset="0"/>
                <a:cs typeface="Times New Roman" panose="02020603050405020304" pitchFamily="18" charset="0"/>
              </a:rPr>
              <a:t> Limited (in </a:t>
            </a:r>
            <a:r>
              <a:rPr lang="en-AU" sz="1000" dirty="0" err="1">
                <a:effectLst/>
                <a:latin typeface="Arial Black" panose="020B0A04020102020204" pitchFamily="34" charset="0"/>
                <a:ea typeface="Calibri" panose="020F0502020204030204" pitchFamily="34" charset="0"/>
                <a:cs typeface="Times New Roman" panose="02020603050405020304" pitchFamily="18" charset="0"/>
              </a:rPr>
              <a:t>liq</a:t>
            </a:r>
            <a:r>
              <a:rPr lang="en-AU" sz="1000" dirty="0">
                <a:effectLst/>
                <a:latin typeface="Arial Black" panose="020B0A04020102020204" pitchFamily="34" charset="0"/>
                <a:ea typeface="Calibri" panose="020F0502020204030204" pitchFamily="34" charset="0"/>
                <a:cs typeface="Times New Roman" panose="02020603050405020304" pitchFamily="18" charset="0"/>
              </a:rPr>
              <a:t>) (receivers and managers appointed) [2021] FCAFC 64)</a:t>
            </a:r>
            <a:r>
              <a:rPr lang="en-GB" sz="1000" dirty="0">
                <a:effectLst/>
                <a:latin typeface="Arial Black" panose="020B0A0402010202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2000" dirty="0">
                <a:latin typeface="Arial Black" panose="020B0A04020102020204" pitchFamily="34" charset="0"/>
                <a:ea typeface="Calibri" panose="020F0502020204030204" pitchFamily="34" charset="0"/>
                <a:cs typeface="Times New Roman" panose="02020603050405020304" pitchFamily="18" charset="0"/>
              </a:rPr>
              <a:t>- </a:t>
            </a:r>
            <a:r>
              <a:rPr lang="en-GB" sz="2000" dirty="0">
                <a:effectLst/>
                <a:latin typeface="Arial Black" panose="020B0A04020102020204" pitchFamily="34" charset="0"/>
                <a:ea typeface="Calibri" panose="020F0502020204030204" pitchFamily="34" charset="0"/>
                <a:cs typeface="Times New Roman" panose="02020603050405020304" pitchFamily="18" charset="0"/>
              </a:rPr>
              <a:t>2021 “defendant received more from the relevant payments than it would …as an unsecured creditor in the winding up of the company” </a:t>
            </a:r>
            <a:r>
              <a:rPr lang="en-GB" sz="1000" dirty="0">
                <a:effectLst/>
                <a:latin typeface="Arial Black" panose="020B0A04020102020204" pitchFamily="34" charset="0"/>
                <a:ea typeface="Calibri" panose="020F0502020204030204" pitchFamily="34" charset="0"/>
                <a:cs typeface="Times New Roman" panose="02020603050405020304" pitchFamily="18" charset="0"/>
              </a:rPr>
              <a:t>(In the matter of Pacific </a:t>
            </a:r>
            <a:r>
              <a:rPr lang="en-GB" sz="1000" dirty="0" err="1">
                <a:effectLst/>
                <a:latin typeface="Arial Black" panose="020B0A04020102020204" pitchFamily="34" charset="0"/>
                <a:ea typeface="Calibri" panose="020F0502020204030204" pitchFamily="34" charset="0"/>
                <a:cs typeface="Times New Roman" panose="02020603050405020304" pitchFamily="18" charset="0"/>
              </a:rPr>
              <a:t>Steelfixing</a:t>
            </a:r>
            <a:r>
              <a:rPr lang="en-GB" sz="1000" dirty="0">
                <a:effectLst/>
                <a:latin typeface="Arial Black" panose="020B0A04020102020204" pitchFamily="34" charset="0"/>
                <a:ea typeface="Calibri" panose="020F0502020204030204" pitchFamily="34" charset="0"/>
                <a:cs typeface="Times New Roman" panose="02020603050405020304" pitchFamily="18" charset="0"/>
              </a:rPr>
              <a:t> Pty Ltd [2021] NSWSC 655)</a:t>
            </a:r>
            <a:endParaRPr lang="en-GB" sz="1000" b="1" u="sng" dirty="0">
              <a:solidFill>
                <a:prstClr val="black"/>
              </a:solidFill>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dirty="0">
                <a:effectLst/>
                <a:latin typeface="Arial Black" panose="020B0A04020102020204" pitchFamily="34" charset="0"/>
                <a:ea typeface="Calibri" panose="020F0502020204030204" pitchFamily="34" charset="0"/>
                <a:cs typeface="Times New Roman" panose="02020603050405020304" pitchFamily="18" charset="0"/>
              </a:rPr>
              <a:t>- 2021 “</a:t>
            </a:r>
            <a:r>
              <a:rPr lang="en-GB" sz="2000"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a single transaction may be deemed to commence ‘years prior’ to the start of the company’s winding up </a:t>
            </a:r>
            <a:r>
              <a:rPr lang="en-GB" sz="1000" dirty="0">
                <a:effectLst/>
                <a:latin typeface="Arial Black" panose="020B0A04020102020204" pitchFamily="34" charset="0"/>
                <a:ea typeface="Calibri" panose="020F0502020204030204" pitchFamily="34" charset="0"/>
                <a:cs typeface="Times New Roman" panose="02020603050405020304" pitchFamily="18" charset="0"/>
              </a:rPr>
              <a:t>(Badenoch Integrated Logging Pty Ltd v Bryant, in the matter of </a:t>
            </a:r>
            <a:r>
              <a:rPr lang="en-GB" sz="1000" dirty="0" err="1">
                <a:effectLst/>
                <a:latin typeface="Arial Black" panose="020B0A04020102020204" pitchFamily="34" charset="0"/>
                <a:ea typeface="Calibri" panose="020F0502020204030204" pitchFamily="34" charset="0"/>
                <a:cs typeface="Times New Roman" panose="02020603050405020304" pitchFamily="18" charset="0"/>
              </a:rPr>
              <a:t>Gunns</a:t>
            </a:r>
            <a:r>
              <a:rPr lang="en-GB" sz="1000" dirty="0">
                <a:effectLst/>
                <a:latin typeface="Arial Black" panose="020B0A04020102020204" pitchFamily="34" charset="0"/>
                <a:ea typeface="Calibri" panose="020F0502020204030204" pitchFamily="34" charset="0"/>
                <a:cs typeface="Times New Roman" panose="02020603050405020304" pitchFamily="18" charset="0"/>
              </a:rPr>
              <a:t> Limited (in </a:t>
            </a:r>
            <a:r>
              <a:rPr lang="en-GB" sz="1000" dirty="0" err="1">
                <a:effectLst/>
                <a:latin typeface="Arial Black" panose="020B0A04020102020204" pitchFamily="34" charset="0"/>
                <a:ea typeface="Calibri" panose="020F0502020204030204" pitchFamily="34" charset="0"/>
                <a:cs typeface="Times New Roman" panose="02020603050405020304" pitchFamily="18" charset="0"/>
              </a:rPr>
              <a:t>liq</a:t>
            </a:r>
            <a:r>
              <a:rPr lang="en-GB" sz="1000" dirty="0">
                <a:effectLst/>
                <a:latin typeface="Arial Black" panose="020B0A04020102020204" pitchFamily="34" charset="0"/>
                <a:ea typeface="Calibri" panose="020F0502020204030204" pitchFamily="34" charset="0"/>
                <a:cs typeface="Times New Roman" panose="02020603050405020304" pitchFamily="18" charset="0"/>
              </a:rPr>
              <a:t>) (receivers and managers appointed) (No 2) [2021] FCAFC 111)</a:t>
            </a:r>
          </a:p>
          <a:p>
            <a:pPr>
              <a:lnSpc>
                <a:spcPct val="107000"/>
              </a:lnSpc>
              <a:spcAft>
                <a:spcPts val="800"/>
              </a:spcAft>
            </a:pPr>
            <a:r>
              <a:rPr lang="en-GB" sz="2000" dirty="0">
                <a:effectLst/>
                <a:latin typeface="Arial Black" panose="020B0A04020102020204" pitchFamily="34" charset="0"/>
                <a:ea typeface="Calibri" panose="020F0502020204030204" pitchFamily="34" charset="0"/>
                <a:cs typeface="Times New Roman" panose="02020603050405020304" pitchFamily="18" charset="0"/>
              </a:rPr>
              <a:t>- 2021 </a:t>
            </a:r>
            <a:r>
              <a:rPr lang="en-AU" sz="2000" dirty="0">
                <a:latin typeface="Arial Black" panose="020B0A04020102020204" pitchFamily="34" charset="0"/>
                <a:ea typeface="Calibri" panose="020F0502020204030204" pitchFamily="34" charset="0"/>
                <a:cs typeface="Times New Roman" panose="02020603050405020304" pitchFamily="18" charset="0"/>
              </a:rPr>
              <a:t>“</a:t>
            </a:r>
            <a:r>
              <a:rPr lang="en-AU" sz="2000"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the</a:t>
            </a:r>
            <a:r>
              <a:rPr lang="en-GB" sz="2000"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 statutory set-off,</a:t>
            </a:r>
            <a:r>
              <a:rPr lang="en-GB" sz="2000" dirty="0">
                <a:effectLst/>
                <a:latin typeface="Arial Black" panose="020B0A04020102020204" pitchFamily="34" charset="0"/>
                <a:ea typeface="Calibri" panose="020F0502020204030204" pitchFamily="34" charset="0"/>
                <a:cs typeface="Times New Roman" panose="02020603050405020304" pitchFamily="18" charset="0"/>
              </a:rPr>
              <a:t> under s 553C(1) of the Corporations Act 2001 (</a:t>
            </a:r>
            <a:r>
              <a:rPr lang="en-GB" sz="2000" dirty="0" err="1">
                <a:effectLst/>
                <a:latin typeface="Arial Black" panose="020B0A04020102020204" pitchFamily="34" charset="0"/>
                <a:ea typeface="Calibri" panose="020F0502020204030204" pitchFamily="34" charset="0"/>
                <a:cs typeface="Times New Roman" panose="02020603050405020304" pitchFamily="18" charset="0"/>
              </a:rPr>
              <a:t>Cth</a:t>
            </a:r>
            <a:r>
              <a:rPr lang="en-GB" sz="2000" dirty="0">
                <a:effectLst/>
                <a:latin typeface="Arial Black" panose="020B0A04020102020204" pitchFamily="34" charset="0"/>
                <a:ea typeface="Calibri" panose="020F0502020204030204" pitchFamily="34" charset="0"/>
                <a:cs typeface="Times New Roman" panose="02020603050405020304" pitchFamily="18" charset="0"/>
              </a:rPr>
              <a:t>) (Act), </a:t>
            </a:r>
            <a:r>
              <a:rPr lang="en-GB" sz="2000"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is not available to the defendant against the plaintiff’s claim as liquidator </a:t>
            </a:r>
            <a:r>
              <a:rPr lang="en-GB" sz="2000" dirty="0">
                <a:effectLst/>
                <a:latin typeface="Arial Black" panose="020B0A04020102020204" pitchFamily="34" charset="0"/>
                <a:ea typeface="Calibri" panose="020F0502020204030204" pitchFamily="34" charset="0"/>
                <a:cs typeface="Times New Roman" panose="02020603050405020304" pitchFamily="18" charset="0"/>
              </a:rPr>
              <a:t>for</a:t>
            </a:r>
          </a:p>
          <a:p>
            <a:pPr>
              <a:lnSpc>
                <a:spcPct val="107000"/>
              </a:lnSpc>
              <a:spcAft>
                <a:spcPts val="800"/>
              </a:spcAft>
            </a:pPr>
            <a:r>
              <a:rPr lang="en-GB" sz="2000" dirty="0">
                <a:effectLst/>
                <a:latin typeface="Arial Black" panose="020B0A04020102020204" pitchFamily="34" charset="0"/>
                <a:ea typeface="Calibri" panose="020F0502020204030204" pitchFamily="34" charset="0"/>
                <a:cs typeface="Times New Roman" panose="02020603050405020304" pitchFamily="18" charset="0"/>
              </a:rPr>
              <a:t>the recovery of an unfair preference under s 588FA of the Act</a:t>
            </a:r>
          </a:p>
          <a:p>
            <a:pPr>
              <a:lnSpc>
                <a:spcPct val="107000"/>
              </a:lnSpc>
              <a:spcAft>
                <a:spcPts val="800"/>
              </a:spcAft>
            </a:pPr>
            <a:r>
              <a:rPr lang="en-GB" sz="1000" dirty="0">
                <a:effectLst/>
                <a:latin typeface="Arial Black" panose="020B0A04020102020204" pitchFamily="34" charset="0"/>
                <a:ea typeface="Calibri" panose="020F0502020204030204" pitchFamily="34" charset="0"/>
                <a:cs typeface="Times New Roman" panose="02020603050405020304" pitchFamily="18" charset="0"/>
              </a:rPr>
              <a:t>Morton as Liquidator of MJ Woodman Electrical Contractors Pty Ltd v Metal Manufactures Pty Limited [2021] FCAFC 228 (16 December 2021)</a:t>
            </a:r>
          </a:p>
        </p:txBody>
      </p:sp>
    </p:spTree>
    <p:extLst>
      <p:ext uri="{BB962C8B-B14F-4D97-AF65-F5344CB8AC3E}">
        <p14:creationId xmlns:p14="http://schemas.microsoft.com/office/powerpoint/2010/main" val="38457136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133072"/>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11. Summary on the Law of Insolvent Corporate Trustees</a:t>
            </a:r>
          </a:p>
          <a:p>
            <a:pPr defTabSz="129982">
              <a:lnSpc>
                <a:spcPct val="150000"/>
              </a:lnSpc>
            </a:pPr>
            <a:endParaRPr lang="en-GB" sz="2000" b="1" u="sng" dirty="0">
              <a:solidFill>
                <a:prstClr val="black"/>
              </a:solidFill>
              <a:latin typeface="Arial Black" panose="020B0A04020102020204" pitchFamily="34" charset="0"/>
            </a:endParaRPr>
          </a:p>
          <a:p>
            <a:pPr marL="285750" indent="-285750">
              <a:lnSpc>
                <a:spcPct val="107000"/>
              </a:lnSpc>
              <a:spcAft>
                <a:spcPts val="800"/>
              </a:spcAft>
              <a:buFont typeface="Arial" panose="020B0604020202020204" pitchFamily="34" charset="0"/>
              <a:buChar char="•"/>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A corporate trustee has a right of exoneration (and lien) which gives it a proprietary interest in the assets of the trust for the purpose of discharging liabilities incurred as trustee.</a:t>
            </a:r>
          </a:p>
          <a:p>
            <a:pPr marL="285750" indent="-285750">
              <a:lnSpc>
                <a:spcPct val="107000"/>
              </a:lnSpc>
              <a:spcAft>
                <a:spcPts val="800"/>
              </a:spcAft>
              <a:buFont typeface="Arial" panose="020B0604020202020204" pitchFamily="34" charset="0"/>
              <a:buChar char="•"/>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The underlying assets of the trust are not property of the company.</a:t>
            </a:r>
          </a:p>
          <a:p>
            <a:pPr marL="285750" indent="-285750">
              <a:lnSpc>
                <a:spcPct val="107000"/>
              </a:lnSpc>
              <a:spcAft>
                <a:spcPts val="800"/>
              </a:spcAft>
              <a:buFont typeface="Arial" panose="020B0604020202020204" pitchFamily="34" charset="0"/>
              <a:buChar char="•"/>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A liquidator appointed to the corporate trustee does not have a power of sale in relation to the assets (e.g. under s 477(2)(c) of the Corporations Act 2001 (</a:t>
            </a:r>
            <a:r>
              <a:rPr lang="en-AU" sz="2000" dirty="0" err="1">
                <a:effectLst/>
                <a:latin typeface="Arial Black" panose="020B0A04020102020204" pitchFamily="34" charset="0"/>
                <a:ea typeface="Calibri" panose="020F0502020204030204" pitchFamily="34" charset="0"/>
                <a:cs typeface="Times New Roman" panose="02020603050405020304" pitchFamily="18" charset="0"/>
              </a:rPr>
              <a:t>Cth</a:t>
            </a:r>
            <a:r>
              <a:rPr lang="en-AU" sz="2000" dirty="0">
                <a:effectLst/>
                <a:latin typeface="Arial Black" panose="020B0A04020102020204" pitchFamily="34" charset="0"/>
                <a:ea typeface="Calibri" panose="020F0502020204030204" pitchFamily="34" charset="0"/>
                <a:cs typeface="Times New Roman" panose="02020603050405020304" pitchFamily="18" charset="0"/>
              </a:rPr>
              <a:t>)).</a:t>
            </a:r>
          </a:p>
          <a:p>
            <a:pPr marL="285750" indent="-285750">
              <a:lnSpc>
                <a:spcPct val="107000"/>
              </a:lnSpc>
              <a:spcAft>
                <a:spcPts val="800"/>
              </a:spcAft>
              <a:buFont typeface="Arial" panose="020B0604020202020204" pitchFamily="34" charset="0"/>
              <a:buChar char="•"/>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A liquidator either requires orders from </a:t>
            </a:r>
            <a:r>
              <a:rPr lang="en-AU" sz="2000" dirty="0">
                <a:latin typeface="Arial Black" panose="020B0A04020102020204" pitchFamily="34" charset="0"/>
                <a:ea typeface="Calibri" panose="020F0502020204030204" pitchFamily="34" charset="0"/>
                <a:cs typeface="Times New Roman" panose="02020603050405020304" pitchFamily="18" charset="0"/>
              </a:rPr>
              <a:t>a Court, expressly </a:t>
            </a:r>
            <a:r>
              <a:rPr lang="en-AU" sz="2000" dirty="0">
                <a:effectLst/>
                <a:latin typeface="Arial Black" panose="020B0A04020102020204" pitchFamily="34" charset="0"/>
                <a:ea typeface="Calibri" panose="020F0502020204030204" pitchFamily="34" charset="0"/>
                <a:cs typeface="Times New Roman" panose="02020603050405020304" pitchFamily="18" charset="0"/>
              </a:rPr>
              <a:t>extending the power of sale, or alternatively and particularly if the company has been removed from the position </a:t>
            </a:r>
            <a:r>
              <a:rPr lang="en-AU" sz="2000" dirty="0">
                <a:latin typeface="Arial Black" panose="020B0A04020102020204" pitchFamily="34" charset="0"/>
                <a:ea typeface="Calibri" panose="020F0502020204030204" pitchFamily="34" charset="0"/>
                <a:cs typeface="Times New Roman" panose="02020603050405020304" pitchFamily="18" charset="0"/>
              </a:rPr>
              <a:t>of trustee, </a:t>
            </a:r>
            <a:r>
              <a:rPr lang="en-AU" sz="2000" dirty="0">
                <a:effectLst/>
                <a:latin typeface="Arial Black" panose="020B0A04020102020204" pitchFamily="34" charset="0"/>
                <a:ea typeface="Calibri" panose="020F0502020204030204" pitchFamily="34" charset="0"/>
                <a:cs typeface="Times New Roman" panose="02020603050405020304" pitchFamily="18" charset="0"/>
              </a:rPr>
              <a:t>appointing a receiver of trust assets (preferably the Liquidator being the appointed receiver).</a:t>
            </a:r>
          </a:p>
          <a:p>
            <a:pPr defTabSz="129982">
              <a:lnSpc>
                <a:spcPct val="150000"/>
              </a:lnSpc>
            </a:pPr>
            <a:endParaRPr lang="en-GB" sz="2000" b="1" u="sng"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4294210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2633D-297F-48DC-9D52-97FD75E770E6}"/>
              </a:ext>
            </a:extLst>
          </p:cNvPr>
          <p:cNvSpPr>
            <a:spLocks noGrp="1"/>
          </p:cNvSpPr>
          <p:nvPr>
            <p:ph type="title"/>
          </p:nvPr>
        </p:nvSpPr>
        <p:spPr>
          <a:xfrm>
            <a:off x="838201" y="365127"/>
            <a:ext cx="10515600" cy="396873"/>
          </a:xfrm>
        </p:spPr>
        <p:txBody>
          <a:bodyPr/>
          <a:lstStyle/>
          <a:p>
            <a:r>
              <a:rPr lang="en-AU" b="1" dirty="0"/>
              <a:t>Orders</a:t>
            </a:r>
          </a:p>
        </p:txBody>
      </p:sp>
      <p:sp>
        <p:nvSpPr>
          <p:cNvPr id="3" name="Content Placeholder 2">
            <a:extLst>
              <a:ext uri="{FF2B5EF4-FFF2-40B4-BE49-F238E27FC236}">
                <a16:creationId xmlns:a16="http://schemas.microsoft.com/office/drawing/2014/main" id="{CFB21F0E-E58E-451F-B3D3-FF37E082A38F}"/>
              </a:ext>
            </a:extLst>
          </p:cNvPr>
          <p:cNvSpPr>
            <a:spLocks noGrp="1"/>
          </p:cNvSpPr>
          <p:nvPr>
            <p:ph idx="1"/>
          </p:nvPr>
        </p:nvSpPr>
        <p:spPr>
          <a:xfrm>
            <a:off x="838201" y="762000"/>
            <a:ext cx="10515600" cy="5414963"/>
          </a:xfrm>
        </p:spPr>
        <p:txBody>
          <a:bodyPr>
            <a:normAutofit fontScale="70000" lnSpcReduction="20000"/>
          </a:bodyPr>
          <a:lstStyle/>
          <a:p>
            <a:pPr marL="0" indent="0" algn="ctr">
              <a:buNone/>
            </a:pPr>
            <a:r>
              <a:rPr lang="en-AU" sz="1200" b="1" u="sng" dirty="0">
                <a:effectLst/>
                <a:latin typeface="Arial" panose="020B0604020202020204" pitchFamily="34" charset="0"/>
                <a:ea typeface="Arial Unicode MS"/>
                <a:cs typeface="Arial Unicode MS"/>
              </a:rPr>
              <a:t>SHORT MINUTE OF ORDERS</a:t>
            </a:r>
            <a:endParaRPr lang="en-AU" sz="1200" dirty="0">
              <a:effectLst/>
              <a:latin typeface="Arial Unicode MS"/>
              <a:ea typeface="Arial Unicode MS"/>
              <a:cs typeface="Arial Unicode MS"/>
            </a:endParaRPr>
          </a:p>
          <a:p>
            <a:pPr marL="0" indent="0">
              <a:lnSpc>
                <a:spcPct val="115000"/>
              </a:lnSpc>
              <a:buNone/>
            </a:pPr>
            <a:r>
              <a:rPr lang="en-AU" sz="1200" dirty="0">
                <a:effectLst/>
                <a:latin typeface="Arial" panose="020B0604020202020204" pitchFamily="34" charset="0"/>
                <a:ea typeface="Arial Unicode MS"/>
                <a:cs typeface="Arial Unicode MS"/>
              </a:rPr>
              <a:t>The Court Orders:</a:t>
            </a:r>
            <a:endParaRPr lang="en-AU" sz="1000" dirty="0">
              <a:effectLst/>
              <a:latin typeface="Times New Roman" panose="02020603050405020304" pitchFamily="18" charset="0"/>
              <a:ea typeface="Arial Unicode MS"/>
              <a:cs typeface="Arial Unicode MS"/>
            </a:endParaRPr>
          </a:p>
          <a:p>
            <a:pPr marL="0" indent="0">
              <a:lnSpc>
                <a:spcPct val="115000"/>
              </a:lnSpc>
              <a:buNone/>
            </a:pPr>
            <a:endParaRPr lang="en-AU" sz="1000" dirty="0">
              <a:effectLst/>
              <a:latin typeface="Times New Roman" panose="02020603050405020304" pitchFamily="18" charset="0"/>
              <a:ea typeface="Arial Unicode MS"/>
              <a:cs typeface="Arial Unicode MS"/>
            </a:endParaRPr>
          </a:p>
          <a:p>
            <a:pPr marL="342900" lvl="0" indent="-342900">
              <a:lnSpc>
                <a:spcPct val="115000"/>
              </a:lnSpc>
              <a:buFont typeface="+mj-lt"/>
              <a:buAutoNum type="arabicPeriod"/>
            </a:pPr>
            <a:r>
              <a:rPr lang="en-AU" sz="1200" dirty="0">
                <a:effectLst/>
                <a:latin typeface="Arial" panose="020B0604020202020204" pitchFamily="34" charset="0"/>
                <a:ea typeface="Arial Unicode MS"/>
                <a:cs typeface="Arial Unicode MS"/>
              </a:rPr>
              <a:t>The Plaintiff, Ms. Liquidator be appointed, </a:t>
            </a:r>
            <a:r>
              <a:rPr lang="en-AU" sz="1200" dirty="0" err="1">
                <a:effectLst/>
                <a:latin typeface="Arial" panose="020B0604020202020204" pitchFamily="34" charset="0"/>
                <a:ea typeface="Arial Unicode MS"/>
                <a:cs typeface="Arial Unicode MS"/>
              </a:rPr>
              <a:t>nunc</a:t>
            </a:r>
            <a:r>
              <a:rPr lang="en-AU" sz="1200" dirty="0">
                <a:effectLst/>
                <a:latin typeface="Arial" panose="020B0604020202020204" pitchFamily="34" charset="0"/>
                <a:ea typeface="Arial Unicode MS"/>
                <a:cs typeface="Arial Unicode MS"/>
              </a:rPr>
              <a:t> pro </a:t>
            </a:r>
            <a:r>
              <a:rPr lang="en-AU" sz="1200" dirty="0" err="1">
                <a:effectLst/>
                <a:latin typeface="Arial" panose="020B0604020202020204" pitchFamily="34" charset="0"/>
                <a:ea typeface="Arial Unicode MS"/>
                <a:cs typeface="Arial Unicode MS"/>
              </a:rPr>
              <a:t>tunc</a:t>
            </a:r>
            <a:r>
              <a:rPr lang="en-AU" sz="1200" dirty="0">
                <a:effectLst/>
                <a:latin typeface="Arial" panose="020B0604020202020204" pitchFamily="34" charset="0"/>
                <a:ea typeface="Arial Unicode MS"/>
                <a:cs typeface="Arial Unicode MS"/>
              </a:rPr>
              <a:t>, as receiver and manager (Receiver) of the property of the ABC Family Trust (Trust) and any other property held by the Company on trust (Trust Property).</a:t>
            </a:r>
            <a:endParaRPr lang="en-AU" sz="1000" dirty="0">
              <a:effectLst/>
              <a:latin typeface="Times New Roman" panose="02020603050405020304" pitchFamily="18" charset="0"/>
              <a:ea typeface="Arial Unicode MS"/>
              <a:cs typeface="Arial Unicode MS"/>
            </a:endParaRPr>
          </a:p>
          <a:p>
            <a:pPr marL="342900" lvl="0" indent="-342900">
              <a:lnSpc>
                <a:spcPct val="115000"/>
              </a:lnSpc>
              <a:buFont typeface="+mj-lt"/>
              <a:buAutoNum type="arabicPeriod"/>
            </a:pPr>
            <a:r>
              <a:rPr lang="en-AU" sz="1200" dirty="0">
                <a:effectLst/>
                <a:latin typeface="Arial" panose="020B0604020202020204" pitchFamily="34" charset="0"/>
                <a:ea typeface="Arial Unicode MS"/>
                <a:cs typeface="Arial Unicode MS"/>
              </a:rPr>
              <a:t>The Receiver be authorised to take possession of, preserve, maintain and sell the assets comprising the Trust Property.</a:t>
            </a:r>
            <a:endParaRPr lang="en-AU" sz="1000" dirty="0">
              <a:effectLst/>
              <a:latin typeface="Times New Roman" panose="02020603050405020304" pitchFamily="18" charset="0"/>
              <a:ea typeface="Arial Unicode MS"/>
              <a:cs typeface="Arial Unicode MS"/>
            </a:endParaRPr>
          </a:p>
          <a:p>
            <a:pPr marL="342900" lvl="0" indent="-342900">
              <a:lnSpc>
                <a:spcPct val="115000"/>
              </a:lnSpc>
              <a:buFont typeface="+mj-lt"/>
              <a:buAutoNum type="arabicPeriod"/>
            </a:pPr>
            <a:r>
              <a:rPr lang="en-AU" sz="1200" dirty="0">
                <a:effectLst/>
                <a:latin typeface="Arial" panose="020B0604020202020204" pitchFamily="34" charset="0"/>
                <a:ea typeface="Arial Unicode MS"/>
                <a:cs typeface="Arial Unicode MS"/>
              </a:rPr>
              <a:t>The Receiver has all of the powers under s 420 of the Corporations Act 2001 (</a:t>
            </a:r>
            <a:r>
              <a:rPr lang="en-AU" sz="1200" dirty="0" err="1">
                <a:effectLst/>
                <a:latin typeface="Arial" panose="020B0604020202020204" pitchFamily="34" charset="0"/>
                <a:ea typeface="Arial Unicode MS"/>
                <a:cs typeface="Arial Unicode MS"/>
              </a:rPr>
              <a:t>Cth</a:t>
            </a:r>
            <a:r>
              <a:rPr lang="en-AU" sz="1200" dirty="0">
                <a:effectLst/>
                <a:latin typeface="Arial" panose="020B0604020202020204" pitchFamily="34" charset="0"/>
                <a:ea typeface="Arial Unicode MS"/>
                <a:cs typeface="Arial Unicode MS"/>
              </a:rPr>
              <a:t>), as if the reference in that section to “the corporation” were a reference to “the Trust” and including, without limitation, the power to do all things necessary and convenient to realise the assets of the Trust</a:t>
            </a:r>
            <a:r>
              <a:rPr lang="en-AU" sz="1200" i="1" dirty="0">
                <a:effectLst/>
                <a:latin typeface="Arial" panose="020B0604020202020204" pitchFamily="34" charset="0"/>
                <a:ea typeface="Arial Unicode MS"/>
                <a:cs typeface="Arial Unicode MS"/>
              </a:rPr>
              <a:t> and the Trust Property</a:t>
            </a:r>
            <a:r>
              <a:rPr lang="en-AU" sz="1200" dirty="0">
                <a:effectLst/>
                <a:latin typeface="Arial" panose="020B0604020202020204" pitchFamily="34" charset="0"/>
                <a:ea typeface="Arial Unicode MS"/>
                <a:cs typeface="Arial Unicode MS"/>
              </a:rPr>
              <a:t>.</a:t>
            </a:r>
            <a:endParaRPr lang="en-AU" sz="1000" dirty="0">
              <a:effectLst/>
              <a:latin typeface="Times New Roman" panose="02020603050405020304" pitchFamily="18" charset="0"/>
              <a:ea typeface="Arial Unicode MS"/>
              <a:cs typeface="Arial Unicode MS"/>
            </a:endParaRPr>
          </a:p>
          <a:p>
            <a:pPr marL="342900" lvl="0" indent="-342900">
              <a:lnSpc>
                <a:spcPct val="115000"/>
              </a:lnSpc>
              <a:buFont typeface="+mj-lt"/>
              <a:buAutoNum type="arabicPeriod"/>
            </a:pPr>
            <a:r>
              <a:rPr lang="en-AU" sz="1200" dirty="0">
                <a:effectLst/>
                <a:latin typeface="Arial" panose="020B0604020202020204" pitchFamily="34" charset="0"/>
                <a:ea typeface="Arial Unicode MS"/>
                <a:cs typeface="Arial Unicode MS"/>
              </a:rPr>
              <a:t>Any need for the Receiver to file a guarantee under 26.3 of the Uniform Civil Procedure Rules be dispensed with.</a:t>
            </a:r>
            <a:endParaRPr lang="en-AU" sz="1000" dirty="0">
              <a:effectLst/>
              <a:latin typeface="Times New Roman" panose="02020603050405020304" pitchFamily="18" charset="0"/>
              <a:ea typeface="Arial Unicode MS"/>
              <a:cs typeface="Arial Unicode MS"/>
            </a:endParaRPr>
          </a:p>
          <a:p>
            <a:pPr marL="342900" lvl="0" indent="-342900">
              <a:buFont typeface="+mj-lt"/>
              <a:buAutoNum type="arabicPeriod"/>
            </a:pPr>
            <a:r>
              <a:rPr lang="en-AU" sz="1200" dirty="0">
                <a:effectLst/>
                <a:latin typeface="Arial" panose="020B0604020202020204" pitchFamily="34" charset="0"/>
                <a:ea typeface="Arial Unicode MS"/>
                <a:cs typeface="Arial" panose="020B0604020202020204" pitchFamily="34" charset="0"/>
              </a:rPr>
              <a:t>Pursuant to s 90-15 of Schedule 2 to the Corporations Act 2001 (</a:t>
            </a:r>
            <a:r>
              <a:rPr lang="en-AU" sz="1200" dirty="0" err="1">
                <a:effectLst/>
                <a:latin typeface="Arial" panose="020B0604020202020204" pitchFamily="34" charset="0"/>
                <a:ea typeface="Arial Unicode MS"/>
                <a:cs typeface="Arial" panose="020B0604020202020204" pitchFamily="34" charset="0"/>
              </a:rPr>
              <a:t>Cth</a:t>
            </a:r>
            <a:r>
              <a:rPr lang="en-AU" sz="1200" dirty="0">
                <a:effectLst/>
                <a:latin typeface="Arial" panose="020B0604020202020204" pitchFamily="34" charset="0"/>
                <a:ea typeface="Arial Unicode MS"/>
                <a:cs typeface="Arial" panose="020B0604020202020204" pitchFamily="34" charset="0"/>
              </a:rPr>
              <a:t>) the plaintiff as liquidator of ABC Pty Ltd (In Liquidation) (Company) is justified in treating and shall treat:</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742950" lvl="1" indent="-285750">
              <a:buFont typeface="+mj-lt"/>
              <a:buAutoNum type="alphaLcPeriod"/>
            </a:pPr>
            <a:r>
              <a:rPr lang="en-AU" sz="1200" dirty="0">
                <a:effectLst/>
                <a:latin typeface="Arial" panose="020B0604020202020204" pitchFamily="34" charset="0"/>
                <a:ea typeface="Arial Unicode MS"/>
                <a:cs typeface="Arial" panose="020B0604020202020204" pitchFamily="34" charset="0"/>
              </a:rPr>
              <a:t>all of the business and assets of the Company as assets of the ABC Family Trust (Trust); </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742950" lvl="1" indent="-285750">
              <a:buFont typeface="+mj-lt"/>
              <a:buAutoNum type="alphaLcPeriod"/>
            </a:pPr>
            <a:r>
              <a:rPr lang="en-AU" sz="1200" dirty="0">
                <a:effectLst/>
                <a:latin typeface="Arial" panose="020B0604020202020204" pitchFamily="34" charset="0"/>
                <a:ea typeface="Arial Unicode MS"/>
                <a:cs typeface="Arial" panose="020B0604020202020204" pitchFamily="34" charset="0"/>
              </a:rPr>
              <a:t>all the debts and liabilities which are provable in the winding up of the Company as having been incurred in the conduct of business as trustee of the Trust; </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742950" lvl="1" indent="-285750">
              <a:buFont typeface="+mj-lt"/>
              <a:buAutoNum type="alphaLcPeriod"/>
            </a:pPr>
            <a:r>
              <a:rPr lang="en-AU" sz="1200" dirty="0">
                <a:effectLst/>
                <a:latin typeface="Arial" panose="020B0604020202020204" pitchFamily="34" charset="0"/>
                <a:ea typeface="Arial Unicode MS"/>
                <a:cs typeface="Arial" panose="020B0604020202020204" pitchFamily="34" charset="0"/>
              </a:rPr>
              <a:t>all the assets of the Trust, including the proceeds of assets realised by the plaintiff in the course of the liquidation of the Company (Proceeds) as subject to an indemnity in favour of the Company as to its power to exonerate the debts and liabilities provable in the winding up.</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457200"/>
            <a:r>
              <a:rPr lang="en-AU" sz="1200" i="1" dirty="0">
                <a:effectLst/>
                <a:latin typeface="Arial" panose="020B0604020202020204" pitchFamily="34" charset="0"/>
                <a:ea typeface="Arial Unicode MS"/>
                <a:cs typeface="Arial" panose="020B0604020202020204" pitchFamily="34" charset="0"/>
              </a:rPr>
              <a:t>- [Pursuant to sections 90-15 and 90-20 of the Insolvency Practice Schedule (Corporations) (‘IPSC’), being Schedule 2 to the Corporations Act 2001 (</a:t>
            </a:r>
            <a:r>
              <a:rPr lang="en-AU" sz="1200" i="1" dirty="0" err="1">
                <a:effectLst/>
                <a:latin typeface="Arial" panose="020B0604020202020204" pitchFamily="34" charset="0"/>
                <a:ea typeface="Arial Unicode MS"/>
                <a:cs typeface="Arial" panose="020B0604020202020204" pitchFamily="34" charset="0"/>
              </a:rPr>
              <a:t>Cth</a:t>
            </a:r>
            <a:r>
              <a:rPr lang="en-AU" sz="1200" i="1" dirty="0">
                <a:effectLst/>
                <a:latin typeface="Arial" panose="020B0604020202020204" pitchFamily="34" charset="0"/>
                <a:ea typeface="Arial Unicode MS"/>
                <a:cs typeface="Arial" panose="020B0604020202020204" pitchFamily="34" charset="0"/>
              </a:rPr>
              <a:t>) (‘Act’), the First Plaintiffs are and were justified and acting reasonably in proceeding on the basis that …],</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457200"/>
            <a:r>
              <a:rPr lang="en-AU" sz="1200" i="1" dirty="0">
                <a:effectLst/>
                <a:latin typeface="Arial" panose="020B0604020202020204" pitchFamily="34" charset="0"/>
                <a:ea typeface="Arial Unicode MS"/>
                <a:cs typeface="Arial" panose="020B0604020202020204" pitchFamily="34" charset="0"/>
              </a:rPr>
              <a:t>- [An Order under s 479(3) of the Act that the proceeds of any sales of any Trust assets be dealt by the Liquidator as assets in the winding up of the Company and accounted for accordingly],</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457200"/>
            <a:r>
              <a:rPr lang="en-AU" sz="1200" i="1" dirty="0">
                <a:effectLst/>
                <a:latin typeface="Arial" panose="020B0604020202020204" pitchFamily="34" charset="0"/>
                <a:ea typeface="Arial Unicode MS"/>
                <a:cs typeface="Arial" panose="020B0604020202020204" pitchFamily="34" charset="0"/>
              </a:rPr>
              <a:t>- [The Receivers are justified in treating all of the assets of the Taurus Investments Trust as assets beneficially held by the Company, as bare trustee, subject to any charge or lien that the Company has over the assets of the Taurus Investments Trust to secure the payment of any debts properly incurred by the Company as trustee]</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lvl="0" indent="0">
              <a:buNone/>
            </a:pPr>
            <a:r>
              <a:rPr lang="en-AU" sz="1200" dirty="0">
                <a:effectLst/>
                <a:latin typeface="Arial" panose="020B0604020202020204" pitchFamily="34" charset="0"/>
                <a:ea typeface="Arial Unicode MS"/>
                <a:cs typeface="Arial" panose="020B0604020202020204" pitchFamily="34" charset="0"/>
              </a:rPr>
              <a:t>6. 	</a:t>
            </a:r>
            <a:r>
              <a:rPr lang="en-AU" sz="1200" dirty="0">
                <a:effectLst/>
                <a:highlight>
                  <a:srgbClr val="FFFF00"/>
                </a:highlight>
                <a:latin typeface="Arial" panose="020B0604020202020204" pitchFamily="34" charset="0"/>
                <a:ea typeface="Arial Unicode MS"/>
                <a:cs typeface="Arial" panose="020B0604020202020204" pitchFamily="34" charset="0"/>
              </a:rPr>
              <a:t>Pursuant to s 90-15 of Schedule 2 to the Corporations Act 2001 (</a:t>
            </a:r>
            <a:r>
              <a:rPr lang="en-AU" sz="1200" dirty="0" err="1">
                <a:effectLst/>
                <a:highlight>
                  <a:srgbClr val="FFFF00"/>
                </a:highlight>
                <a:latin typeface="Arial" panose="020B0604020202020204" pitchFamily="34" charset="0"/>
                <a:ea typeface="Arial Unicode MS"/>
                <a:cs typeface="Arial" panose="020B0604020202020204" pitchFamily="34" charset="0"/>
              </a:rPr>
              <a:t>Cth</a:t>
            </a:r>
            <a:r>
              <a:rPr lang="en-AU" sz="1200" dirty="0">
                <a:effectLst/>
                <a:highlight>
                  <a:srgbClr val="FFFF00"/>
                </a:highlight>
                <a:latin typeface="Arial" panose="020B0604020202020204" pitchFamily="34" charset="0"/>
                <a:ea typeface="Arial Unicode MS"/>
                <a:cs typeface="Arial" panose="020B0604020202020204" pitchFamily="34" charset="0"/>
              </a:rPr>
              <a:t>) the plaintiff as liquidator of ABC Pty Ltd (In Liquidation) (Company) is justified distributing and shall distribute the Proceeds:</a:t>
            </a:r>
            <a:endParaRPr lang="en-AU" sz="1200"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endParaRPr>
          </a:p>
          <a:p>
            <a:pPr marL="742950" lvl="1" indent="-285750">
              <a:buFont typeface="+mj-lt"/>
              <a:buAutoNum type="alphaLcPeriod"/>
            </a:pPr>
            <a:r>
              <a:rPr lang="en-AU" sz="1200" dirty="0">
                <a:effectLst/>
                <a:highlight>
                  <a:srgbClr val="FFFF00"/>
                </a:highlight>
                <a:latin typeface="Arial" panose="020B0604020202020204" pitchFamily="34" charset="0"/>
                <a:ea typeface="Arial Unicode MS"/>
                <a:cs typeface="Arial" panose="020B0604020202020204" pitchFamily="34" charset="0"/>
              </a:rPr>
              <a:t>first, in payment of his remuneration, as approved by these orders, and his expenses and disbursements, including costs in respect of this application;</a:t>
            </a:r>
            <a:endParaRPr lang="en-AU" sz="1200"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endParaRPr>
          </a:p>
          <a:p>
            <a:pPr marL="742950" lvl="1" indent="-285750">
              <a:buFont typeface="+mj-lt"/>
              <a:buAutoNum type="alphaLcPeriod"/>
            </a:pPr>
            <a:r>
              <a:rPr lang="en-AU" sz="1200" dirty="0">
                <a:effectLst/>
                <a:highlight>
                  <a:srgbClr val="FFFF00"/>
                </a:highlight>
                <a:latin typeface="Arial" panose="020B0604020202020204" pitchFamily="34" charset="0"/>
                <a:ea typeface="Arial Unicode MS"/>
                <a:cs typeface="Arial" panose="020B0604020202020204" pitchFamily="34" charset="0"/>
              </a:rPr>
              <a:t>second, in payment of creditors who would be afforded priority under s 556 of the Act in the order of priority afforded under that section; </a:t>
            </a:r>
            <a:endParaRPr lang="en-AU" sz="1200"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endParaRPr>
          </a:p>
          <a:p>
            <a:pPr marL="742950" lvl="1" indent="-285750">
              <a:buFont typeface="+mj-lt"/>
              <a:buAutoNum type="alphaLcPeriod"/>
            </a:pPr>
            <a:r>
              <a:rPr lang="en-AU" sz="1200" dirty="0">
                <a:effectLst/>
                <a:highlight>
                  <a:srgbClr val="FFFF00"/>
                </a:highlight>
                <a:latin typeface="Arial" panose="020B0604020202020204" pitchFamily="34" charset="0"/>
                <a:ea typeface="Arial Unicode MS"/>
                <a:cs typeface="Arial" panose="020B0604020202020204" pitchFamily="34" charset="0"/>
              </a:rPr>
              <a:t>third, in respect of any remaining amount in payment of a dividend to unsecured creditors of the Company. </a:t>
            </a:r>
            <a:endParaRPr lang="en-AU" sz="1200"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endParaRPr>
          </a:p>
          <a:p>
            <a:pPr marL="0" lvl="0" indent="0">
              <a:buNone/>
            </a:pPr>
            <a:endParaRPr lang="en-AU" sz="1200" dirty="0">
              <a:effectLst/>
              <a:latin typeface="Arial" panose="020B0604020202020204" pitchFamily="34" charset="0"/>
              <a:ea typeface="Arial Unicode MS"/>
              <a:cs typeface="Arial" panose="020B0604020202020204" pitchFamily="34" charset="0"/>
            </a:endParaRPr>
          </a:p>
          <a:p>
            <a:pPr marL="0" lvl="0" indent="0">
              <a:buNone/>
            </a:pPr>
            <a:r>
              <a:rPr lang="en-AU" sz="1200" dirty="0">
                <a:latin typeface="Arial" panose="020B0604020202020204" pitchFamily="34" charset="0"/>
                <a:ea typeface="Arial Unicode MS"/>
                <a:cs typeface="Arial" panose="020B0604020202020204" pitchFamily="34" charset="0"/>
              </a:rPr>
              <a:t>7. 	</a:t>
            </a:r>
            <a:r>
              <a:rPr lang="en-AU" sz="1200" dirty="0">
                <a:effectLst/>
                <a:latin typeface="Arial" panose="020B0604020202020204" pitchFamily="34" charset="0"/>
                <a:ea typeface="Arial Unicode MS"/>
                <a:cs typeface="Arial" panose="020B0604020202020204" pitchFamily="34" charset="0"/>
              </a:rPr>
              <a:t>The Plaintiff be </a:t>
            </a:r>
            <a:r>
              <a:rPr lang="en-AU" sz="1200" i="1" dirty="0">
                <a:effectLst/>
                <a:latin typeface="Arial" panose="020B0604020202020204" pitchFamily="34" charset="0"/>
                <a:ea typeface="Arial Unicode MS"/>
                <a:cs typeface="Arial" panose="020B0604020202020204" pitchFamily="34" charset="0"/>
              </a:rPr>
              <a:t>allowed and</a:t>
            </a:r>
            <a:r>
              <a:rPr lang="en-AU" sz="1200" dirty="0">
                <a:effectLst/>
                <a:latin typeface="Arial" panose="020B0604020202020204" pitchFamily="34" charset="0"/>
                <a:ea typeface="Arial Unicode MS"/>
                <a:cs typeface="Arial" panose="020B0604020202020204" pitchFamily="34" charset="0"/>
              </a:rPr>
              <a:t> entitled to be paid remuneration for acting in his capacity as Liquidator </a:t>
            </a:r>
            <a:r>
              <a:rPr lang="en-AU" sz="1200" i="1" dirty="0">
                <a:effectLst/>
                <a:latin typeface="Arial" panose="020B0604020202020204" pitchFamily="34" charset="0"/>
                <a:ea typeface="Arial Unicode MS"/>
                <a:cs typeface="Arial" panose="020B0604020202020204" pitchFamily="34" charset="0"/>
              </a:rPr>
              <a:t>for and relevant to the purpose of the liquidation of the Company,</a:t>
            </a:r>
            <a:r>
              <a:rPr lang="en-AU" sz="1200" dirty="0">
                <a:effectLst/>
                <a:latin typeface="Arial" panose="020B0604020202020204" pitchFamily="34" charset="0"/>
                <a:ea typeface="Arial Unicode MS"/>
                <a:cs typeface="Arial" panose="020B0604020202020204" pitchFamily="34" charset="0"/>
              </a:rPr>
              <a:t> in the amount of $000,000 (plus 	GST) for the period from date to date. </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564023" indent="-171450"/>
            <a:r>
              <a:rPr lang="en-AU" sz="1200" dirty="0">
                <a:effectLst/>
                <a:latin typeface="Arial" panose="020B0604020202020204" pitchFamily="34" charset="0"/>
                <a:ea typeface="Arial Unicode MS"/>
                <a:cs typeface="Arial" panose="020B0604020202020204" pitchFamily="34" charset="0"/>
              </a:rPr>
              <a:t>[The plaintiff be allowed his reasonable remuneration in respect of the administration of the AI Trust from the AI Trust assets].</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lvl="0" indent="0">
              <a:lnSpc>
                <a:spcPct val="115000"/>
              </a:lnSpc>
              <a:buNone/>
            </a:pPr>
            <a:r>
              <a:rPr lang="en-AU" sz="1200" dirty="0">
                <a:effectLst/>
                <a:latin typeface="Arial" panose="020B0604020202020204" pitchFamily="34" charset="0"/>
                <a:ea typeface="Arial Unicode MS"/>
                <a:cs typeface="Arial Unicode MS"/>
              </a:rPr>
              <a:t>…</a:t>
            </a:r>
            <a:endParaRPr lang="en-AU" sz="1000" dirty="0">
              <a:effectLst/>
              <a:latin typeface="Times New Roman" panose="02020603050405020304" pitchFamily="18" charset="0"/>
              <a:ea typeface="Arial Unicode MS"/>
              <a:cs typeface="Arial Unicode MS"/>
            </a:endParaRPr>
          </a:p>
          <a:p>
            <a:pPr marL="0" lvl="0" indent="0">
              <a:lnSpc>
                <a:spcPct val="115000"/>
              </a:lnSpc>
              <a:buNone/>
            </a:pPr>
            <a:r>
              <a:rPr lang="en-AU" sz="1200" dirty="0">
                <a:effectLst/>
                <a:latin typeface="Arial" panose="020B0604020202020204" pitchFamily="34" charset="0"/>
                <a:ea typeface="Arial Unicode MS"/>
                <a:cs typeface="Arial Unicode MS"/>
              </a:rPr>
              <a:t>8.	The plaintiff’s costs of and incidental to this application be costs in the liquidation of the Company and be paid out of the Trust Property.</a:t>
            </a:r>
            <a:endParaRPr lang="en-AU" sz="1000" dirty="0">
              <a:effectLst/>
              <a:latin typeface="Times New Roman" panose="02020603050405020304" pitchFamily="18" charset="0"/>
              <a:ea typeface="Arial Unicode MS"/>
              <a:cs typeface="Arial Unicode MS"/>
            </a:endParaRPr>
          </a:p>
          <a:p>
            <a:pPr marL="0" indent="0" algn="just">
              <a:buNone/>
            </a:pPr>
            <a:r>
              <a:rPr lang="en-AU" sz="1200" dirty="0">
                <a:effectLst/>
                <a:latin typeface="Arial" panose="020B0604020202020204" pitchFamily="34" charset="0"/>
                <a:ea typeface="Times New Roman" panose="02020603050405020304" pitchFamily="18" charset="0"/>
                <a:cs typeface="Times New Roman" panose="02020603050405020304" pitchFamily="18" charset="0"/>
              </a:rPr>
              <a:t> </a:t>
            </a:r>
          </a:p>
          <a:p>
            <a:pPr marL="0" indent="0" algn="just">
              <a:buNone/>
            </a:pPr>
            <a:endParaRPr lang="en-AU" sz="1200" u="sng"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buNone/>
            </a:pPr>
            <a:r>
              <a:rPr lang="en-AU" sz="1200" b="1" u="sng" dirty="0">
                <a:effectLst/>
                <a:latin typeface="Arial" panose="020B0604020202020204" pitchFamily="34" charset="0"/>
                <a:ea typeface="Times New Roman" panose="02020603050405020304" pitchFamily="18" charset="0"/>
                <a:cs typeface="Times New Roman" panose="02020603050405020304" pitchFamily="18" charset="0"/>
              </a:rPr>
              <a:t>AND Unreported case</a:t>
            </a:r>
          </a:p>
          <a:p>
            <a:pPr marL="0" indent="0" algn="just">
              <a:buNone/>
            </a:pPr>
            <a:r>
              <a:rPr lang="en-AU" sz="1200" b="1" u="sng" dirty="0">
                <a:effectLst/>
                <a:latin typeface="Arial" panose="020B0604020202020204" pitchFamily="34" charset="0"/>
                <a:ea typeface="Times New Roman" panose="02020603050405020304" pitchFamily="18" charset="0"/>
                <a:cs typeface="Times New Roman" panose="02020603050405020304" pitchFamily="18" charset="0"/>
              </a:rPr>
              <a:t>In the matter of </a:t>
            </a:r>
            <a:r>
              <a:rPr lang="en-AU" sz="1200" b="1" u="sng" dirty="0" err="1">
                <a:effectLst/>
                <a:latin typeface="Arial" panose="020B0604020202020204" pitchFamily="34" charset="0"/>
                <a:ea typeface="Times New Roman" panose="02020603050405020304" pitchFamily="18" charset="0"/>
                <a:cs typeface="Times New Roman" panose="02020603050405020304" pitchFamily="18" charset="0"/>
              </a:rPr>
              <a:t>Nianah</a:t>
            </a:r>
            <a:r>
              <a:rPr lang="en-AU" sz="1200" b="1" u="sng" dirty="0">
                <a:effectLst/>
                <a:latin typeface="Arial" panose="020B0604020202020204" pitchFamily="34" charset="0"/>
                <a:ea typeface="Times New Roman" panose="02020603050405020304" pitchFamily="18" charset="0"/>
                <a:cs typeface="Times New Roman" panose="02020603050405020304" pitchFamily="18" charset="0"/>
              </a:rPr>
              <a:t> Pty Limited (In Liquidation) NSWSC 29 April 2021</a:t>
            </a:r>
            <a:endParaRPr lang="en-AU" sz="1200" b="1"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buNone/>
            </a:pPr>
            <a:r>
              <a:rPr lang="en-AU" sz="1200" dirty="0">
                <a:effectLst/>
                <a:latin typeface="Arial" panose="020B0604020202020204" pitchFamily="34" charset="0"/>
                <a:ea typeface="Times New Roman" panose="02020603050405020304" pitchFamily="18" charset="0"/>
                <a:cs typeface="Times New Roman" panose="02020603050405020304" pitchFamily="18" charset="0"/>
              </a:rPr>
              <a:t> </a:t>
            </a:r>
          </a:p>
          <a:p>
            <a:pPr marL="0" indent="0" algn="just">
              <a:buNone/>
            </a:pPr>
            <a:r>
              <a:rPr lang="en-AU" sz="2600"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An application was brought in respect of the priority of distribution of assets realised by the Company for the Trust…. It is not immediately apparent that, given the developments in the case law, there is any continuing controversy as to the application of s 556 of the Corporations Act 2001 (</a:t>
            </a:r>
            <a:r>
              <a:rPr lang="en-AU" sz="2600" dirty="0" err="1">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Cth</a:t>
            </a:r>
            <a:r>
              <a:rPr lang="en-AU" sz="2600"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 in respect of the order of priority, whether or not the Company was trading as trustee, so as to warrant such a direction.</a:t>
            </a:r>
          </a:p>
          <a:p>
            <a:pPr marL="0" indent="0" algn="just">
              <a:buNone/>
            </a:pPr>
            <a:r>
              <a:rPr lang="en-AU" sz="1200" dirty="0">
                <a:effectLst/>
                <a:latin typeface="Arial" panose="020B0604020202020204" pitchFamily="34" charset="0"/>
                <a:ea typeface="Times New Roman" panose="02020603050405020304" pitchFamily="18" charset="0"/>
                <a:cs typeface="Times New Roman" panose="02020603050405020304" pitchFamily="18" charset="0"/>
              </a:rPr>
              <a:t> </a:t>
            </a:r>
          </a:p>
        </p:txBody>
      </p:sp>
      <p:sp>
        <p:nvSpPr>
          <p:cNvPr id="4" name="Footer Placeholder 3">
            <a:extLst>
              <a:ext uri="{FF2B5EF4-FFF2-40B4-BE49-F238E27FC236}">
                <a16:creationId xmlns:a16="http://schemas.microsoft.com/office/drawing/2014/main" id="{C144C74D-ABBE-4D7E-BCFC-74EC43175F55}"/>
              </a:ext>
            </a:extLst>
          </p:cNvPr>
          <p:cNvSpPr>
            <a:spLocks noGrp="1"/>
          </p:cNvSpPr>
          <p:nvPr>
            <p:ph type="ftr" sz="quarter" idx="11"/>
          </p:nvPr>
        </p:nvSpPr>
        <p:spPr/>
        <p:txBody>
          <a:bodyPr/>
          <a:lstStyle/>
          <a:p>
            <a:endParaRPr lang="en-AU" dirty="0">
              <a:solidFill>
                <a:prstClr val="black">
                  <a:tint val="75000"/>
                </a:prstClr>
              </a:solidFill>
            </a:endParaRPr>
          </a:p>
        </p:txBody>
      </p:sp>
    </p:spTree>
    <p:extLst>
      <p:ext uri="{BB962C8B-B14F-4D97-AF65-F5344CB8AC3E}">
        <p14:creationId xmlns:p14="http://schemas.microsoft.com/office/powerpoint/2010/main" val="18057139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504986"/>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11. Summary on the Law of Insolvent Corporate Trustees</a:t>
            </a:r>
          </a:p>
          <a:p>
            <a:pPr>
              <a:lnSpc>
                <a:spcPct val="107000"/>
              </a:lnSpc>
              <a:spcAft>
                <a:spcPts val="800"/>
              </a:spcAft>
            </a:pPr>
            <a:endParaRPr lang="en-GB" sz="2000" b="1" u="sng" dirty="0">
              <a:solidFill>
                <a:prstClr val="black"/>
              </a:solidFill>
              <a:latin typeface="Arial Black" panose="020B0A04020102020204" pitchFamily="34" charset="0"/>
            </a:endParaRPr>
          </a:p>
          <a:p>
            <a:pPr>
              <a:lnSpc>
                <a:spcPct val="107000"/>
              </a:lnSpc>
              <a:spcAft>
                <a:spcPts val="800"/>
              </a:spcAft>
            </a:pPr>
            <a:r>
              <a:rPr lang="en-GB" sz="2000" dirty="0">
                <a:effectLst/>
                <a:latin typeface="Arial Black" panose="020B0A04020102020204" pitchFamily="34" charset="0"/>
                <a:ea typeface="Calibri" panose="020F0502020204030204" pitchFamily="34" charset="0"/>
                <a:cs typeface="Times New Roman" panose="02020603050405020304" pitchFamily="18" charset="0"/>
              </a:rPr>
              <a:t>This is a problem that can </a:t>
            </a:r>
            <a:r>
              <a:rPr lang="en-GB" sz="2000"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easily be fixed </a:t>
            </a:r>
            <a:r>
              <a:rPr lang="en-GB" sz="2000" dirty="0">
                <a:effectLst/>
                <a:latin typeface="Arial Black" panose="020B0A04020102020204" pitchFamily="34" charset="0"/>
                <a:ea typeface="Calibri" panose="020F0502020204030204" pitchFamily="34" charset="0"/>
                <a:cs typeface="Times New Roman" panose="02020603050405020304" pitchFamily="18" charset="0"/>
              </a:rPr>
              <a:t>by extending a liquidator’s power of sale in s 477(2)(c) of the Act to cover trust assets subject to a corporate trustee’s right of exoneration.</a:t>
            </a:r>
          </a:p>
          <a:p>
            <a:pPr>
              <a:lnSpc>
                <a:spcPct val="107000"/>
              </a:lnSpc>
              <a:spcAft>
                <a:spcPts val="800"/>
              </a:spcAft>
            </a:pPr>
            <a:endParaRPr lang="en-GB"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i="1" dirty="0">
                <a:latin typeface="Arial Black" panose="020B0A04020102020204" pitchFamily="34" charset="0"/>
                <a:ea typeface="Calibri" panose="020F0502020204030204" pitchFamily="34" charset="0"/>
                <a:cs typeface="Times New Roman" panose="02020603050405020304" pitchFamily="18" charset="0"/>
              </a:rPr>
              <a:t>477</a:t>
            </a:r>
            <a:r>
              <a:rPr lang="en-GB" sz="2000" i="1" dirty="0">
                <a:effectLst/>
                <a:latin typeface="Arial Black" panose="020B0A04020102020204" pitchFamily="34" charset="0"/>
                <a:ea typeface="Calibri" panose="020F0502020204030204" pitchFamily="34" charset="0"/>
                <a:cs typeface="Times New Roman" panose="02020603050405020304" pitchFamily="18" charset="0"/>
              </a:rPr>
              <a:t>(2)  Subject to this section, a liquidator of a company may:</a:t>
            </a:r>
          </a:p>
          <a:p>
            <a:pPr>
              <a:lnSpc>
                <a:spcPct val="107000"/>
              </a:lnSpc>
              <a:spcAft>
                <a:spcPts val="800"/>
              </a:spcAft>
            </a:pPr>
            <a:r>
              <a:rPr lang="en-GB" sz="2000" i="1" dirty="0">
                <a:effectLst/>
                <a:latin typeface="Arial Black" panose="020B0A04020102020204" pitchFamily="34" charset="0"/>
                <a:ea typeface="Calibri" panose="020F0502020204030204" pitchFamily="34" charset="0"/>
                <a:cs typeface="Times New Roman" panose="02020603050405020304" pitchFamily="18" charset="0"/>
              </a:rPr>
              <a:t>(c)  sell or otherwise dispose of, in any manner, all or any part of the property of the company; </a:t>
            </a:r>
            <a:r>
              <a:rPr lang="en-GB" sz="2000" i="1" dirty="0">
                <a:latin typeface="Arial Black" panose="020B0A04020102020204" pitchFamily="34" charset="0"/>
                <a:ea typeface="Calibri" panose="020F0502020204030204" pitchFamily="34" charset="0"/>
                <a:cs typeface="Times New Roman" panose="02020603050405020304" pitchFamily="18" charset="0"/>
              </a:rPr>
              <a:t>… </a:t>
            </a:r>
          </a:p>
          <a:p>
            <a:pPr>
              <a:lnSpc>
                <a:spcPct val="107000"/>
              </a:lnSpc>
              <a:spcAft>
                <a:spcPts val="800"/>
              </a:spcAft>
            </a:pP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i="1" dirty="0">
                <a:latin typeface="Arial Black" panose="020B0A04020102020204" pitchFamily="34" charset="0"/>
                <a:ea typeface="Calibri" panose="020F0502020204030204" pitchFamily="34" charset="0"/>
                <a:cs typeface="Times New Roman" panose="02020603050405020304" pitchFamily="18" charset="0"/>
              </a:rPr>
              <a:t>In October 2021, the Government began consultation on “Clarifying the treatment of trusts under Australian corporate insolvency law”</a:t>
            </a:r>
          </a:p>
          <a:p>
            <a:pPr>
              <a:lnSpc>
                <a:spcPct val="107000"/>
              </a:lnSpc>
              <a:spcAft>
                <a:spcPts val="800"/>
              </a:spcAft>
            </a:pPr>
            <a:endParaRPr lang="en-AU" sz="2000" i="1"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i="1" dirty="0">
                <a:latin typeface="Arial Black" panose="020B0A04020102020204" pitchFamily="34" charset="0"/>
                <a:ea typeface="Calibri" panose="020F0502020204030204" pitchFamily="34" charset="0"/>
                <a:cs typeface="Times New Roman" panose="02020603050405020304" pitchFamily="18" charset="0"/>
                <a:hlinkClick r:id="rId3"/>
              </a:rPr>
              <a:t>https://treasury.gov.au/consultation/c2021-212341</a:t>
            </a:r>
            <a:r>
              <a:rPr lang="en-AU" sz="2000" i="1" dirty="0">
                <a:latin typeface="Arial Black" panose="020B0A04020102020204" pitchFamily="34" charset="0"/>
                <a:ea typeface="Calibri" panose="020F0502020204030204" pitchFamily="34" charset="0"/>
                <a:cs typeface="Times New Roman" panose="02020603050405020304" pitchFamily="18" charset="0"/>
              </a:rPr>
              <a:t> </a:t>
            </a:r>
          </a:p>
          <a:p>
            <a:pPr>
              <a:lnSpc>
                <a:spcPct val="107000"/>
              </a:lnSpc>
              <a:spcAft>
                <a:spcPts val="800"/>
              </a:spcAft>
            </a:pP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i="1" dirty="0">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794231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981317"/>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12. Conflicts of Interest</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36 It was submitted, and I accept, that conflicts of this kind are not new and that the courts have typically addressed such conflicts in one of three ways:[20]</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(1) </a:t>
            </a:r>
            <a:r>
              <a:rPr lang="en-GB"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by appointing a special purpose liquidator </a:t>
            </a:r>
            <a:r>
              <a:rPr lang="en-GB" i="1" dirty="0">
                <a:effectLst/>
                <a:latin typeface="Arial Black" panose="020B0A04020102020204" pitchFamily="34" charset="0"/>
                <a:ea typeface="Calibri" panose="020F0502020204030204" pitchFamily="34" charset="0"/>
                <a:cs typeface="Times New Roman" panose="02020603050405020304" pitchFamily="18" charset="0"/>
              </a:rPr>
              <a:t>to determine the issue that has created the conflict (and only that issue);</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(2) by removing the liquidator affected by the conflict from one or more of the companies concerned and appointing a new liquidator in their place; or</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(3) </a:t>
            </a:r>
            <a:r>
              <a:rPr lang="en-GB"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by a direction to the conflicted liquidator </a:t>
            </a:r>
            <a:r>
              <a:rPr lang="en-GB" i="1" dirty="0">
                <a:effectLst/>
                <a:latin typeface="Arial Black" panose="020B0A04020102020204" pitchFamily="34" charset="0"/>
                <a:ea typeface="Calibri" panose="020F0502020204030204" pitchFamily="34" charset="0"/>
                <a:cs typeface="Times New Roman" panose="02020603050405020304" pitchFamily="18" charset="0"/>
              </a:rPr>
              <a:t>pursuant to s 90-15 of the Insolvency Practice Schedule or the inherent jurisdiction of the Court that they would be justified in performing an act which would or may otherwise involve a conflict, such as admitting or rejecting a contentious proof. </a:t>
            </a:r>
          </a:p>
          <a:p>
            <a:pPr>
              <a:lnSpc>
                <a:spcPct val="107000"/>
              </a:lnSpc>
              <a:spcAft>
                <a:spcPts val="800"/>
              </a:spcAft>
            </a:pPr>
            <a:endParaRPr lang="en-GB"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37 I accept the submissions made on behalf of the BBYN Liquidators and BBYL Liquidators that the third course above is the preferable course in this case for the following reasons.</a:t>
            </a:r>
            <a:endParaRPr lang="en-AU"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000"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000" i="1" dirty="0">
                <a:effectLst/>
                <a:latin typeface="Arial Black" panose="020B0A04020102020204" pitchFamily="34" charset="0"/>
                <a:ea typeface="Calibri" panose="020F0502020204030204" pitchFamily="34" charset="0"/>
                <a:cs typeface="Times New Roman" panose="02020603050405020304" pitchFamily="18" charset="0"/>
              </a:rPr>
              <a:t>[20] See In the matter of </a:t>
            </a:r>
            <a:r>
              <a:rPr lang="en-GB" sz="1000" i="1" dirty="0" err="1">
                <a:effectLst/>
                <a:latin typeface="Arial Black" panose="020B0A04020102020204" pitchFamily="34" charset="0"/>
                <a:ea typeface="Calibri" panose="020F0502020204030204" pitchFamily="34" charset="0"/>
                <a:cs typeface="Times New Roman" panose="02020603050405020304" pitchFamily="18" charset="0"/>
              </a:rPr>
              <a:t>Bestjet</a:t>
            </a:r>
            <a:r>
              <a:rPr lang="en-GB" sz="1000" i="1" dirty="0">
                <a:effectLst/>
                <a:latin typeface="Arial Black" panose="020B0A04020102020204" pitchFamily="34" charset="0"/>
                <a:ea typeface="Calibri" panose="020F0502020204030204" pitchFamily="34" charset="0"/>
                <a:cs typeface="Times New Roman" panose="02020603050405020304" pitchFamily="18" charset="0"/>
              </a:rPr>
              <a:t> Travel Pty Ltd (in </a:t>
            </a:r>
            <a:r>
              <a:rPr lang="en-GB" sz="1000" i="1" dirty="0" err="1">
                <a:effectLst/>
                <a:latin typeface="Arial Black" panose="020B0A04020102020204" pitchFamily="34" charset="0"/>
                <a:ea typeface="Calibri" panose="020F0502020204030204" pitchFamily="34" charset="0"/>
                <a:cs typeface="Times New Roman" panose="02020603050405020304" pitchFamily="18" charset="0"/>
              </a:rPr>
              <a:t>liq</a:t>
            </a:r>
            <a:r>
              <a:rPr lang="en-GB" sz="1000" i="1" dirty="0">
                <a:effectLst/>
                <a:latin typeface="Arial Black" panose="020B0A04020102020204" pitchFamily="34" charset="0"/>
                <a:ea typeface="Calibri" panose="020F0502020204030204" pitchFamily="34" charset="0"/>
                <a:cs typeface="Times New Roman" panose="02020603050405020304" pitchFamily="18" charset="0"/>
              </a:rPr>
              <a:t>) [2020] FCA 1881 at [4] and the authorities there referred to.</a:t>
            </a:r>
          </a:p>
          <a:p>
            <a:pPr>
              <a:lnSpc>
                <a:spcPct val="107000"/>
              </a:lnSpc>
              <a:spcAft>
                <a:spcPts val="800"/>
              </a:spcAft>
            </a:pPr>
            <a:r>
              <a:rPr lang="en-GB" sz="1000" i="1" dirty="0">
                <a:effectLst/>
                <a:latin typeface="Arial Black" panose="020B0A04020102020204" pitchFamily="34" charset="0"/>
                <a:ea typeface="Calibri" panose="020F0502020204030204" pitchFamily="34" charset="0"/>
                <a:cs typeface="Times New Roman" panose="02020603050405020304" pitchFamily="18" charset="0"/>
              </a:rPr>
              <a:t>In the matter of BBY Limited (Receivers &amp; Managers Appointed) (In Liquidation) [2021] NSWSC 1514 (25 November 2021)</a:t>
            </a:r>
          </a:p>
          <a:p>
            <a:pPr>
              <a:lnSpc>
                <a:spcPct val="107000"/>
              </a:lnSpc>
              <a:spcAft>
                <a:spcPts val="800"/>
              </a:spcAft>
            </a:pPr>
            <a:endParaRPr lang="en-AU" sz="1000" i="1"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67228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543505"/>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13. Director Related Transactions</a:t>
            </a:r>
          </a:p>
          <a:p>
            <a:pPr>
              <a:lnSpc>
                <a:spcPct val="107000"/>
              </a:lnSpc>
              <a:spcAft>
                <a:spcPts val="800"/>
              </a:spcAft>
            </a:pPr>
            <a:r>
              <a:rPr lang="en-GB" sz="2000" i="1" u="sng" dirty="0">
                <a:effectLst/>
                <a:latin typeface="Arial Black" panose="020B0A04020102020204" pitchFamily="34" charset="0"/>
                <a:ea typeface="Calibri" panose="020F0502020204030204" pitchFamily="34" charset="0"/>
                <a:cs typeface="Times New Roman" panose="02020603050405020304" pitchFamily="18" charset="0"/>
              </a:rPr>
              <a:t>588FDA Unreasonable director-related transactions</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             (1)  A transaction of a company is an unreasonable director-related transaction of the company if, and only if:</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                     (a)  the transaction is … (e.g. a payment)</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                     (b)  the payment, disposition or issue is, or is to be, made to:</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                              (</a:t>
            </a:r>
            <a:r>
              <a:rPr lang="en-GB" i="1" dirty="0" err="1">
                <a:effectLst/>
                <a:latin typeface="Arial Black" panose="020B0A04020102020204" pitchFamily="34" charset="0"/>
                <a:ea typeface="Calibri" panose="020F0502020204030204" pitchFamily="34" charset="0"/>
                <a:cs typeface="Times New Roman" panose="02020603050405020304" pitchFamily="18" charset="0"/>
              </a:rPr>
              <a:t>i</a:t>
            </a:r>
            <a:r>
              <a:rPr lang="en-GB" i="1" dirty="0">
                <a:effectLst/>
                <a:latin typeface="Arial Black" panose="020B0A04020102020204" pitchFamily="34" charset="0"/>
                <a:ea typeface="Calibri" panose="020F0502020204030204" pitchFamily="34" charset="0"/>
                <a:cs typeface="Times New Roman" panose="02020603050405020304" pitchFamily="18" charset="0"/>
              </a:rPr>
              <a:t>)  </a:t>
            </a:r>
            <a:r>
              <a:rPr lang="en-GB"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a director of the company; or</a:t>
            </a:r>
          </a:p>
          <a:p>
            <a:pPr>
              <a:lnSpc>
                <a:spcPct val="107000"/>
              </a:lnSpc>
              <a:spcAft>
                <a:spcPts val="800"/>
              </a:spcAft>
            </a:pPr>
            <a:r>
              <a:rPr lang="en-GB"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                             (ii)  a close associate of a director </a:t>
            </a:r>
            <a:r>
              <a:rPr lang="en-GB" i="1" dirty="0">
                <a:effectLst/>
                <a:latin typeface="Arial Black" panose="020B0A04020102020204" pitchFamily="34" charset="0"/>
                <a:ea typeface="Calibri" panose="020F0502020204030204" pitchFamily="34" charset="0"/>
                <a:cs typeface="Times New Roman" panose="02020603050405020304" pitchFamily="18" charset="0"/>
              </a:rPr>
              <a:t>of the company; or</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                            (iii)  a person on behalf of, or for the benefit of, a person mentioned in subparagraph (</a:t>
            </a:r>
            <a:r>
              <a:rPr lang="en-GB" i="1" dirty="0" err="1">
                <a:effectLst/>
                <a:latin typeface="Arial Black" panose="020B0A04020102020204" pitchFamily="34" charset="0"/>
                <a:ea typeface="Calibri" panose="020F0502020204030204" pitchFamily="34" charset="0"/>
                <a:cs typeface="Times New Roman" panose="02020603050405020304" pitchFamily="18" charset="0"/>
              </a:rPr>
              <a:t>i</a:t>
            </a:r>
            <a:r>
              <a:rPr lang="en-GB" i="1" dirty="0">
                <a:effectLst/>
                <a:latin typeface="Arial Black" panose="020B0A04020102020204" pitchFamily="34" charset="0"/>
                <a:ea typeface="Calibri" panose="020F0502020204030204" pitchFamily="34" charset="0"/>
                <a:cs typeface="Times New Roman" panose="02020603050405020304" pitchFamily="18" charset="0"/>
              </a:rPr>
              <a:t>) or (ii); and</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                     (c)  it may be expected that a </a:t>
            </a:r>
            <a:r>
              <a:rPr lang="en-GB"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reasonable person in the company's circumstances would not have entered into the transaction</a:t>
            </a:r>
            <a:r>
              <a:rPr lang="en-GB" i="1" dirty="0">
                <a:effectLst/>
                <a:latin typeface="Arial Black" panose="020B0A04020102020204" pitchFamily="34" charset="0"/>
                <a:ea typeface="Calibri" panose="020F0502020204030204" pitchFamily="34" charset="0"/>
                <a:cs typeface="Times New Roman" panose="02020603050405020304" pitchFamily="18" charset="0"/>
              </a:rPr>
              <a:t>, having regard to:</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                              (</a:t>
            </a:r>
            <a:r>
              <a:rPr lang="en-GB" i="1" dirty="0" err="1">
                <a:effectLst/>
                <a:latin typeface="Arial Black" panose="020B0A04020102020204" pitchFamily="34" charset="0"/>
                <a:ea typeface="Calibri" panose="020F0502020204030204" pitchFamily="34" charset="0"/>
                <a:cs typeface="Times New Roman" panose="02020603050405020304" pitchFamily="18" charset="0"/>
              </a:rPr>
              <a:t>i</a:t>
            </a:r>
            <a:r>
              <a:rPr lang="en-GB" i="1" dirty="0">
                <a:effectLst/>
                <a:latin typeface="Arial Black" panose="020B0A04020102020204" pitchFamily="34" charset="0"/>
                <a:ea typeface="Calibri" panose="020F0502020204030204" pitchFamily="34" charset="0"/>
                <a:cs typeface="Times New Roman" panose="02020603050405020304" pitchFamily="18" charset="0"/>
              </a:rPr>
              <a:t>)  the benefits (if any) to the company of entering into the transaction; and  (ii)  the detriment to the company of entering into the transaction; and                        (iii)  the respective benefits to other parties to the transaction of entering into it; </a:t>
            </a:r>
            <a:endParaRPr lang="en-AU" i="1"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972099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851282"/>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13. Director Related Transactions</a:t>
            </a:r>
          </a:p>
          <a:p>
            <a:pPr>
              <a:lnSpc>
                <a:spcPct val="107000"/>
              </a:lnSpc>
              <a:spcAft>
                <a:spcPts val="800"/>
              </a:spcAft>
            </a:pPr>
            <a:r>
              <a:rPr lang="en-GB" sz="2000" i="1" u="sng" dirty="0">
                <a:effectLst/>
                <a:latin typeface="Arial Black" panose="020B0A04020102020204" pitchFamily="34" charset="0"/>
                <a:ea typeface="Calibri" panose="020F0502020204030204" pitchFamily="34" charset="0"/>
                <a:cs typeface="Times New Roman" panose="02020603050405020304" pitchFamily="18" charset="0"/>
              </a:rPr>
              <a:t>588FE Voidable transactions</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             (6A)  The transaction is voidable if:</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                     (a)  it is </a:t>
            </a:r>
            <a:r>
              <a:rPr lang="en-GB"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an unreasonable director-related transaction of the company</a:t>
            </a:r>
            <a:r>
              <a:rPr lang="en-GB" i="1" dirty="0">
                <a:effectLst/>
                <a:latin typeface="Arial Black" panose="020B0A04020102020204" pitchFamily="34" charset="0"/>
                <a:ea typeface="Calibri" panose="020F0502020204030204" pitchFamily="34" charset="0"/>
                <a:cs typeface="Times New Roman" panose="02020603050405020304" pitchFamily="18" charset="0"/>
              </a:rPr>
              <a:t>; and</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                     (b)  it was entered into, or an act was done for the purposes of giving effect to it:</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                              (</a:t>
            </a:r>
            <a:r>
              <a:rPr lang="en-GB" i="1" dirty="0" err="1">
                <a:effectLst/>
                <a:latin typeface="Arial Black" panose="020B0A04020102020204" pitchFamily="34" charset="0"/>
                <a:ea typeface="Calibri" panose="020F0502020204030204" pitchFamily="34" charset="0"/>
                <a:cs typeface="Times New Roman" panose="02020603050405020304" pitchFamily="18" charset="0"/>
              </a:rPr>
              <a:t>i</a:t>
            </a:r>
            <a:r>
              <a:rPr lang="en-GB" i="1" dirty="0">
                <a:effectLst/>
                <a:latin typeface="Arial Black" panose="020B0A04020102020204" pitchFamily="34" charset="0"/>
                <a:ea typeface="Calibri" panose="020F0502020204030204" pitchFamily="34" charset="0"/>
                <a:cs typeface="Times New Roman" panose="02020603050405020304" pitchFamily="18" charset="0"/>
              </a:rPr>
              <a:t>)  during the </a:t>
            </a:r>
            <a:r>
              <a:rPr lang="en-GB"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4 years ending on the relation-back day</a:t>
            </a:r>
            <a:r>
              <a:rPr lang="en-GB" i="1" dirty="0">
                <a:effectLst/>
                <a:latin typeface="Arial Black" panose="020B0A04020102020204" pitchFamily="34" charset="0"/>
                <a:ea typeface="Calibri" panose="020F0502020204030204" pitchFamily="34" charset="0"/>
                <a:cs typeface="Times New Roman" panose="02020603050405020304" pitchFamily="18" charset="0"/>
              </a:rPr>
              <a:t>; or</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                             (ii)  after that day but on or before the day when the winding up began.</a:t>
            </a:r>
          </a:p>
          <a:p>
            <a:pPr>
              <a:lnSpc>
                <a:spcPct val="107000"/>
              </a:lnSpc>
              <a:spcAft>
                <a:spcPts val="800"/>
              </a:spcAft>
            </a:pPr>
            <a:endParaRPr lang="en-GB" sz="1800" i="1" u="sng"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u="sng" dirty="0">
                <a:effectLst/>
                <a:latin typeface="Arial Black" panose="020B0A04020102020204" pitchFamily="34" charset="0"/>
                <a:ea typeface="Calibri" panose="020F0502020204030204" pitchFamily="34" charset="0"/>
                <a:cs typeface="Times New Roman" panose="02020603050405020304" pitchFamily="18" charset="0"/>
              </a:rPr>
              <a:t>588FDA Unreasonable director-related transactions</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 (3)  A transaction may be an unreasonable director-related transaction because of subsection (1):                     (a)  </a:t>
            </a:r>
            <a:r>
              <a:rPr lang="en-GB"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whether or not a creditor </a:t>
            </a:r>
            <a:r>
              <a:rPr lang="en-GB" i="1" dirty="0">
                <a:effectLst/>
                <a:latin typeface="Arial Black" panose="020B0A04020102020204" pitchFamily="34" charset="0"/>
                <a:ea typeface="Calibri" panose="020F0502020204030204" pitchFamily="34" charset="0"/>
                <a:cs typeface="Times New Roman" panose="02020603050405020304" pitchFamily="18" charset="0"/>
              </a:rPr>
              <a:t>of the company is a party to the transaction; and</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                     (b)  even if the transaction is given effect to, or is required to be given effect to, </a:t>
            </a:r>
            <a:r>
              <a:rPr lang="en-GB"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because of an order of an Australian court </a:t>
            </a:r>
            <a:r>
              <a:rPr lang="en-GB" i="1" dirty="0">
                <a:effectLst/>
                <a:latin typeface="Arial Black" panose="020B0A04020102020204" pitchFamily="34" charset="0"/>
                <a:ea typeface="Calibri" panose="020F0502020204030204" pitchFamily="34" charset="0"/>
                <a:cs typeface="Times New Roman" panose="02020603050405020304" pitchFamily="18" charset="0"/>
              </a:rPr>
              <a:t>or a direction by an agency.</a:t>
            </a:r>
          </a:p>
          <a:p>
            <a:pPr>
              <a:lnSpc>
                <a:spcPct val="107000"/>
              </a:lnSpc>
              <a:spcAft>
                <a:spcPts val="800"/>
              </a:spcAft>
            </a:pPr>
            <a:endParaRPr lang="en-GB" i="1"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No Insolvency test</a:t>
            </a:r>
            <a:endParaRPr lang="en-AU"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5156508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073073"/>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13. Director Related Transactions</a:t>
            </a:r>
          </a:p>
          <a:p>
            <a:pPr>
              <a:lnSpc>
                <a:spcPct val="107000"/>
              </a:lnSpc>
              <a:spcAft>
                <a:spcPts val="800"/>
              </a:spcAft>
            </a:pPr>
            <a:endParaRPr lang="en-GB" sz="2000" b="1" u="sng" dirty="0">
              <a:solidFill>
                <a:prstClr val="black"/>
              </a:solidFill>
              <a:latin typeface="Arial Black" panose="020B0A04020102020204" pitchFamily="34" charset="0"/>
            </a:endParaRPr>
          </a:p>
          <a:p>
            <a:pPr>
              <a:lnSpc>
                <a:spcPct val="107000"/>
              </a:lnSpc>
              <a:spcAft>
                <a:spcPts val="800"/>
              </a:spcAft>
            </a:pPr>
            <a:r>
              <a:rPr lang="en-GB" sz="2000" i="1" dirty="0">
                <a:effectLst/>
                <a:latin typeface="Arial Black" panose="020B0A04020102020204" pitchFamily="34" charset="0"/>
                <a:ea typeface="Calibri" panose="020F0502020204030204" pitchFamily="34" charset="0"/>
                <a:cs typeface="Times New Roman" panose="02020603050405020304" pitchFamily="18" charset="0"/>
              </a:rPr>
              <a:t>The Judge </a:t>
            </a:r>
            <a:r>
              <a:rPr lang="en-GB" sz="2000" i="1" u="sng" dirty="0">
                <a:effectLst/>
                <a:latin typeface="Arial Black" panose="020B0A04020102020204" pitchFamily="34" charset="0"/>
                <a:ea typeface="Calibri" panose="020F0502020204030204" pitchFamily="34" charset="0"/>
                <a:cs typeface="Times New Roman" panose="02020603050405020304" pitchFamily="18" charset="0"/>
              </a:rPr>
              <a:t>refused</a:t>
            </a:r>
            <a:r>
              <a:rPr lang="en-GB" sz="2000" i="1" dirty="0">
                <a:effectLst/>
                <a:latin typeface="Arial Black" panose="020B0A04020102020204" pitchFamily="34" charset="0"/>
                <a:ea typeface="Calibri" panose="020F0502020204030204" pitchFamily="34" charset="0"/>
                <a:cs typeface="Times New Roman" panose="02020603050405020304" pitchFamily="18" charset="0"/>
              </a:rPr>
              <a:t> the application to extend the time to commence unreasonable director-related and uncommercial transaction proceedings against the Director</a:t>
            </a:r>
          </a:p>
          <a:p>
            <a:pPr>
              <a:lnSpc>
                <a:spcPct val="107000"/>
              </a:lnSpc>
              <a:spcAft>
                <a:spcPts val="800"/>
              </a:spcAft>
            </a:pPr>
            <a:r>
              <a:rPr lang="en-GB" sz="2000" i="1" dirty="0">
                <a:effectLst/>
                <a:latin typeface="Arial Black" panose="020B0A04020102020204" pitchFamily="34" charset="0"/>
                <a:ea typeface="Calibri" panose="020F0502020204030204" pitchFamily="34" charset="0"/>
                <a:cs typeface="Times New Roman" panose="02020603050405020304" pitchFamily="18" charset="0"/>
              </a:rPr>
              <a:t>The Director relied, in part, on a letter from the Liquidator…</a:t>
            </a:r>
          </a:p>
          <a:p>
            <a:pPr>
              <a:lnSpc>
                <a:spcPct val="107000"/>
              </a:lnSpc>
              <a:spcAft>
                <a:spcPts val="800"/>
              </a:spcAft>
            </a:pPr>
            <a:endParaRPr lang="en-GB" sz="2000" i="1"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i="1" dirty="0">
                <a:latin typeface="Arial Black" panose="020B0A04020102020204" pitchFamily="34" charset="0"/>
                <a:ea typeface="Calibri" panose="020F0502020204030204" pitchFamily="34" charset="0"/>
                <a:cs typeface="Times New Roman" panose="02020603050405020304" pitchFamily="18" charset="0"/>
              </a:rPr>
              <a:t>“</a:t>
            </a:r>
            <a:r>
              <a:rPr lang="en-GB" sz="2000" i="1" dirty="0">
                <a:effectLst/>
                <a:latin typeface="Arial Black" panose="020B0A04020102020204" pitchFamily="34" charset="0"/>
                <a:ea typeface="Calibri" panose="020F0502020204030204" pitchFamily="34" charset="0"/>
                <a:cs typeface="Times New Roman" panose="02020603050405020304" pitchFamily="18" charset="0"/>
              </a:rPr>
              <a:t>The statement “… </a:t>
            </a:r>
            <a:r>
              <a:rPr lang="en-GB" sz="2000"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we already have a good barrister briefed to prepare the claim </a:t>
            </a:r>
            <a:r>
              <a:rPr lang="en-GB" sz="2000" i="1" dirty="0">
                <a:effectLst/>
                <a:latin typeface="Arial Black" panose="020B0A04020102020204" pitchFamily="34" charset="0"/>
                <a:ea typeface="Calibri" panose="020F0502020204030204" pitchFamily="34" charset="0"/>
                <a:cs typeface="Times New Roman" panose="02020603050405020304" pitchFamily="18" charset="0"/>
              </a:rPr>
              <a:t>and that claim should be ready to file against you and Rachel well before 30 June 2021” is at odds with the suggestion that the applicant could not have commenced a proceeding within time”.</a:t>
            </a: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i="1" dirty="0">
                <a:latin typeface="Arial Black" panose="020B0A04020102020204" pitchFamily="34" charset="0"/>
                <a:ea typeface="Calibri" panose="020F0502020204030204" pitchFamily="34" charset="0"/>
                <a:cs typeface="Times New Roman" panose="02020603050405020304" pitchFamily="18" charset="0"/>
              </a:rPr>
              <a:t>Baskerville v Baskerville &amp; </a:t>
            </a:r>
            <a:r>
              <a:rPr lang="en-AU" sz="2000" i="1" dirty="0" err="1">
                <a:latin typeface="Arial Black" panose="020B0A04020102020204" pitchFamily="34" charset="0"/>
                <a:ea typeface="Calibri" panose="020F0502020204030204" pitchFamily="34" charset="0"/>
                <a:cs typeface="Times New Roman" panose="02020603050405020304" pitchFamily="18" charset="0"/>
              </a:rPr>
              <a:t>Ors</a:t>
            </a:r>
            <a:r>
              <a:rPr lang="en-AU" sz="2000" i="1" dirty="0">
                <a:latin typeface="Arial Black" panose="020B0A04020102020204" pitchFamily="34" charset="0"/>
                <a:ea typeface="Calibri" panose="020F0502020204030204" pitchFamily="34" charset="0"/>
                <a:cs typeface="Times New Roman" panose="02020603050405020304" pitchFamily="18" charset="0"/>
              </a:rPr>
              <a:t> [2021] QSC 292</a:t>
            </a:r>
          </a:p>
          <a:p>
            <a:pPr>
              <a:lnSpc>
                <a:spcPct val="107000"/>
              </a:lnSpc>
              <a:spcAft>
                <a:spcPts val="800"/>
              </a:spcAft>
            </a:pP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i="1"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711843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985869"/>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13. Director Related Transactions</a:t>
            </a:r>
          </a:p>
          <a:p>
            <a:pPr>
              <a:lnSpc>
                <a:spcPct val="107000"/>
              </a:lnSpc>
              <a:spcAft>
                <a:spcPts val="800"/>
              </a:spcAft>
            </a:pPr>
            <a:r>
              <a:rPr lang="en-GB" sz="2000" b="1" i="1" dirty="0">
                <a:solidFill>
                  <a:prstClr val="black"/>
                </a:solidFill>
                <a:latin typeface="Arial Black" panose="020B0A04020102020204" pitchFamily="34" charset="0"/>
              </a:rPr>
              <a:t>1. This case involves the </a:t>
            </a:r>
            <a:r>
              <a:rPr lang="en-GB" sz="2000" b="1" i="1" dirty="0">
                <a:solidFill>
                  <a:prstClr val="black"/>
                </a:solidFill>
                <a:highlight>
                  <a:srgbClr val="FFFF00"/>
                </a:highlight>
                <a:latin typeface="Arial Black" panose="020B0A04020102020204" pitchFamily="34" charset="0"/>
              </a:rPr>
              <a:t>intersection between the voidable transaction provisions </a:t>
            </a:r>
            <a:r>
              <a:rPr lang="en-GB" sz="2000" b="1" i="1" dirty="0">
                <a:solidFill>
                  <a:prstClr val="black"/>
                </a:solidFill>
                <a:latin typeface="Arial Black" panose="020B0A04020102020204" pitchFamily="34" charset="0"/>
              </a:rPr>
              <a:t>of Part 5.7B of the Corporations Act 2001 (</a:t>
            </a:r>
            <a:r>
              <a:rPr lang="en-GB" sz="2000" b="1" i="1" dirty="0" err="1">
                <a:solidFill>
                  <a:prstClr val="black"/>
                </a:solidFill>
                <a:latin typeface="Arial Black" panose="020B0A04020102020204" pitchFamily="34" charset="0"/>
              </a:rPr>
              <a:t>Cth</a:t>
            </a:r>
            <a:r>
              <a:rPr lang="en-GB" sz="2000" b="1" i="1" dirty="0">
                <a:solidFill>
                  <a:prstClr val="black"/>
                </a:solidFill>
                <a:latin typeface="Arial Black" panose="020B0A04020102020204" pitchFamily="34" charset="0"/>
              </a:rPr>
              <a:t>) – which prevent depletion of the assets of a company by certain transactions (generally, at an undervalue) in a specified timeframe before a winding up – </a:t>
            </a:r>
            <a:r>
              <a:rPr lang="en-GB" sz="2000" b="1" i="1" dirty="0">
                <a:solidFill>
                  <a:prstClr val="black"/>
                </a:solidFill>
                <a:highlight>
                  <a:srgbClr val="FFFF00"/>
                </a:highlight>
                <a:latin typeface="Arial Black" panose="020B0A04020102020204" pitchFamily="34" charset="0"/>
              </a:rPr>
              <a:t>and orders made under section 79 of the Family Law </a:t>
            </a:r>
            <a:r>
              <a:rPr lang="en-GB" sz="2000" b="1" i="1" dirty="0">
                <a:solidFill>
                  <a:prstClr val="black"/>
                </a:solidFill>
                <a:latin typeface="Arial Black" panose="020B0A04020102020204" pitchFamily="34" charset="0"/>
              </a:rPr>
              <a:t>Act 1975 (</a:t>
            </a:r>
            <a:r>
              <a:rPr lang="en-GB" sz="2000" b="1" i="1" dirty="0" err="1">
                <a:solidFill>
                  <a:prstClr val="black"/>
                </a:solidFill>
                <a:latin typeface="Arial Black" panose="020B0A04020102020204" pitchFamily="34" charset="0"/>
              </a:rPr>
              <a:t>Cth</a:t>
            </a:r>
            <a:r>
              <a:rPr lang="en-GB" sz="2000" b="1" i="1" dirty="0">
                <a:solidFill>
                  <a:prstClr val="black"/>
                </a:solidFill>
                <a:latin typeface="Arial Black" panose="020B0A04020102020204" pitchFamily="34" charset="0"/>
              </a:rPr>
              <a:t>), which alter the property interests of the parties to a marriage on its demise.</a:t>
            </a:r>
          </a:p>
          <a:p>
            <a:pPr>
              <a:lnSpc>
                <a:spcPct val="107000"/>
              </a:lnSpc>
              <a:spcAft>
                <a:spcPts val="800"/>
              </a:spcAft>
            </a:pPr>
            <a:r>
              <a:rPr lang="en-GB" sz="2000" b="1" i="1" dirty="0">
                <a:solidFill>
                  <a:prstClr val="black"/>
                </a:solidFill>
                <a:latin typeface="Arial Black" panose="020B0A04020102020204" pitchFamily="34" charset="0"/>
              </a:rPr>
              <a:t>5 … In May 2014, an Application for Consent Orders was filed (in the Family Court), which contained no information on the financial position of the Company beyond the estimated value of the four properties and the amount owing on the associated loans. The couple did not disclose the significant claims made against the Company for building defects which, if successful, would eclipse the Company’s net assets. Nor did the couple disclose that the Company was then insolvent or facing serious and well-defined </a:t>
            </a:r>
            <a:r>
              <a:rPr lang="en-GB" sz="2000" b="1" i="1" dirty="0" err="1">
                <a:solidFill>
                  <a:prstClr val="black"/>
                </a:solidFill>
                <a:latin typeface="Arial Black" panose="020B0A04020102020204" pitchFamily="34" charset="0"/>
              </a:rPr>
              <a:t>claims..The</a:t>
            </a:r>
            <a:r>
              <a:rPr lang="en-GB" sz="2000" b="1" i="1" dirty="0">
                <a:solidFill>
                  <a:prstClr val="black"/>
                </a:solidFill>
                <a:latin typeface="Arial Black" panose="020B0A04020102020204" pitchFamily="34" charset="0"/>
              </a:rPr>
              <a:t> Company was not joined to the Family Court proceedings, nor executed the proposed orders.</a:t>
            </a:r>
          </a:p>
          <a:p>
            <a:pPr>
              <a:lnSpc>
                <a:spcPct val="107000"/>
              </a:lnSpc>
              <a:spcAft>
                <a:spcPts val="800"/>
              </a:spcAft>
            </a:pPr>
            <a:r>
              <a:rPr lang="en-GB" sz="1400" i="1" u="sng" dirty="0">
                <a:effectLst/>
                <a:latin typeface="Arial Black" panose="020B0A04020102020204" pitchFamily="34" charset="0"/>
                <a:ea typeface="Calibri" panose="020F0502020204030204" pitchFamily="34" charset="0"/>
                <a:cs typeface="Times New Roman" panose="02020603050405020304" pitchFamily="18" charset="0"/>
              </a:rPr>
              <a:t>In the matter of ZH International Pty Ltd (in liquidation) [2022] NSWSC 2 (2 February 2022)</a:t>
            </a:r>
            <a:endParaRPr lang="en-AU" sz="1400" i="1" u="sng"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i="1" dirty="0">
                <a:latin typeface="Arial Black" panose="020B0A04020102020204" pitchFamily="34" charset="0"/>
                <a:ea typeface="Calibri" panose="020F0502020204030204" pitchFamily="34" charset="0"/>
                <a:cs typeface="Times New Roman" panose="02020603050405020304" pitchFamily="18" charset="0"/>
              </a:rPr>
              <a:t>Defendants ordered to transfer seven properties under section 588FF(1)(b)</a:t>
            </a:r>
          </a:p>
        </p:txBody>
      </p:sp>
    </p:spTree>
    <p:extLst>
      <p:ext uri="{BB962C8B-B14F-4D97-AF65-F5344CB8AC3E}">
        <p14:creationId xmlns:p14="http://schemas.microsoft.com/office/powerpoint/2010/main" val="711767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 &amp; Practice</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665695"/>
            <a:ext cx="12191999" cy="6004272"/>
          </a:xfrm>
          <a:prstGeom prst="rect">
            <a:avLst/>
          </a:prstGeom>
          <a:noFill/>
        </p:spPr>
        <p:txBody>
          <a:bodyPr wrap="square" rtlCol="0">
            <a:spAutoFit/>
          </a:bodyPr>
          <a:lstStyle/>
          <a:p>
            <a:pPr marL="342900" indent="-342900">
              <a:lnSpc>
                <a:spcPct val="107000"/>
              </a:lnSpc>
              <a:spcAft>
                <a:spcPts val="800"/>
              </a:spcAft>
              <a:buAutoNum type="arabicPeriod"/>
            </a:pPr>
            <a:r>
              <a:rPr lang="en-US" dirty="0">
                <a:latin typeface="Arial Black" panose="020B0A04020102020204" pitchFamily="34" charset="0"/>
                <a:ea typeface="Calibri" panose="020F0502020204030204" pitchFamily="34" charset="0"/>
                <a:cs typeface="Times New Roman" panose="02020603050405020304" pitchFamily="18" charset="0"/>
              </a:rPr>
              <a:t>Insolvency and Taxes</a:t>
            </a:r>
          </a:p>
          <a:p>
            <a:pPr marL="342900" indent="-342900">
              <a:lnSpc>
                <a:spcPct val="107000"/>
              </a:lnSpc>
              <a:spcAft>
                <a:spcPts val="800"/>
              </a:spcAft>
              <a:buAutoNum type="arabicPeriod"/>
            </a:pPr>
            <a:endParaRPr lang="en-US" dirty="0">
              <a:latin typeface="Arial Black" panose="020B0A04020102020204" pitchFamily="34" charset="0"/>
              <a:ea typeface="Calibri" panose="020F0502020204030204" pitchFamily="34" charset="0"/>
              <a:cs typeface="Times New Roman" panose="02020603050405020304" pitchFamily="18" charset="0"/>
            </a:endParaRPr>
          </a:p>
          <a:p>
            <a:pPr algn="l"/>
            <a:r>
              <a:rPr lang="en-GB" b="0" i="0" dirty="0">
                <a:solidFill>
                  <a:srgbClr val="292A33"/>
                </a:solidFill>
                <a:effectLst/>
                <a:latin typeface="Arial Black" panose="020B0A04020102020204" pitchFamily="34" charset="0"/>
                <a:cs typeface="Times New Roman" panose="02020603050405020304" pitchFamily="18" charset="0"/>
              </a:rPr>
              <a:t>Collectable debt levels reported by the ATO have grown from $19.2 billion in financial year 2016, to more than $34.1 billion in financial year 2020. </a:t>
            </a:r>
          </a:p>
          <a:p>
            <a:pPr algn="l"/>
            <a:endParaRPr lang="en-US" dirty="0">
              <a:solidFill>
                <a:srgbClr val="292A33"/>
              </a:solidFill>
              <a:latin typeface="Arial Black" panose="020B0A04020102020204" pitchFamily="34" charset="0"/>
              <a:cs typeface="Times New Roman" panose="02020603050405020304" pitchFamily="18" charset="0"/>
            </a:endParaRPr>
          </a:p>
          <a:p>
            <a:pPr algn="l"/>
            <a:r>
              <a:rPr lang="en-GB" b="1" i="0" dirty="0">
                <a:solidFill>
                  <a:srgbClr val="292A33"/>
                </a:solidFill>
                <a:effectLst/>
                <a:latin typeface="Arial Black" panose="020B0A04020102020204" pitchFamily="34" charset="0"/>
              </a:rPr>
              <a:t>It has also been reported that the Australian Taxation Office's (ATO) business debt has doubled from $24.9 billion (30 June 2020) to a colossal $53.8 billion (30 June 2021), with that data being nine months old. </a:t>
            </a:r>
          </a:p>
          <a:p>
            <a:pPr algn="l"/>
            <a:endParaRPr lang="en-GB" b="1" i="0" dirty="0">
              <a:solidFill>
                <a:srgbClr val="292A33"/>
              </a:solidFill>
              <a:effectLst/>
              <a:latin typeface="Arial Black" panose="020B0A04020102020204" pitchFamily="34" charset="0"/>
            </a:endParaRPr>
          </a:p>
          <a:p>
            <a:pPr algn="l"/>
            <a:r>
              <a:rPr lang="en-GB" b="1" i="0" dirty="0">
                <a:solidFill>
                  <a:srgbClr val="292A33"/>
                </a:solidFill>
                <a:effectLst/>
                <a:latin typeface="Arial Black" panose="020B0A04020102020204" pitchFamily="34" charset="0"/>
              </a:rPr>
              <a:t>Typically, the ATO applies to wind up an average 100 companies a month, but applications were abandoned during the COVID-19 period.</a:t>
            </a:r>
          </a:p>
          <a:p>
            <a:pPr algn="l"/>
            <a:endParaRPr lang="en-GB" b="1" dirty="0">
              <a:solidFill>
                <a:srgbClr val="292A33"/>
              </a:solidFill>
              <a:latin typeface="Arial Black" panose="020B0A04020102020204" pitchFamily="34" charset="0"/>
            </a:endParaRPr>
          </a:p>
          <a:p>
            <a:pPr algn="l"/>
            <a:r>
              <a:rPr lang="en-GB" b="1" i="0" dirty="0">
                <a:solidFill>
                  <a:srgbClr val="292A33"/>
                </a:solidFill>
                <a:effectLst/>
                <a:latin typeface="Arial Black" panose="020B0A04020102020204" pitchFamily="34" charset="0"/>
              </a:rPr>
              <a:t>The Australian Tax Office has resumed chasing debts in Victoria, New South Wales and the ACT following a temporary pause as residents braved COVID-19 lockdowns.</a:t>
            </a:r>
          </a:p>
          <a:p>
            <a:pPr algn="l"/>
            <a:endParaRPr lang="en-GB" b="1" i="0" dirty="0">
              <a:solidFill>
                <a:srgbClr val="292A33"/>
              </a:solidFill>
              <a:effectLst/>
              <a:latin typeface="Arial Black" panose="020B0A04020102020204" pitchFamily="34" charset="0"/>
            </a:endParaRPr>
          </a:p>
          <a:p>
            <a:pPr algn="l"/>
            <a:r>
              <a:rPr lang="en-GB" b="1" i="0" dirty="0">
                <a:solidFill>
                  <a:srgbClr val="292A33"/>
                </a:solidFill>
                <a:effectLst/>
                <a:latin typeface="Arial Black" panose="020B0A04020102020204" pitchFamily="34" charset="0"/>
              </a:rPr>
              <a:t>In a statement to </a:t>
            </a:r>
            <a:r>
              <a:rPr lang="en-GB" b="1" i="0" u="sng" dirty="0">
                <a:solidFill>
                  <a:srgbClr val="E6001E"/>
                </a:solidFill>
                <a:effectLst/>
                <a:latin typeface="Arial Black" panose="020B0A04020102020204" pitchFamily="34" charset="0"/>
                <a:hlinkClick r:id="rId3"/>
              </a:rPr>
              <a:t>7NEWS.com.au</a:t>
            </a:r>
            <a:r>
              <a:rPr lang="en-GB" b="1" i="0" dirty="0">
                <a:solidFill>
                  <a:srgbClr val="292A33"/>
                </a:solidFill>
                <a:effectLst/>
                <a:latin typeface="Arial Black" panose="020B0A04020102020204" pitchFamily="34" charset="0"/>
              </a:rPr>
              <a:t>, an ATO spokesperson confirmed all enforcement actions had “resumed” with penalties for non-compliance expected to be “more noticeable” in the three jurisdictions.</a:t>
            </a:r>
          </a:p>
          <a:p>
            <a:pPr>
              <a:lnSpc>
                <a:spcPct val="107000"/>
              </a:lnSpc>
              <a:spcAft>
                <a:spcPts val="800"/>
              </a:spcAft>
            </a:pPr>
            <a:endParaRPr lang="en-US" dirty="0">
              <a:solidFill>
                <a:srgbClr val="292A33"/>
              </a:solidFill>
              <a:latin typeface="Arial Black" panose="020B0A04020102020204" pitchFamily="34" charset="0"/>
              <a:cs typeface="Times New Roman" panose="02020603050405020304" pitchFamily="18" charset="0"/>
            </a:endParaRPr>
          </a:p>
          <a:p>
            <a:pPr>
              <a:lnSpc>
                <a:spcPct val="107000"/>
              </a:lnSpc>
              <a:spcAft>
                <a:spcPts val="800"/>
              </a:spcAft>
            </a:pPr>
            <a:r>
              <a:rPr lang="en-US" b="0" i="0" dirty="0">
                <a:solidFill>
                  <a:srgbClr val="292A33"/>
                </a:solidFill>
                <a:effectLst/>
                <a:latin typeface="Arial Black" panose="020B0A04020102020204" pitchFamily="34" charset="0"/>
                <a:cs typeface="Times New Roman" panose="02020603050405020304" pitchFamily="18" charset="0"/>
              </a:rPr>
              <a:t>Nov 2021</a:t>
            </a:r>
          </a:p>
        </p:txBody>
      </p:sp>
    </p:spTree>
    <p:extLst>
      <p:ext uri="{BB962C8B-B14F-4D97-AF65-F5344CB8AC3E}">
        <p14:creationId xmlns:p14="http://schemas.microsoft.com/office/powerpoint/2010/main" val="26854715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7185172"/>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14. Administration Orders</a:t>
            </a:r>
          </a:p>
          <a:p>
            <a:pPr>
              <a:lnSpc>
                <a:spcPct val="107000"/>
              </a:lnSpc>
              <a:spcAft>
                <a:spcPts val="800"/>
              </a:spcAft>
            </a:pPr>
            <a:endParaRPr lang="en-GB" sz="2000" b="1" u="sng" dirty="0">
              <a:solidFill>
                <a:prstClr val="black"/>
              </a:solidFill>
              <a:latin typeface="Arial Black" panose="020B0A04020102020204" pitchFamily="34" charset="0"/>
            </a:endParaRPr>
          </a:p>
          <a:p>
            <a:pPr>
              <a:lnSpc>
                <a:spcPct val="107000"/>
              </a:lnSpc>
              <a:spcAft>
                <a:spcPts val="800"/>
              </a:spcAft>
            </a:pPr>
            <a:r>
              <a:rPr lang="en-GB" sz="2000" b="1" u="sng" dirty="0">
                <a:solidFill>
                  <a:prstClr val="black"/>
                </a:solidFill>
                <a:latin typeface="Arial Black" panose="020B0A04020102020204" pitchFamily="34" charset="0"/>
              </a:rPr>
              <a:t>“</a:t>
            </a:r>
            <a:r>
              <a:rPr lang="en-GB" sz="2000" b="1" u="sng" dirty="0" err="1">
                <a:solidFill>
                  <a:prstClr val="black"/>
                </a:solidFill>
                <a:latin typeface="Arial Black" panose="020B0A04020102020204" pitchFamily="34" charset="0"/>
              </a:rPr>
              <a:t>Daiseytek</a:t>
            </a:r>
            <a:r>
              <a:rPr lang="en-GB" sz="2000" b="1" u="sng" dirty="0">
                <a:solidFill>
                  <a:prstClr val="black"/>
                </a:solidFill>
                <a:latin typeface="Arial Black" panose="020B0A04020102020204" pitchFamily="34" charset="0"/>
              </a:rPr>
              <a:t> Order”</a:t>
            </a:r>
          </a:p>
          <a:p>
            <a:pPr>
              <a:lnSpc>
                <a:spcPct val="107000"/>
              </a:lnSpc>
              <a:spcAft>
                <a:spcPts val="800"/>
              </a:spcAft>
            </a:pPr>
            <a:endParaRPr lang="en-GB" sz="2000"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i="1" dirty="0">
                <a:effectLst/>
                <a:latin typeface="Arial Black" panose="020B0A04020102020204" pitchFamily="34" charset="0"/>
                <a:ea typeface="Calibri" panose="020F0502020204030204" pitchFamily="34" charset="0"/>
                <a:cs typeface="Times New Roman" panose="02020603050405020304" pitchFamily="18" charset="0"/>
              </a:rPr>
              <a:t>18 In my view, applying such factors to the evidence before me, the extension sought is readily justified. Further, I will also make a Daisytek order under </a:t>
            </a:r>
            <a:r>
              <a:rPr lang="en-GB" sz="2000"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s 447A </a:t>
            </a:r>
            <a:r>
              <a:rPr lang="en-GB" sz="2000" i="1" dirty="0">
                <a:effectLst/>
                <a:latin typeface="Arial Black" panose="020B0A04020102020204" pitchFamily="34" charset="0"/>
                <a:ea typeface="Calibri" panose="020F0502020204030204" pitchFamily="34" charset="0"/>
                <a:cs typeface="Times New Roman" panose="02020603050405020304" pitchFamily="18" charset="0"/>
              </a:rPr>
              <a:t>to deal with the operation of s 439A(2) (see Re Daisytek Australia Pty Ltd (  Administrators   Appointed) [2003] FCA 575; (2003) 45 ACSR 446 at [10] to [14] per Lindgren J). </a:t>
            </a:r>
            <a:r>
              <a:rPr lang="en-GB" sz="2000"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Such an order allows the administrators to hold the second meeting of creditors for each of the companies at any time during the extended convening period or within five days of its conclusion. </a:t>
            </a:r>
            <a:r>
              <a:rPr lang="en-GB" sz="2000" i="1" dirty="0">
                <a:effectLst/>
                <a:latin typeface="Arial Black" panose="020B0A04020102020204" pitchFamily="34" charset="0"/>
                <a:ea typeface="Calibri" panose="020F0502020204030204" pitchFamily="34" charset="0"/>
                <a:cs typeface="Times New Roman" panose="02020603050405020304" pitchFamily="18" charset="0"/>
              </a:rPr>
              <a:t>This allows for the possibility that if the relevant steps can be completed earlier than anticipated in respect of one or more of the companies, then the administrators could hold the second meetings of creditors more promptly in a particular case.</a:t>
            </a:r>
          </a:p>
          <a:p>
            <a:pPr>
              <a:lnSpc>
                <a:spcPct val="107000"/>
              </a:lnSpc>
              <a:spcAft>
                <a:spcPts val="800"/>
              </a:spcAft>
            </a:pPr>
            <a:r>
              <a:rPr lang="en-GB" sz="2000" i="1" dirty="0" err="1">
                <a:effectLst/>
                <a:latin typeface="Arial Black" panose="020B0A04020102020204" pitchFamily="34" charset="0"/>
                <a:ea typeface="Calibri" panose="020F0502020204030204" pitchFamily="34" charset="0"/>
                <a:cs typeface="Times New Roman" panose="02020603050405020304" pitchFamily="18" charset="0"/>
              </a:rPr>
              <a:t>Algeri</a:t>
            </a:r>
            <a:r>
              <a:rPr lang="en-GB" sz="2000" i="1" dirty="0">
                <a:effectLst/>
                <a:latin typeface="Arial Black" panose="020B0A04020102020204" pitchFamily="34" charset="0"/>
                <a:ea typeface="Calibri" panose="020F0502020204030204" pitchFamily="34" charset="0"/>
                <a:cs typeface="Times New Roman" panose="02020603050405020304" pitchFamily="18" charset="0"/>
              </a:rPr>
              <a:t>, in the matter of WBHO Australia Pty Ltd (Administrators Appointed) (No 2) [2022] FCA 234 (16 March 2022)</a:t>
            </a: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i="1"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245168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4777333"/>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14. Administration Orders</a:t>
            </a:r>
          </a:p>
          <a:p>
            <a:pPr>
              <a:lnSpc>
                <a:spcPct val="107000"/>
              </a:lnSpc>
              <a:spcAft>
                <a:spcPts val="800"/>
              </a:spcAft>
            </a:pPr>
            <a:endParaRPr lang="en-GB" sz="2000" b="1" u="sng" dirty="0">
              <a:solidFill>
                <a:prstClr val="black"/>
              </a:solidFill>
              <a:latin typeface="Arial Black" panose="020B0A04020102020204" pitchFamily="34" charset="0"/>
            </a:endParaRPr>
          </a:p>
          <a:p>
            <a:pPr>
              <a:lnSpc>
                <a:spcPct val="107000"/>
              </a:lnSpc>
              <a:spcAft>
                <a:spcPts val="800"/>
              </a:spcAft>
            </a:pPr>
            <a:endParaRPr lang="en-GB" sz="2000" i="1"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i="1" dirty="0">
                <a:latin typeface="Arial Black" panose="020B0A04020102020204" pitchFamily="34" charset="0"/>
                <a:ea typeface="Calibri" panose="020F0502020204030204" pitchFamily="34" charset="0"/>
                <a:cs typeface="Times New Roman" panose="02020603050405020304" pitchFamily="18" charset="0"/>
              </a:rPr>
              <a:t>4 By this application, the administrators seek orders pursuant to </a:t>
            </a:r>
            <a:r>
              <a:rPr lang="en-GB" sz="2000" i="1"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s 447A(1) </a:t>
            </a:r>
            <a:r>
              <a:rPr lang="en-GB" sz="2000" i="1" dirty="0">
                <a:latin typeface="Arial Black" panose="020B0A04020102020204" pitchFamily="34" charset="0"/>
                <a:ea typeface="Calibri" panose="020F0502020204030204" pitchFamily="34" charset="0"/>
                <a:cs typeface="Times New Roman" panose="02020603050405020304" pitchFamily="18" charset="0"/>
              </a:rPr>
              <a:t>of the Corporations Act 2001 (</a:t>
            </a:r>
            <a:r>
              <a:rPr lang="en-GB" sz="2000" i="1" dirty="0" err="1">
                <a:latin typeface="Arial Black" panose="020B0A04020102020204" pitchFamily="34" charset="0"/>
                <a:ea typeface="Calibri" panose="020F0502020204030204" pitchFamily="34" charset="0"/>
                <a:cs typeface="Times New Roman" panose="02020603050405020304" pitchFamily="18" charset="0"/>
              </a:rPr>
              <a:t>Cth</a:t>
            </a:r>
            <a:r>
              <a:rPr lang="en-GB" sz="2000" i="1" dirty="0">
                <a:latin typeface="Arial Black" panose="020B0A04020102020204" pitchFamily="34" charset="0"/>
                <a:ea typeface="Calibri" panose="020F0502020204030204" pitchFamily="34" charset="0"/>
                <a:cs typeface="Times New Roman" panose="02020603050405020304" pitchFamily="18" charset="0"/>
              </a:rPr>
              <a:t>), alternatively s 443B(8), to </a:t>
            </a:r>
            <a:r>
              <a:rPr lang="en-GB" sz="2000" i="1"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extend the period during which the administrators are not personally liable</a:t>
            </a:r>
            <a:r>
              <a:rPr lang="en-GB" sz="2000" i="1" dirty="0">
                <a:latin typeface="Arial Black" panose="020B0A04020102020204" pitchFamily="34" charset="0"/>
                <a:ea typeface="Calibri" panose="020F0502020204030204" pitchFamily="34" charset="0"/>
                <a:cs typeface="Times New Roman" panose="02020603050405020304" pitchFamily="18" charset="0"/>
              </a:rPr>
              <a:t> under ss 443A(1)(c) and 443B(2) for rent and any other payments due under leases to 23 March   2022   inclusive. </a:t>
            </a:r>
            <a:endParaRPr lang="en-AU" sz="2000" i="1"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2000" i="1"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i="1" u="sng" dirty="0" err="1">
                <a:latin typeface="Arial Black" panose="020B0A04020102020204" pitchFamily="34" charset="0"/>
                <a:ea typeface="Calibri" panose="020F0502020204030204" pitchFamily="34" charset="0"/>
                <a:cs typeface="Times New Roman" panose="02020603050405020304" pitchFamily="18" charset="0"/>
              </a:rPr>
              <a:t>Algeri</a:t>
            </a:r>
            <a:r>
              <a:rPr lang="en-GB" sz="2000" i="1" u="sng" dirty="0">
                <a:latin typeface="Arial Black" panose="020B0A04020102020204" pitchFamily="34" charset="0"/>
                <a:ea typeface="Calibri" panose="020F0502020204030204" pitchFamily="34" charset="0"/>
                <a:cs typeface="Times New Roman" panose="02020603050405020304" pitchFamily="18" charset="0"/>
              </a:rPr>
              <a:t>, in the matter of WBHO Australia Pty Ltd (Administrators Appointed) [2022] FCA 169 (2 March 2022)</a:t>
            </a:r>
          </a:p>
          <a:p>
            <a:pPr>
              <a:lnSpc>
                <a:spcPct val="107000"/>
              </a:lnSpc>
              <a:spcAft>
                <a:spcPts val="800"/>
              </a:spcAft>
            </a:pP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0912503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10714"/>
            <a:ext cx="12191999" cy="5676810"/>
          </a:xfrm>
          <a:prstGeom prst="rect">
            <a:avLst/>
          </a:prstGeom>
          <a:noFill/>
        </p:spPr>
        <p:txBody>
          <a:bodyPr wrap="square" rtlCol="0">
            <a:spAutoFit/>
          </a:bodyPr>
          <a:lstStyle/>
          <a:p>
            <a:pPr defTabSz="129982">
              <a:lnSpc>
                <a:spcPct val="150000"/>
              </a:lnSpc>
            </a:pPr>
            <a:r>
              <a:rPr lang="en-AU" sz="2400" b="1" u="sng" dirty="0">
                <a:latin typeface="Arial Black" panose="020B0A04020102020204" pitchFamily="34" charset="0"/>
                <a:ea typeface="Calibri" panose="020F0502020204030204" pitchFamily="34" charset="0"/>
              </a:rPr>
              <a:t>15. </a:t>
            </a:r>
            <a:r>
              <a:rPr lang="en-AU" sz="2400" b="1" u="sng" dirty="0">
                <a:effectLst/>
                <a:latin typeface="Arial Black" panose="020B0A04020102020204" pitchFamily="34" charset="0"/>
                <a:ea typeface="Calibri" panose="020F0502020204030204" pitchFamily="34" charset="0"/>
              </a:rPr>
              <a:t>Other changes; director </a:t>
            </a:r>
            <a:r>
              <a:rPr lang="en-AU" sz="2400" b="1" u="sng" dirty="0">
                <a:solidFill>
                  <a:prstClr val="black"/>
                </a:solidFill>
                <a:latin typeface="Arial Black" panose="020B0A04020102020204" pitchFamily="34" charset="0"/>
              </a:rPr>
              <a:t>ID Numbers</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The </a:t>
            </a:r>
            <a:r>
              <a:rPr lang="en-GB" sz="2000" b="1" dirty="0">
                <a:solidFill>
                  <a:prstClr val="black"/>
                </a:solidFill>
                <a:highlight>
                  <a:srgbClr val="FFFF00"/>
                </a:highlight>
                <a:latin typeface="Arial Black" panose="020B0A04020102020204" pitchFamily="34" charset="0"/>
              </a:rPr>
              <a:t>compulsory director ID numbers</a:t>
            </a:r>
            <a:r>
              <a:rPr lang="en-GB" sz="2000" b="1" dirty="0">
                <a:solidFill>
                  <a:prstClr val="black"/>
                </a:solidFill>
                <a:latin typeface="Arial Black" panose="020B0A04020102020204" pitchFamily="34" charset="0"/>
              </a:rPr>
              <a:t>, requiring directors to apply for a director ID number (DIN) to prevent the use of false identities, starts from 1 November 2021</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 New directors appointed for the first time between 1 November 2021 and 4 April 2022 must apply within 28 days of their appointment.</a:t>
            </a:r>
          </a:p>
          <a:p>
            <a:pPr defTabSz="129982">
              <a:lnSpc>
                <a:spcPct val="150000"/>
              </a:lnSpc>
            </a:pPr>
            <a:r>
              <a:rPr lang="en-GB" sz="2000" b="1" dirty="0">
                <a:solidFill>
                  <a:prstClr val="black"/>
                </a:solidFill>
                <a:latin typeface="Arial Black" panose="020B0A04020102020204" pitchFamily="34" charset="0"/>
              </a:rPr>
              <a:t>- From 5 April 2022, intending new directors must apply before being appointed.</a:t>
            </a:r>
          </a:p>
          <a:p>
            <a:pPr defTabSz="129982">
              <a:lnSpc>
                <a:spcPct val="150000"/>
              </a:lnSpc>
            </a:pPr>
            <a:r>
              <a:rPr lang="en-GB" sz="2000" b="1" dirty="0">
                <a:solidFill>
                  <a:prstClr val="black"/>
                </a:solidFill>
                <a:latin typeface="Arial Black" panose="020B0A04020102020204" pitchFamily="34" charset="0"/>
              </a:rPr>
              <a:t>- Directors appointed before 1 November 2021 have until 30 November 2022 to apply.</a:t>
            </a:r>
          </a:p>
          <a:p>
            <a:pPr defTabSz="129982">
              <a:lnSpc>
                <a:spcPct val="150000"/>
              </a:lnSpc>
            </a:pPr>
            <a:endParaRPr lang="en-AU" sz="2000" b="1"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“ASIC is responsible for enforcing director ID offences set out in the Corporations Act 2001. It is a criminal offence if you do not apply on time.”</a:t>
            </a:r>
            <a:endParaRPr lang="en-AU" sz="2000" b="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1819628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892254"/>
          </a:xfrm>
          <a:prstGeom prst="rect">
            <a:avLst/>
          </a:prstGeom>
          <a:noFill/>
        </p:spPr>
        <p:txBody>
          <a:bodyPr wrap="square" rtlCol="0">
            <a:spAutoFit/>
          </a:bodyPr>
          <a:lstStyle/>
          <a:p>
            <a:pPr lvl="0"/>
            <a:r>
              <a:rPr lang="en-AU" sz="2000" b="1" u="sng" dirty="0">
                <a:latin typeface="Arial Black" panose="020B0A04020102020204" pitchFamily="34" charset="0"/>
                <a:ea typeface="Calibri" panose="020F0502020204030204" pitchFamily="34" charset="0"/>
              </a:rPr>
              <a:t>15. </a:t>
            </a:r>
            <a:r>
              <a:rPr lang="en-AU" sz="2000" b="1" u="sng" dirty="0">
                <a:effectLst/>
                <a:latin typeface="Arial Black" panose="020B0A04020102020204" pitchFamily="34" charset="0"/>
                <a:ea typeface="Calibri" panose="020F0502020204030204" pitchFamily="34" charset="0"/>
              </a:rPr>
              <a:t>Other changes;  AAT for tax disputes </a:t>
            </a:r>
            <a:endParaRPr lang="en-AU" sz="2000" u="sng" dirty="0">
              <a:effectLst/>
              <a:latin typeface="Arial Black" panose="020B0A04020102020204" pitchFamily="34" charset="0"/>
              <a:ea typeface="Calibri" panose="020F0502020204030204" pitchFamily="34" charset="0"/>
            </a:endParaRPr>
          </a:p>
          <a:p>
            <a:pPr defTabSz="129982">
              <a:lnSpc>
                <a:spcPct val="150000"/>
              </a:lnSpc>
            </a:pPr>
            <a:endParaRPr lang="en-GB" sz="2000" b="1" u="sng"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As part of the 2021-22 Budget, the Morrison Government will allow </a:t>
            </a:r>
            <a:r>
              <a:rPr lang="en-GB" sz="2000" b="1" u="sng" dirty="0">
                <a:solidFill>
                  <a:prstClr val="black"/>
                </a:solidFill>
                <a:latin typeface="Arial Black" panose="020B0A04020102020204" pitchFamily="34" charset="0"/>
              </a:rPr>
              <a:t>small businesses to apply to the Administrative Appeals Tribunal (AAT) to pause or modify ATO debt recovery actions where the debt is being disputed in the AAT.</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Specifically, the changes will allow the Small Business Taxation Division of the AAT to pause or modify any ATO debt recovery actions, such as garnishee notices and the recovery of General Interest Charge or related penalties until the underlying dispute is resolved by the AAT.</a:t>
            </a:r>
          </a:p>
          <a:p>
            <a:pPr defTabSz="129982">
              <a:lnSpc>
                <a:spcPct val="150000"/>
              </a:lnSpc>
            </a:pP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defTabSz="129982">
              <a:lnSpc>
                <a:spcPct val="150000"/>
              </a:lnSpc>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While the change is expected to result in a small decrease in payments to</a:t>
            </a:r>
          </a:p>
          <a:p>
            <a:pPr defTabSz="129982">
              <a:lnSpc>
                <a:spcPct val="150000"/>
              </a:lnSpc>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the government, the budget papers say this figure can’t be quantified.</a:t>
            </a:r>
            <a:endParaRPr lang="en-GB" sz="2000" b="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22201668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103238" y="82519"/>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68826" y="612973"/>
            <a:ext cx="12192001" cy="6720429"/>
          </a:xfrm>
          <a:prstGeom prst="rect">
            <a:avLst/>
          </a:prstGeom>
          <a:noFill/>
        </p:spPr>
        <p:txBody>
          <a:bodyPr wrap="square" rtlCol="0">
            <a:spAutoFit/>
          </a:bodyPr>
          <a:lstStyle/>
          <a:p>
            <a:pPr lvl="0"/>
            <a:r>
              <a:rPr lang="en-AU" sz="2400" b="1" u="sng" dirty="0">
                <a:latin typeface="Arial Black" panose="020B0A04020102020204" pitchFamily="34" charset="0"/>
                <a:ea typeface="Calibri" panose="020F0502020204030204" pitchFamily="34" charset="0"/>
              </a:rPr>
              <a:t>15. </a:t>
            </a:r>
            <a:r>
              <a:rPr lang="en-AU" sz="2400" b="1" u="sng" dirty="0">
                <a:effectLst/>
                <a:latin typeface="Arial Black" panose="020B0A04020102020204" pitchFamily="34" charset="0"/>
                <a:ea typeface="Calibri" panose="020F0502020204030204" pitchFamily="34" charset="0"/>
              </a:rPr>
              <a:t>Other changes, proposals, trends and cases </a:t>
            </a:r>
            <a:endParaRPr lang="en-AU" sz="2400" u="sng" dirty="0">
              <a:effectLst/>
              <a:latin typeface="Arial Black" panose="020B0A04020102020204" pitchFamily="34" charset="0"/>
              <a:ea typeface="Calibri" panose="020F0502020204030204" pitchFamily="34" charset="0"/>
            </a:endParaRPr>
          </a:p>
          <a:p>
            <a:pPr>
              <a:lnSpc>
                <a:spcPct val="107000"/>
              </a:lnSpc>
              <a:spcAft>
                <a:spcPts val="800"/>
              </a:spcAft>
            </a:pPr>
            <a:r>
              <a:rPr lang="en-GB" sz="2000" b="1" u="sng" dirty="0">
                <a:solidFill>
                  <a:prstClr val="black"/>
                </a:solidFill>
                <a:latin typeface="Arial Black" panose="020B0A04020102020204" pitchFamily="34" charset="0"/>
              </a:rPr>
              <a:t>“12 Month Bankruptcy”</a:t>
            </a:r>
          </a:p>
          <a:p>
            <a:pPr>
              <a:lnSpc>
                <a:spcPct val="107000"/>
              </a:lnSpc>
              <a:spcAft>
                <a:spcPts val="800"/>
              </a:spcAft>
            </a:pPr>
            <a:endParaRPr lang="en-GB" sz="2000" b="1" u="sng" dirty="0">
              <a:solidFill>
                <a:prstClr val="black"/>
              </a:solidFill>
              <a:latin typeface="Arial Black" panose="020B0A04020102020204" pitchFamily="34" charset="0"/>
            </a:endParaRPr>
          </a:p>
          <a:p>
            <a:pPr>
              <a:lnSpc>
                <a:spcPct val="107000"/>
              </a:lnSpc>
              <a:spcAft>
                <a:spcPts val="800"/>
              </a:spcAft>
            </a:pPr>
            <a:r>
              <a:rPr lang="en-GB" sz="2000" b="1" u="sng" dirty="0">
                <a:solidFill>
                  <a:prstClr val="black"/>
                </a:solidFill>
                <a:latin typeface="Arial Black" panose="020B0A04020102020204" pitchFamily="34" charset="0"/>
              </a:rPr>
              <a:t>Exclude eligibility for one-year bankruptcy in certain circumstances</a:t>
            </a:r>
          </a:p>
          <a:p>
            <a:pPr>
              <a:lnSpc>
                <a:spcPct val="107000"/>
              </a:lnSpc>
              <a:spcAft>
                <a:spcPts val="800"/>
              </a:spcAft>
            </a:pPr>
            <a:r>
              <a:rPr lang="en-GB" sz="2000" b="1" dirty="0">
                <a:solidFill>
                  <a:prstClr val="black"/>
                </a:solidFill>
                <a:latin typeface="Arial Black" panose="020B0A04020102020204" pitchFamily="34" charset="0"/>
              </a:rPr>
              <a:t>The government is considering excluding bankrupts from one-year bankruptcy who, in the previous 10 years, have:</a:t>
            </a:r>
          </a:p>
          <a:p>
            <a:pPr>
              <a:lnSpc>
                <a:spcPct val="107000"/>
              </a:lnSpc>
              <a:spcAft>
                <a:spcPts val="800"/>
              </a:spcAft>
            </a:pPr>
            <a:r>
              <a:rPr lang="en-GB" sz="2000" b="1" dirty="0">
                <a:solidFill>
                  <a:prstClr val="black"/>
                </a:solidFill>
                <a:latin typeface="Arial Black" panose="020B0A04020102020204" pitchFamily="34" charset="0"/>
              </a:rPr>
              <a:t>•	been bankrupt</a:t>
            </a:r>
          </a:p>
          <a:p>
            <a:pPr>
              <a:lnSpc>
                <a:spcPct val="107000"/>
              </a:lnSpc>
              <a:spcAft>
                <a:spcPts val="800"/>
              </a:spcAft>
            </a:pPr>
            <a:r>
              <a:rPr lang="en-GB" sz="2000" b="1" dirty="0">
                <a:solidFill>
                  <a:prstClr val="black"/>
                </a:solidFill>
                <a:latin typeface="Arial Black" panose="020B0A04020102020204" pitchFamily="34" charset="0"/>
              </a:rPr>
              <a:t>•	been banned as a director</a:t>
            </a:r>
          </a:p>
          <a:p>
            <a:pPr>
              <a:lnSpc>
                <a:spcPct val="107000"/>
              </a:lnSpc>
              <a:spcAft>
                <a:spcPts val="800"/>
              </a:spcAft>
            </a:pPr>
            <a:r>
              <a:rPr lang="en-GB" sz="2000" b="1" dirty="0">
                <a:solidFill>
                  <a:prstClr val="black"/>
                </a:solidFill>
                <a:latin typeface="Arial Black" panose="020B0A04020102020204" pitchFamily="34" charset="0"/>
              </a:rPr>
              <a:t>•	had a bankruptcy extended through an objection to discharge, or</a:t>
            </a:r>
          </a:p>
          <a:p>
            <a:pPr>
              <a:lnSpc>
                <a:spcPct val="107000"/>
              </a:lnSpc>
              <a:spcAft>
                <a:spcPts val="800"/>
              </a:spcAft>
            </a:pPr>
            <a:r>
              <a:rPr lang="en-GB" sz="2000" b="1" dirty="0">
                <a:solidFill>
                  <a:prstClr val="black"/>
                </a:solidFill>
                <a:latin typeface="Arial Black" panose="020B0A04020102020204" pitchFamily="34" charset="0"/>
              </a:rPr>
              <a:t>•	have been convicted of certain offences.</a:t>
            </a:r>
          </a:p>
          <a:p>
            <a:pPr>
              <a:lnSpc>
                <a:spcPct val="107000"/>
              </a:lnSpc>
              <a:spcAft>
                <a:spcPts val="800"/>
              </a:spcAft>
            </a:pPr>
            <a:endParaRPr lang="en-GB" sz="2000" b="1" dirty="0">
              <a:solidFill>
                <a:prstClr val="black"/>
              </a:solidFill>
              <a:latin typeface="Arial Black" panose="020B0A04020102020204" pitchFamily="34" charset="0"/>
            </a:endParaRPr>
          </a:p>
          <a:p>
            <a:pPr>
              <a:lnSpc>
                <a:spcPct val="107000"/>
              </a:lnSpc>
              <a:spcAft>
                <a:spcPts val="800"/>
              </a:spcAft>
            </a:pPr>
            <a:r>
              <a:rPr lang="en-GB" sz="2000" b="1" dirty="0">
                <a:solidFill>
                  <a:prstClr val="black"/>
                </a:solidFill>
                <a:latin typeface="Arial Black" panose="020B0A04020102020204" pitchFamily="34" charset="0"/>
              </a:rPr>
              <a:t>Jan 2022; Possible reforms to the Bankruptcy system; Attorney General’s Dept</a:t>
            </a:r>
          </a:p>
          <a:p>
            <a:pPr>
              <a:lnSpc>
                <a:spcPct val="107000"/>
              </a:lnSpc>
              <a:spcAft>
                <a:spcPts val="800"/>
              </a:spcAft>
            </a:pPr>
            <a:r>
              <a:rPr lang="en-GB" sz="1000" b="1" dirty="0">
                <a:solidFill>
                  <a:prstClr val="black"/>
                </a:solidFill>
                <a:latin typeface="Arial Black" panose="020B0A04020102020204" pitchFamily="34" charset="0"/>
                <a:hlinkClick r:id="rId3"/>
              </a:rPr>
              <a:t>https://consultations.ag.gov.au/legal-system/bankruptcy-system-possible-reforms/</a:t>
            </a:r>
            <a:r>
              <a:rPr lang="en-GB" sz="1000" b="1" dirty="0">
                <a:solidFill>
                  <a:prstClr val="black"/>
                </a:solidFill>
                <a:latin typeface="Arial Black" panose="020B0A04020102020204" pitchFamily="34" charset="0"/>
              </a:rPr>
              <a:t> </a:t>
            </a:r>
            <a:r>
              <a:rPr lang="en-GB" sz="2000" b="1" dirty="0">
                <a:solidFill>
                  <a:prstClr val="black"/>
                </a:solidFill>
                <a:latin typeface="Arial Black" panose="020B0A04020102020204" pitchFamily="34" charset="0"/>
              </a:rPr>
              <a:t> </a:t>
            </a:r>
          </a:p>
          <a:p>
            <a:pPr>
              <a:lnSpc>
                <a:spcPct val="107000"/>
              </a:lnSpc>
              <a:spcAft>
                <a:spcPts val="800"/>
              </a:spcAft>
            </a:pPr>
            <a:endParaRPr lang="en-GB" sz="2000" b="1" u="sng" dirty="0">
              <a:solidFill>
                <a:prstClr val="black"/>
              </a:solidFill>
              <a:latin typeface="Arial Black" panose="020B0A04020102020204" pitchFamily="34" charset="0"/>
            </a:endParaRPr>
          </a:p>
          <a:p>
            <a:pPr>
              <a:lnSpc>
                <a:spcPct val="107000"/>
              </a:lnSpc>
              <a:spcAft>
                <a:spcPts val="800"/>
              </a:spcAft>
            </a:pPr>
            <a:endParaRPr lang="en-GB" sz="2000" b="1" u="sng" dirty="0">
              <a:solidFill>
                <a:prstClr val="black"/>
              </a:solidFill>
              <a:latin typeface="Arial Black" panose="020B0A04020102020204" pitchFamily="34" charset="0"/>
            </a:endParaRPr>
          </a:p>
          <a:p>
            <a:pPr>
              <a:lnSpc>
                <a:spcPct val="107000"/>
              </a:lnSpc>
              <a:spcAft>
                <a:spcPts val="800"/>
              </a:spcAft>
            </a:pPr>
            <a:endParaRPr lang="en-GB" sz="2000" b="1" u="sng"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55333512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103238" y="82519"/>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34413" y="466971"/>
            <a:ext cx="12192001" cy="5170646"/>
          </a:xfrm>
          <a:prstGeom prst="rect">
            <a:avLst/>
          </a:prstGeom>
          <a:noFill/>
        </p:spPr>
        <p:txBody>
          <a:bodyPr wrap="square" rtlCol="0">
            <a:spAutoFit/>
          </a:bodyPr>
          <a:lstStyle/>
          <a:p>
            <a:pPr lvl="0"/>
            <a:r>
              <a:rPr lang="en-AU" sz="2400" b="1" u="sng" dirty="0">
                <a:latin typeface="Arial Black" panose="020B0A04020102020204" pitchFamily="34" charset="0"/>
                <a:ea typeface="Calibri" panose="020F0502020204030204" pitchFamily="34" charset="0"/>
              </a:rPr>
              <a:t>15. </a:t>
            </a:r>
            <a:r>
              <a:rPr lang="en-AU" sz="2400" b="1" u="sng" dirty="0">
                <a:effectLst/>
                <a:latin typeface="Arial Black" panose="020B0A04020102020204" pitchFamily="34" charset="0"/>
                <a:ea typeface="Calibri" panose="020F0502020204030204" pitchFamily="34" charset="0"/>
              </a:rPr>
              <a:t>Other changes, proposals, trends and cases </a:t>
            </a:r>
          </a:p>
          <a:p>
            <a:pPr lvl="0"/>
            <a:r>
              <a:rPr lang="en-GB" dirty="0">
                <a:effectLst/>
                <a:latin typeface="Arial Black" panose="020B0A04020102020204" pitchFamily="34" charset="0"/>
                <a:ea typeface="Calibri" panose="020F0502020204030204" pitchFamily="34" charset="0"/>
              </a:rPr>
              <a:t>From 1 February 2021, ASIC will only provide formal correspondence in response to the following Insolvency Applications: </a:t>
            </a:r>
          </a:p>
          <a:p>
            <a:pPr lvl="0"/>
            <a:endParaRPr lang="en-GB" dirty="0">
              <a:effectLst/>
              <a:latin typeface="Arial Black" panose="020B0A04020102020204" pitchFamily="34" charset="0"/>
              <a:ea typeface="Calibri" panose="020F0502020204030204" pitchFamily="34" charset="0"/>
            </a:endParaRPr>
          </a:p>
          <a:p>
            <a:pPr lvl="0"/>
            <a:r>
              <a:rPr lang="en-GB" dirty="0">
                <a:latin typeface="Arial Black" panose="020B0A04020102020204" pitchFamily="34" charset="0"/>
                <a:ea typeface="Calibri" panose="020F0502020204030204" pitchFamily="34" charset="0"/>
              </a:rPr>
              <a:t>- </a:t>
            </a:r>
            <a:r>
              <a:rPr lang="en-GB" dirty="0">
                <a:effectLst/>
                <a:latin typeface="Arial Black" panose="020B0A04020102020204" pitchFamily="34" charset="0"/>
                <a:ea typeface="Calibri" panose="020F0502020204030204" pitchFamily="34" charset="0"/>
              </a:rPr>
              <a:t>registered liquidator replacement and/or retirement applications</a:t>
            </a:r>
          </a:p>
          <a:p>
            <a:pPr lvl="0"/>
            <a:r>
              <a:rPr lang="en-GB" dirty="0">
                <a:latin typeface="Arial Black" panose="020B0A04020102020204" pitchFamily="34" charset="0"/>
                <a:ea typeface="Calibri" panose="020F0502020204030204" pitchFamily="34" charset="0"/>
              </a:rPr>
              <a:t>- </a:t>
            </a:r>
            <a:r>
              <a:rPr lang="en-GB" dirty="0">
                <a:effectLst/>
                <a:latin typeface="Arial Black" panose="020B0A04020102020204" pitchFamily="34" charset="0"/>
                <a:ea typeface="Calibri" panose="020F0502020204030204" pitchFamily="34" charset="0"/>
              </a:rPr>
              <a:t>an application for an inquiry into the conduct of a registered liquidator under section 45-1 or section 90-15 of Schedule 2</a:t>
            </a:r>
          </a:p>
          <a:p>
            <a:pPr lvl="0"/>
            <a:r>
              <a:rPr lang="en-GB" dirty="0">
                <a:effectLst/>
                <a:latin typeface="Arial Black" panose="020B0A04020102020204" pitchFamily="34" charset="0"/>
                <a:ea typeface="Calibri" panose="020F0502020204030204" pitchFamily="34" charset="0"/>
              </a:rPr>
              <a:t>- applications under Chapter 5 or Schedule 2 where the Court has specifically requested ASIC’s assistance or has ordered ASIC to respond in writing to the application (ensure that the cover letter makes this clear)</a:t>
            </a:r>
          </a:p>
          <a:p>
            <a:pPr lvl="0"/>
            <a:r>
              <a:rPr lang="en-GB" dirty="0">
                <a:latin typeface="Arial Black" panose="020B0A04020102020204" pitchFamily="34" charset="0"/>
                <a:ea typeface="Calibri" panose="020F0502020204030204" pitchFamily="34" charset="0"/>
              </a:rPr>
              <a:t>- </a:t>
            </a:r>
            <a:r>
              <a:rPr lang="en-GB" dirty="0">
                <a:effectLst/>
                <a:latin typeface="Arial Black" panose="020B0A04020102020204" pitchFamily="34" charset="0"/>
                <a:ea typeface="Calibri" panose="020F0502020204030204" pitchFamily="34" charset="0"/>
              </a:rPr>
              <a:t>applications under Chapter 5 or Schedule 2 where ASIC is named as a party (so please take care not to incorrectly name ASIC as a party)</a:t>
            </a:r>
          </a:p>
          <a:p>
            <a:pPr lvl="0"/>
            <a:r>
              <a:rPr lang="en-GB" dirty="0">
                <a:latin typeface="Arial Black" panose="020B0A04020102020204" pitchFamily="34" charset="0"/>
                <a:ea typeface="Calibri" panose="020F0502020204030204" pitchFamily="34" charset="0"/>
              </a:rPr>
              <a:t>- </a:t>
            </a:r>
            <a:r>
              <a:rPr lang="en-GB" dirty="0">
                <a:effectLst/>
                <a:latin typeface="Arial Black" panose="020B0A04020102020204" pitchFamily="34" charset="0"/>
                <a:ea typeface="Calibri" panose="020F0502020204030204" pitchFamily="34" charset="0"/>
              </a:rPr>
              <a:t>novel applications for relief due to COVID-19 (please ensure that the cover letter makes this clear).</a:t>
            </a:r>
          </a:p>
          <a:p>
            <a:pPr lvl="0"/>
            <a:endParaRPr lang="en-GB" dirty="0">
              <a:effectLst/>
              <a:latin typeface="Arial Black" panose="020B0A04020102020204" pitchFamily="34" charset="0"/>
              <a:ea typeface="Calibri" panose="020F0502020204030204" pitchFamily="34" charset="0"/>
            </a:endParaRPr>
          </a:p>
          <a:p>
            <a:pPr lvl="0"/>
            <a:r>
              <a:rPr lang="en-GB" dirty="0">
                <a:effectLst/>
                <a:highlight>
                  <a:srgbClr val="FFFF00"/>
                </a:highlight>
                <a:latin typeface="Arial Black" panose="020B0A04020102020204" pitchFamily="34" charset="0"/>
                <a:ea typeface="Calibri" panose="020F0502020204030204" pitchFamily="34" charset="0"/>
              </a:rPr>
              <a:t>Insolvency Applications can be served on ASIC by emailing the court documents to legal.document.service@asic.gov.au </a:t>
            </a:r>
            <a:r>
              <a:rPr lang="en-GB" dirty="0">
                <a:effectLst/>
                <a:latin typeface="Arial Black" panose="020B0A04020102020204" pitchFamily="34" charset="0"/>
                <a:ea typeface="Calibri" panose="020F0502020204030204" pitchFamily="34" charset="0"/>
              </a:rPr>
              <a:t>(service email)</a:t>
            </a:r>
          </a:p>
          <a:p>
            <a:pPr lvl="0"/>
            <a:endParaRPr lang="en-AU" u="sng" dirty="0">
              <a:effectLst/>
              <a:latin typeface="Arial Black" panose="020B0A04020102020204" pitchFamily="34" charset="0"/>
              <a:ea typeface="Calibri" panose="020F0502020204030204" pitchFamily="34" charset="0"/>
            </a:endParaRPr>
          </a:p>
        </p:txBody>
      </p:sp>
    </p:spTree>
    <p:extLst>
      <p:ext uri="{BB962C8B-B14F-4D97-AF65-F5344CB8AC3E}">
        <p14:creationId xmlns:p14="http://schemas.microsoft.com/office/powerpoint/2010/main" val="242122041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103238" y="82519"/>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34413" y="466971"/>
            <a:ext cx="12192001" cy="4339650"/>
          </a:xfrm>
          <a:prstGeom prst="rect">
            <a:avLst/>
          </a:prstGeom>
          <a:noFill/>
        </p:spPr>
        <p:txBody>
          <a:bodyPr wrap="square" rtlCol="0">
            <a:spAutoFit/>
          </a:bodyPr>
          <a:lstStyle/>
          <a:p>
            <a:pPr lvl="0"/>
            <a:r>
              <a:rPr lang="en-AU" sz="2400" b="1" u="sng" dirty="0">
                <a:latin typeface="Arial Black" panose="020B0A04020102020204" pitchFamily="34" charset="0"/>
                <a:ea typeface="Calibri" panose="020F0502020204030204" pitchFamily="34" charset="0"/>
              </a:rPr>
              <a:t>15. </a:t>
            </a:r>
            <a:r>
              <a:rPr lang="en-AU" sz="2400" b="1" u="sng" dirty="0">
                <a:effectLst/>
                <a:latin typeface="Arial Black" panose="020B0A04020102020204" pitchFamily="34" charset="0"/>
                <a:ea typeface="Calibri" panose="020F0502020204030204" pitchFamily="34" charset="0"/>
              </a:rPr>
              <a:t>Other changes, proposals, trends and cases </a:t>
            </a:r>
          </a:p>
          <a:p>
            <a:pPr lvl="0"/>
            <a:r>
              <a:rPr lang="en-GB" u="sng" dirty="0" err="1">
                <a:effectLst/>
                <a:latin typeface="Arial Black" panose="020B0A04020102020204" pitchFamily="34" charset="0"/>
                <a:ea typeface="Calibri" panose="020F0502020204030204" pitchFamily="34" charset="0"/>
              </a:rPr>
              <a:t>Stubbings</a:t>
            </a:r>
            <a:r>
              <a:rPr lang="en-GB" u="sng" dirty="0">
                <a:effectLst/>
                <a:latin typeface="Arial Black" panose="020B0A04020102020204" pitchFamily="34" charset="0"/>
                <a:ea typeface="Calibri" panose="020F0502020204030204" pitchFamily="34" charset="0"/>
              </a:rPr>
              <a:t> v Jams 2 Pty Ltd &amp; </a:t>
            </a:r>
            <a:r>
              <a:rPr lang="en-GB" u="sng" dirty="0" err="1">
                <a:effectLst/>
                <a:latin typeface="Arial Black" panose="020B0A04020102020204" pitchFamily="34" charset="0"/>
                <a:ea typeface="Calibri" panose="020F0502020204030204" pitchFamily="34" charset="0"/>
              </a:rPr>
              <a:t>Ors</a:t>
            </a:r>
            <a:endParaRPr lang="en-GB" u="sng" dirty="0">
              <a:effectLst/>
              <a:latin typeface="Arial Black" panose="020B0A04020102020204" pitchFamily="34" charset="0"/>
              <a:ea typeface="Calibri" panose="020F0502020204030204" pitchFamily="34" charset="0"/>
            </a:endParaRPr>
          </a:p>
          <a:p>
            <a:pPr lvl="0"/>
            <a:r>
              <a:rPr lang="en-GB" u="sng" dirty="0">
                <a:effectLst/>
                <a:latin typeface="Arial Black" panose="020B0A04020102020204" pitchFamily="34" charset="0"/>
                <a:ea typeface="Calibri" panose="020F0502020204030204" pitchFamily="34" charset="0"/>
              </a:rPr>
              <a:t>M13/2021: [2021] </a:t>
            </a:r>
            <a:r>
              <a:rPr lang="en-GB" u="sng" dirty="0" err="1">
                <a:effectLst/>
                <a:latin typeface="Arial Black" panose="020B0A04020102020204" pitchFamily="34" charset="0"/>
                <a:ea typeface="Calibri" panose="020F0502020204030204" pitchFamily="34" charset="0"/>
              </a:rPr>
              <a:t>HCATrans</a:t>
            </a:r>
            <a:r>
              <a:rPr lang="en-GB" u="sng" dirty="0">
                <a:effectLst/>
                <a:latin typeface="Arial Black" panose="020B0A04020102020204" pitchFamily="34" charset="0"/>
                <a:ea typeface="Calibri" panose="020F0502020204030204" pitchFamily="34" charset="0"/>
              </a:rPr>
              <a:t> 163</a:t>
            </a:r>
          </a:p>
          <a:p>
            <a:pPr lvl="0"/>
            <a:endParaRPr lang="en-GB" u="sng" dirty="0">
              <a:effectLst/>
              <a:latin typeface="Arial Black" panose="020B0A04020102020204" pitchFamily="34" charset="0"/>
              <a:ea typeface="Calibri" panose="020F0502020204030204" pitchFamily="34" charset="0"/>
            </a:endParaRPr>
          </a:p>
          <a:p>
            <a:pPr lvl="0"/>
            <a:r>
              <a:rPr lang="en-GB" u="sng" dirty="0">
                <a:effectLst/>
                <a:latin typeface="Arial Black" panose="020B0A04020102020204" pitchFamily="34" charset="0"/>
                <a:ea typeface="Calibri" panose="020F0502020204030204" pitchFamily="34" charset="0"/>
              </a:rPr>
              <a:t>Date heard: 14 October 2021</a:t>
            </a:r>
          </a:p>
          <a:p>
            <a:pPr lvl="0"/>
            <a:endParaRPr lang="en-GB" u="sng" dirty="0">
              <a:effectLst/>
              <a:latin typeface="Arial Black" panose="020B0A04020102020204" pitchFamily="34" charset="0"/>
              <a:ea typeface="Calibri" panose="020F0502020204030204" pitchFamily="34" charset="0"/>
            </a:endParaRPr>
          </a:p>
          <a:p>
            <a:pPr lvl="0"/>
            <a:r>
              <a:rPr lang="en-GB" u="sng" dirty="0">
                <a:effectLst/>
                <a:latin typeface="Arial Black" panose="020B0A04020102020204" pitchFamily="34" charset="0"/>
                <a:ea typeface="Calibri" panose="020F0502020204030204" pitchFamily="34" charset="0"/>
              </a:rPr>
              <a:t>Coram: </a:t>
            </a:r>
            <a:r>
              <a:rPr lang="en-GB" u="sng" dirty="0" err="1">
                <a:effectLst/>
                <a:latin typeface="Arial Black" panose="020B0A04020102020204" pitchFamily="34" charset="0"/>
                <a:ea typeface="Calibri" panose="020F0502020204030204" pitchFamily="34" charset="0"/>
              </a:rPr>
              <a:t>Kiefel</a:t>
            </a:r>
            <a:r>
              <a:rPr lang="en-GB" u="sng" dirty="0">
                <a:effectLst/>
                <a:latin typeface="Arial Black" panose="020B0A04020102020204" pitchFamily="34" charset="0"/>
                <a:ea typeface="Calibri" panose="020F0502020204030204" pitchFamily="34" charset="0"/>
              </a:rPr>
              <a:t> CJ, Keane, Gordon, Steward and Gleeson JJ</a:t>
            </a:r>
          </a:p>
          <a:p>
            <a:pPr lvl="0"/>
            <a:endParaRPr lang="en-GB" u="sng" dirty="0">
              <a:effectLst/>
              <a:latin typeface="Arial Black" panose="020B0A04020102020204" pitchFamily="34" charset="0"/>
              <a:ea typeface="Calibri" panose="020F0502020204030204" pitchFamily="34" charset="0"/>
            </a:endParaRPr>
          </a:p>
          <a:p>
            <a:pPr lvl="0"/>
            <a:r>
              <a:rPr lang="en-GB" u="sng" dirty="0">
                <a:effectLst/>
                <a:latin typeface="Arial Black" panose="020B0A04020102020204" pitchFamily="34" charset="0"/>
                <a:ea typeface="Calibri" panose="020F0502020204030204" pitchFamily="34" charset="0"/>
              </a:rPr>
              <a:t>Catchwords:</a:t>
            </a:r>
          </a:p>
          <a:p>
            <a:pPr lvl="0"/>
            <a:endParaRPr lang="en-GB" u="sng" dirty="0">
              <a:effectLst/>
              <a:latin typeface="Arial Black" panose="020B0A04020102020204" pitchFamily="34" charset="0"/>
              <a:ea typeface="Calibri" panose="020F0502020204030204" pitchFamily="34" charset="0"/>
            </a:endParaRPr>
          </a:p>
          <a:p>
            <a:pPr lvl="0"/>
            <a:r>
              <a:rPr lang="en-GB" u="sng" dirty="0">
                <a:effectLst/>
                <a:latin typeface="Arial Black" panose="020B0A04020102020204" pitchFamily="34" charset="0"/>
                <a:ea typeface="Calibri" panose="020F0502020204030204" pitchFamily="34" charset="0"/>
              </a:rPr>
              <a:t>Equity – Unconscionable conduct – Whether lender's conduct unconscionable by engaging in system of asset-based lending without receipt of information about personal or financial situation of borrower, or alternatively, wilfully or recklessly failing to make such enquiries an honest and reasonable person would make.  </a:t>
            </a:r>
            <a:endParaRPr lang="en-AU" u="sng" dirty="0">
              <a:effectLst/>
              <a:latin typeface="Arial Black" panose="020B0A04020102020204" pitchFamily="34" charset="0"/>
              <a:ea typeface="Calibri" panose="020F0502020204030204" pitchFamily="34" charset="0"/>
            </a:endParaRPr>
          </a:p>
          <a:p>
            <a:pPr lvl="0"/>
            <a:endParaRPr lang="en-AU" u="sng" dirty="0">
              <a:effectLst/>
              <a:latin typeface="Arial Black" panose="020B0A04020102020204" pitchFamily="34" charset="0"/>
              <a:ea typeface="Calibri" panose="020F0502020204030204" pitchFamily="34" charset="0"/>
            </a:endParaRPr>
          </a:p>
        </p:txBody>
      </p:sp>
    </p:spTree>
    <p:extLst>
      <p:ext uri="{BB962C8B-B14F-4D97-AF65-F5344CB8AC3E}">
        <p14:creationId xmlns:p14="http://schemas.microsoft.com/office/powerpoint/2010/main" val="21684604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103238" y="82519"/>
            <a:ext cx="12191999" cy="115916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p>
          <a:p>
            <a:pPr algn="ctr" defTabSz="129982">
              <a:lnSpc>
                <a:spcPct val="115000"/>
              </a:lnSpc>
            </a:pP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34413" y="466971"/>
            <a:ext cx="12192001" cy="2677656"/>
          </a:xfrm>
          <a:prstGeom prst="rect">
            <a:avLst/>
          </a:prstGeom>
          <a:noFill/>
        </p:spPr>
        <p:txBody>
          <a:bodyPr wrap="square" rtlCol="0">
            <a:spAutoFit/>
          </a:bodyPr>
          <a:lstStyle/>
          <a:p>
            <a:pPr lvl="0"/>
            <a:r>
              <a:rPr lang="en-AU" sz="2400" b="1" u="sng" dirty="0">
                <a:latin typeface="Arial Black" panose="020B0A04020102020204" pitchFamily="34" charset="0"/>
                <a:ea typeface="Calibri" panose="020F0502020204030204" pitchFamily="34" charset="0"/>
              </a:rPr>
              <a:t>15. </a:t>
            </a:r>
            <a:r>
              <a:rPr lang="en-AU" sz="2400" b="1" u="sng" dirty="0">
                <a:effectLst/>
                <a:latin typeface="Arial Black" panose="020B0A04020102020204" pitchFamily="34" charset="0"/>
                <a:ea typeface="Calibri" panose="020F0502020204030204" pitchFamily="34" charset="0"/>
              </a:rPr>
              <a:t>Other changes, proposals, trends and cases </a:t>
            </a:r>
          </a:p>
          <a:p>
            <a:pPr lvl="0"/>
            <a:endParaRPr lang="en-AU" sz="2400" b="1" u="sng" dirty="0">
              <a:latin typeface="Arial Black" panose="020B0A04020102020204" pitchFamily="34" charset="0"/>
              <a:ea typeface="Calibri" panose="020F0502020204030204" pitchFamily="34" charset="0"/>
            </a:endParaRPr>
          </a:p>
          <a:p>
            <a:pPr lvl="0"/>
            <a:r>
              <a:rPr lang="en-GB" sz="2400" b="1" u="sng" dirty="0">
                <a:latin typeface="Arial Black" panose="020B0A04020102020204" pitchFamily="34" charset="0"/>
                <a:ea typeface="Calibri" panose="020F0502020204030204" pitchFamily="34" charset="0"/>
              </a:rPr>
              <a:t>Actual Income Threshold Amount (AITA), Bankruptcy Act</a:t>
            </a:r>
          </a:p>
          <a:p>
            <a:pPr lvl="0"/>
            <a:endParaRPr lang="en-GB" sz="2400" b="1" u="sng" dirty="0">
              <a:latin typeface="Arial Black" panose="020B0A04020102020204" pitchFamily="34" charset="0"/>
              <a:ea typeface="Calibri" panose="020F0502020204030204" pitchFamily="34" charset="0"/>
            </a:endParaRPr>
          </a:p>
          <a:p>
            <a:pPr lvl="0"/>
            <a:r>
              <a:rPr lang="en-GB" sz="2400" b="1" u="sng" dirty="0">
                <a:latin typeface="Arial Black" panose="020B0A04020102020204" pitchFamily="34" charset="0"/>
                <a:ea typeface="Calibri" panose="020F0502020204030204" pitchFamily="34" charset="0"/>
              </a:rPr>
              <a:t>Over this amount, half of any income you get goes towards repaying creditors. The applicable threshold depends on how many dependants you have. </a:t>
            </a:r>
            <a:endParaRPr lang="en-AU" sz="2400" b="1" u="sng" dirty="0">
              <a:effectLst/>
              <a:latin typeface="Arial Black" panose="020B0A04020102020204" pitchFamily="34" charset="0"/>
              <a:ea typeface="Calibri" panose="020F0502020204030204" pitchFamily="34" charset="0"/>
            </a:endParaRPr>
          </a:p>
        </p:txBody>
      </p:sp>
      <p:graphicFrame>
        <p:nvGraphicFramePr>
          <p:cNvPr id="3" name="Table 2">
            <a:extLst>
              <a:ext uri="{FF2B5EF4-FFF2-40B4-BE49-F238E27FC236}">
                <a16:creationId xmlns:a16="http://schemas.microsoft.com/office/drawing/2014/main" id="{4B4F22A6-5429-436D-834F-96F17166CA93}"/>
              </a:ext>
            </a:extLst>
          </p:cNvPr>
          <p:cNvGraphicFramePr>
            <a:graphicFrameLocks noGrp="1"/>
          </p:cNvGraphicFramePr>
          <p:nvPr>
            <p:extLst>
              <p:ext uri="{D42A27DB-BD31-4B8C-83A1-F6EECF244321}">
                <p14:modId xmlns:p14="http://schemas.microsoft.com/office/powerpoint/2010/main" val="714212800"/>
              </p:ext>
            </p:extLst>
          </p:nvPr>
        </p:nvGraphicFramePr>
        <p:xfrm>
          <a:off x="2799736" y="3529078"/>
          <a:ext cx="5326625" cy="3206322"/>
        </p:xfrm>
        <a:graphic>
          <a:graphicData uri="http://schemas.openxmlformats.org/drawingml/2006/table">
            <a:tbl>
              <a:tblPr/>
              <a:tblGrid>
                <a:gridCol w="2297029">
                  <a:extLst>
                    <a:ext uri="{9D8B030D-6E8A-4147-A177-3AD203B41FA5}">
                      <a16:colId xmlns:a16="http://schemas.microsoft.com/office/drawing/2014/main" val="1028957959"/>
                    </a:ext>
                  </a:extLst>
                </a:gridCol>
                <a:gridCol w="3029596">
                  <a:extLst>
                    <a:ext uri="{9D8B030D-6E8A-4147-A177-3AD203B41FA5}">
                      <a16:colId xmlns:a16="http://schemas.microsoft.com/office/drawing/2014/main" val="1922726014"/>
                    </a:ext>
                  </a:extLst>
                </a:gridCol>
              </a:tblGrid>
              <a:tr h="682773">
                <a:tc>
                  <a:txBody>
                    <a:bodyPr/>
                    <a:lstStyle/>
                    <a:p>
                      <a:pPr algn="ctr"/>
                      <a:r>
                        <a:rPr lang="en-AU" sz="2400" b="1" dirty="0">
                          <a:effectLst/>
                        </a:rPr>
                        <a:t>Number of dependants</a:t>
                      </a:r>
                      <a:endParaRPr lang="en-AU" sz="2400" dirty="0">
                        <a:effectLst/>
                      </a:endParaRPr>
                    </a:p>
                  </a:txBody>
                  <a:tcPr marL="0" marR="0" marT="0" marB="0" anchor="ctr">
                    <a:lnL w="4763" cap="flat" cmpd="sng" algn="ctr">
                      <a:solidFill>
                        <a:srgbClr val="BBBBBB"/>
                      </a:solidFill>
                      <a:prstDash val="solid"/>
                      <a:round/>
                      <a:headEnd type="none" w="med" len="med"/>
                      <a:tailEnd type="none" w="med" len="med"/>
                    </a:lnL>
                    <a:lnR w="4763" cap="flat" cmpd="sng" algn="ctr">
                      <a:solidFill>
                        <a:srgbClr val="BBBBBB"/>
                      </a:solidFill>
                      <a:prstDash val="solid"/>
                      <a:round/>
                      <a:headEnd type="none" w="med" len="med"/>
                      <a:tailEnd type="none" w="med" len="med"/>
                    </a:lnR>
                    <a:lnT w="4763" cap="flat" cmpd="sng" algn="ctr">
                      <a:solidFill>
                        <a:srgbClr val="BBBBBB"/>
                      </a:solidFill>
                      <a:prstDash val="solid"/>
                      <a:round/>
                      <a:headEnd type="none" w="med" len="med"/>
                      <a:tailEnd type="none" w="med" len="med"/>
                    </a:lnT>
                    <a:lnB w="4763" cap="flat" cmpd="sng" algn="ctr">
                      <a:solidFill>
                        <a:srgbClr val="BBBBBB"/>
                      </a:solidFill>
                      <a:prstDash val="solid"/>
                      <a:round/>
                      <a:headEnd type="none" w="med" len="med"/>
                      <a:tailEnd type="none" w="med" len="med"/>
                    </a:lnB>
                    <a:solidFill>
                      <a:srgbClr val="EEEEEE"/>
                    </a:solidFill>
                  </a:tcPr>
                </a:tc>
                <a:tc>
                  <a:txBody>
                    <a:bodyPr/>
                    <a:lstStyle/>
                    <a:p>
                      <a:pPr algn="ctr"/>
                      <a:r>
                        <a:rPr lang="en-AU" sz="2400" b="1" dirty="0">
                          <a:effectLst/>
                        </a:rPr>
                        <a:t>Income (after tax etc.)</a:t>
                      </a:r>
                      <a:endParaRPr lang="en-AU" sz="2400" dirty="0">
                        <a:effectLst/>
                      </a:endParaRPr>
                    </a:p>
                  </a:txBody>
                  <a:tcPr marL="0" marR="0" marT="0" marB="0" anchor="ctr">
                    <a:lnL w="4763" cap="flat" cmpd="sng" algn="ctr">
                      <a:solidFill>
                        <a:srgbClr val="BBBBBB"/>
                      </a:solidFill>
                      <a:prstDash val="solid"/>
                      <a:round/>
                      <a:headEnd type="none" w="med" len="med"/>
                      <a:tailEnd type="none" w="med" len="med"/>
                    </a:lnL>
                    <a:lnR w="4763" cap="flat" cmpd="sng" algn="ctr">
                      <a:solidFill>
                        <a:srgbClr val="BBBBBB"/>
                      </a:solidFill>
                      <a:prstDash val="solid"/>
                      <a:round/>
                      <a:headEnd type="none" w="med" len="med"/>
                      <a:tailEnd type="none" w="med" len="med"/>
                    </a:lnR>
                    <a:lnT w="4763" cap="flat" cmpd="sng" algn="ctr">
                      <a:solidFill>
                        <a:srgbClr val="BBBBBB"/>
                      </a:solidFill>
                      <a:prstDash val="solid"/>
                      <a:round/>
                      <a:headEnd type="none" w="med" len="med"/>
                      <a:tailEnd type="none" w="med" len="med"/>
                    </a:lnT>
                    <a:lnB w="4763" cap="flat" cmpd="sng" algn="ctr">
                      <a:solidFill>
                        <a:srgbClr val="CCCCCC"/>
                      </a:solidFill>
                      <a:prstDash val="solid"/>
                      <a:round/>
                      <a:headEnd type="none" w="med" len="med"/>
                      <a:tailEnd type="none" w="med" len="med"/>
                    </a:lnB>
                    <a:solidFill>
                      <a:srgbClr val="EEEEEE"/>
                    </a:solidFill>
                  </a:tcPr>
                </a:tc>
                <a:extLst>
                  <a:ext uri="{0D108BD9-81ED-4DB2-BD59-A6C34878D82A}">
                    <a16:rowId xmlns:a16="http://schemas.microsoft.com/office/drawing/2014/main" val="2629141577"/>
                  </a:ext>
                </a:extLst>
              </a:tr>
              <a:tr h="412467">
                <a:tc>
                  <a:txBody>
                    <a:bodyPr/>
                    <a:lstStyle/>
                    <a:p>
                      <a:pPr algn="ctr"/>
                      <a:r>
                        <a:rPr lang="en-AU" sz="2400">
                          <a:effectLst/>
                        </a:rPr>
                        <a:t>0</a:t>
                      </a:r>
                    </a:p>
                  </a:txBody>
                  <a:tcPr marL="0" marR="0" marT="0" marB="0" anchor="ctr">
                    <a:lnL w="4763" cap="flat" cmpd="sng" algn="ctr">
                      <a:solidFill>
                        <a:srgbClr val="BBBBBB"/>
                      </a:solidFill>
                      <a:prstDash val="solid"/>
                      <a:round/>
                      <a:headEnd type="none" w="med" len="med"/>
                      <a:tailEnd type="none" w="med" len="med"/>
                    </a:lnL>
                    <a:lnR w="4763" cap="flat" cmpd="sng" algn="ctr">
                      <a:solidFill>
                        <a:srgbClr val="CCCCCC"/>
                      </a:solidFill>
                      <a:prstDash val="solid"/>
                      <a:round/>
                      <a:headEnd type="none" w="med" len="med"/>
                      <a:tailEnd type="none" w="med" len="med"/>
                    </a:lnR>
                    <a:lnT w="4763" cap="flat" cmpd="sng" algn="ctr">
                      <a:solidFill>
                        <a:srgbClr val="BBBBBB"/>
                      </a:solidFill>
                      <a:prstDash val="solid"/>
                      <a:round/>
                      <a:headEnd type="none" w="med" len="med"/>
                      <a:tailEnd type="none" w="med" len="med"/>
                    </a:lnT>
                    <a:lnB w="4763" cap="flat" cmpd="sng" algn="ctr">
                      <a:solidFill>
                        <a:srgbClr val="BBBBBB"/>
                      </a:solidFill>
                      <a:prstDash val="solid"/>
                      <a:round/>
                      <a:headEnd type="none" w="med" len="med"/>
                      <a:tailEnd type="none" w="med" len="med"/>
                    </a:lnB>
                  </a:tcPr>
                </a:tc>
                <a:tc>
                  <a:txBody>
                    <a:bodyPr/>
                    <a:lstStyle/>
                    <a:p>
                      <a:pPr algn="ctr"/>
                      <a:r>
                        <a:rPr lang="en-AU" sz="2400">
                          <a:effectLst/>
                        </a:rPr>
                        <a:t>$60,515.00</a:t>
                      </a:r>
                    </a:p>
                  </a:txBody>
                  <a:tcPr marL="0" marR="0" marT="0" marB="0" anchor="ctr">
                    <a:lnL w="4763" cap="flat" cmpd="sng" algn="ctr">
                      <a:solidFill>
                        <a:srgbClr val="CCCCCC"/>
                      </a:solidFill>
                      <a:prstDash val="solid"/>
                      <a:round/>
                      <a:headEnd type="none" w="med" len="med"/>
                      <a:tailEnd type="none" w="med" len="med"/>
                    </a:lnL>
                    <a:lnR w="4763" cap="flat" cmpd="sng" algn="ctr">
                      <a:solidFill>
                        <a:srgbClr val="CCCCCC"/>
                      </a:solidFill>
                      <a:prstDash val="solid"/>
                      <a:round/>
                      <a:headEnd type="none" w="med" len="med"/>
                      <a:tailEnd type="none" w="med" len="med"/>
                    </a:lnR>
                    <a:lnT w="4763" cap="flat" cmpd="sng" algn="ctr">
                      <a:solidFill>
                        <a:srgbClr val="CCCCCC"/>
                      </a:solidFill>
                      <a:prstDash val="solid"/>
                      <a:round/>
                      <a:headEnd type="none" w="med" len="med"/>
                      <a:tailEnd type="none" w="med" len="med"/>
                    </a:lnT>
                    <a:lnB w="4763" cap="flat" cmpd="sng" algn="ctr">
                      <a:solidFill>
                        <a:srgbClr val="BBBBBB"/>
                      </a:solidFill>
                      <a:prstDash val="solid"/>
                      <a:round/>
                      <a:headEnd type="none" w="med" len="med"/>
                      <a:tailEnd type="none" w="med" len="med"/>
                    </a:lnB>
                  </a:tcPr>
                </a:tc>
                <a:extLst>
                  <a:ext uri="{0D108BD9-81ED-4DB2-BD59-A6C34878D82A}">
                    <a16:rowId xmlns:a16="http://schemas.microsoft.com/office/drawing/2014/main" val="3752678743"/>
                  </a:ext>
                </a:extLst>
              </a:tr>
              <a:tr h="412467">
                <a:tc>
                  <a:txBody>
                    <a:bodyPr/>
                    <a:lstStyle/>
                    <a:p>
                      <a:pPr algn="ctr"/>
                      <a:r>
                        <a:rPr lang="en-AU" sz="2400">
                          <a:effectLst/>
                        </a:rPr>
                        <a:t>1</a:t>
                      </a:r>
                    </a:p>
                  </a:txBody>
                  <a:tcPr marL="0" marR="0" marT="0" marB="0" anchor="ctr">
                    <a:lnL w="4763" cap="flat" cmpd="sng" algn="ctr">
                      <a:solidFill>
                        <a:srgbClr val="BBBBBB"/>
                      </a:solidFill>
                      <a:prstDash val="solid"/>
                      <a:round/>
                      <a:headEnd type="none" w="med" len="med"/>
                      <a:tailEnd type="none" w="med" len="med"/>
                    </a:lnL>
                    <a:lnR w="4763" cap="flat" cmpd="sng" algn="ctr">
                      <a:solidFill>
                        <a:srgbClr val="BBBBBB"/>
                      </a:solidFill>
                      <a:prstDash val="solid"/>
                      <a:round/>
                      <a:headEnd type="none" w="med" len="med"/>
                      <a:tailEnd type="none" w="med" len="med"/>
                    </a:lnR>
                    <a:lnT w="4763" cap="flat" cmpd="sng" algn="ctr">
                      <a:solidFill>
                        <a:srgbClr val="BBBBBB"/>
                      </a:solidFill>
                      <a:prstDash val="solid"/>
                      <a:round/>
                      <a:headEnd type="none" w="med" len="med"/>
                      <a:tailEnd type="none" w="med" len="med"/>
                    </a:lnT>
                    <a:lnB w="4763" cap="flat" cmpd="sng" algn="ctr">
                      <a:solidFill>
                        <a:srgbClr val="BBBBBB"/>
                      </a:solidFill>
                      <a:prstDash val="solid"/>
                      <a:round/>
                      <a:headEnd type="none" w="med" len="med"/>
                      <a:tailEnd type="none" w="med" len="med"/>
                    </a:lnB>
                  </a:tcPr>
                </a:tc>
                <a:tc>
                  <a:txBody>
                    <a:bodyPr/>
                    <a:lstStyle/>
                    <a:p>
                      <a:pPr algn="ctr"/>
                      <a:r>
                        <a:rPr lang="en-AU" sz="2400" dirty="0">
                          <a:effectLst/>
                        </a:rPr>
                        <a:t>$71,407.70</a:t>
                      </a:r>
                    </a:p>
                  </a:txBody>
                  <a:tcPr marL="0" marR="0" marT="0" marB="0" anchor="ctr">
                    <a:lnL w="4763" cap="flat" cmpd="sng" algn="ctr">
                      <a:solidFill>
                        <a:srgbClr val="BBBBBB"/>
                      </a:solidFill>
                      <a:prstDash val="solid"/>
                      <a:round/>
                      <a:headEnd type="none" w="med" len="med"/>
                      <a:tailEnd type="none" w="med" len="med"/>
                    </a:lnL>
                    <a:lnR w="4763" cap="flat" cmpd="sng" algn="ctr">
                      <a:solidFill>
                        <a:srgbClr val="BBBBBB"/>
                      </a:solidFill>
                      <a:prstDash val="solid"/>
                      <a:round/>
                      <a:headEnd type="none" w="med" len="med"/>
                      <a:tailEnd type="none" w="med" len="med"/>
                    </a:lnR>
                    <a:lnT w="4763" cap="flat" cmpd="sng" algn="ctr">
                      <a:solidFill>
                        <a:srgbClr val="BBBBBB"/>
                      </a:solidFill>
                      <a:prstDash val="solid"/>
                      <a:round/>
                      <a:headEnd type="none" w="med" len="med"/>
                      <a:tailEnd type="none" w="med" len="med"/>
                    </a:lnT>
                    <a:lnB w="4763" cap="flat" cmpd="sng" algn="ctr">
                      <a:solidFill>
                        <a:srgbClr val="BBBBBB"/>
                      </a:solidFill>
                      <a:prstDash val="solid"/>
                      <a:round/>
                      <a:headEnd type="none" w="med" len="med"/>
                      <a:tailEnd type="none" w="med" len="med"/>
                    </a:lnB>
                  </a:tcPr>
                </a:tc>
                <a:extLst>
                  <a:ext uri="{0D108BD9-81ED-4DB2-BD59-A6C34878D82A}">
                    <a16:rowId xmlns:a16="http://schemas.microsoft.com/office/drawing/2014/main" val="3492527015"/>
                  </a:ext>
                </a:extLst>
              </a:tr>
              <a:tr h="412467">
                <a:tc>
                  <a:txBody>
                    <a:bodyPr/>
                    <a:lstStyle/>
                    <a:p>
                      <a:pPr algn="ctr"/>
                      <a:r>
                        <a:rPr lang="en-AU" sz="2400">
                          <a:effectLst/>
                        </a:rPr>
                        <a:t>2</a:t>
                      </a:r>
                    </a:p>
                  </a:txBody>
                  <a:tcPr marL="0" marR="0" marT="0" marB="0" anchor="ctr">
                    <a:lnL w="4763" cap="flat" cmpd="sng" algn="ctr">
                      <a:solidFill>
                        <a:srgbClr val="BBBBBB"/>
                      </a:solidFill>
                      <a:prstDash val="solid"/>
                      <a:round/>
                      <a:headEnd type="none" w="med" len="med"/>
                      <a:tailEnd type="none" w="med" len="med"/>
                    </a:lnL>
                    <a:lnR w="4763" cap="flat" cmpd="sng" algn="ctr">
                      <a:solidFill>
                        <a:srgbClr val="BBBBBB"/>
                      </a:solidFill>
                      <a:prstDash val="solid"/>
                      <a:round/>
                      <a:headEnd type="none" w="med" len="med"/>
                      <a:tailEnd type="none" w="med" len="med"/>
                    </a:lnR>
                    <a:lnT w="4763" cap="flat" cmpd="sng" algn="ctr">
                      <a:solidFill>
                        <a:srgbClr val="BBBBBB"/>
                      </a:solidFill>
                      <a:prstDash val="solid"/>
                      <a:round/>
                      <a:headEnd type="none" w="med" len="med"/>
                      <a:tailEnd type="none" w="med" len="med"/>
                    </a:lnT>
                    <a:lnB w="4763" cap="flat" cmpd="sng" algn="ctr">
                      <a:solidFill>
                        <a:srgbClr val="BBBBBB"/>
                      </a:solidFill>
                      <a:prstDash val="solid"/>
                      <a:round/>
                      <a:headEnd type="none" w="med" len="med"/>
                      <a:tailEnd type="none" w="med" len="med"/>
                    </a:lnB>
                  </a:tcPr>
                </a:tc>
                <a:tc>
                  <a:txBody>
                    <a:bodyPr/>
                    <a:lstStyle/>
                    <a:p>
                      <a:pPr algn="ctr"/>
                      <a:r>
                        <a:rPr lang="en-AU" sz="2400">
                          <a:effectLst/>
                        </a:rPr>
                        <a:t>$76,854.05</a:t>
                      </a:r>
                    </a:p>
                  </a:txBody>
                  <a:tcPr marL="0" marR="0" marT="0" marB="0" anchor="ctr">
                    <a:lnL w="4763" cap="flat" cmpd="sng" algn="ctr">
                      <a:solidFill>
                        <a:srgbClr val="BBBBBB"/>
                      </a:solidFill>
                      <a:prstDash val="solid"/>
                      <a:round/>
                      <a:headEnd type="none" w="med" len="med"/>
                      <a:tailEnd type="none" w="med" len="med"/>
                    </a:lnL>
                    <a:lnR w="4763" cap="flat" cmpd="sng" algn="ctr">
                      <a:solidFill>
                        <a:srgbClr val="BBBBBB"/>
                      </a:solidFill>
                      <a:prstDash val="solid"/>
                      <a:round/>
                      <a:headEnd type="none" w="med" len="med"/>
                      <a:tailEnd type="none" w="med" len="med"/>
                    </a:lnR>
                    <a:lnT w="4763" cap="flat" cmpd="sng" algn="ctr">
                      <a:solidFill>
                        <a:srgbClr val="BBBBBB"/>
                      </a:solidFill>
                      <a:prstDash val="solid"/>
                      <a:round/>
                      <a:headEnd type="none" w="med" len="med"/>
                      <a:tailEnd type="none" w="med" len="med"/>
                    </a:lnT>
                    <a:lnB w="4763" cap="flat" cmpd="sng" algn="ctr">
                      <a:solidFill>
                        <a:srgbClr val="BBBBBB"/>
                      </a:solidFill>
                      <a:prstDash val="solid"/>
                      <a:round/>
                      <a:headEnd type="none" w="med" len="med"/>
                      <a:tailEnd type="none" w="med" len="med"/>
                    </a:lnB>
                  </a:tcPr>
                </a:tc>
                <a:extLst>
                  <a:ext uri="{0D108BD9-81ED-4DB2-BD59-A6C34878D82A}">
                    <a16:rowId xmlns:a16="http://schemas.microsoft.com/office/drawing/2014/main" val="2277482685"/>
                  </a:ext>
                </a:extLst>
              </a:tr>
              <a:tr h="412467">
                <a:tc>
                  <a:txBody>
                    <a:bodyPr/>
                    <a:lstStyle/>
                    <a:p>
                      <a:pPr algn="ctr"/>
                      <a:r>
                        <a:rPr lang="en-AU" sz="2400">
                          <a:effectLst/>
                        </a:rPr>
                        <a:t>3</a:t>
                      </a:r>
                    </a:p>
                  </a:txBody>
                  <a:tcPr marL="0" marR="0" marT="0" marB="0" anchor="ctr">
                    <a:lnL w="4763" cap="flat" cmpd="sng" algn="ctr">
                      <a:solidFill>
                        <a:srgbClr val="BBBBBB"/>
                      </a:solidFill>
                      <a:prstDash val="solid"/>
                      <a:round/>
                      <a:headEnd type="none" w="med" len="med"/>
                      <a:tailEnd type="none" w="med" len="med"/>
                    </a:lnL>
                    <a:lnR w="4763" cap="flat" cmpd="sng" algn="ctr">
                      <a:solidFill>
                        <a:srgbClr val="BBBBBB"/>
                      </a:solidFill>
                      <a:prstDash val="solid"/>
                      <a:round/>
                      <a:headEnd type="none" w="med" len="med"/>
                      <a:tailEnd type="none" w="med" len="med"/>
                    </a:lnR>
                    <a:lnT w="4763" cap="flat" cmpd="sng" algn="ctr">
                      <a:solidFill>
                        <a:srgbClr val="BBBBBB"/>
                      </a:solidFill>
                      <a:prstDash val="solid"/>
                      <a:round/>
                      <a:headEnd type="none" w="med" len="med"/>
                      <a:tailEnd type="none" w="med" len="med"/>
                    </a:lnT>
                    <a:lnB w="4763" cap="flat" cmpd="sng" algn="ctr">
                      <a:solidFill>
                        <a:srgbClr val="BBBBBB"/>
                      </a:solidFill>
                      <a:prstDash val="solid"/>
                      <a:round/>
                      <a:headEnd type="none" w="med" len="med"/>
                      <a:tailEnd type="none" w="med" len="med"/>
                    </a:lnB>
                  </a:tcPr>
                </a:tc>
                <a:tc>
                  <a:txBody>
                    <a:bodyPr/>
                    <a:lstStyle/>
                    <a:p>
                      <a:pPr algn="ctr"/>
                      <a:r>
                        <a:rPr lang="en-AU" sz="2400">
                          <a:effectLst/>
                        </a:rPr>
                        <a:t>$79,879.80</a:t>
                      </a:r>
                    </a:p>
                  </a:txBody>
                  <a:tcPr marL="0" marR="0" marT="0" marB="0" anchor="ctr">
                    <a:lnL w="4763" cap="flat" cmpd="sng" algn="ctr">
                      <a:solidFill>
                        <a:srgbClr val="BBBBBB"/>
                      </a:solidFill>
                      <a:prstDash val="solid"/>
                      <a:round/>
                      <a:headEnd type="none" w="med" len="med"/>
                      <a:tailEnd type="none" w="med" len="med"/>
                    </a:lnL>
                    <a:lnR w="4763" cap="flat" cmpd="sng" algn="ctr">
                      <a:solidFill>
                        <a:srgbClr val="BBBBBB"/>
                      </a:solidFill>
                      <a:prstDash val="solid"/>
                      <a:round/>
                      <a:headEnd type="none" w="med" len="med"/>
                      <a:tailEnd type="none" w="med" len="med"/>
                    </a:lnR>
                    <a:lnT w="4763" cap="flat" cmpd="sng" algn="ctr">
                      <a:solidFill>
                        <a:srgbClr val="BBBBBB"/>
                      </a:solidFill>
                      <a:prstDash val="solid"/>
                      <a:round/>
                      <a:headEnd type="none" w="med" len="med"/>
                      <a:tailEnd type="none" w="med" len="med"/>
                    </a:lnT>
                    <a:lnB w="4763" cap="flat" cmpd="sng" algn="ctr">
                      <a:solidFill>
                        <a:srgbClr val="BBBBBB"/>
                      </a:solidFill>
                      <a:prstDash val="solid"/>
                      <a:round/>
                      <a:headEnd type="none" w="med" len="med"/>
                      <a:tailEnd type="none" w="med" len="med"/>
                    </a:lnB>
                  </a:tcPr>
                </a:tc>
                <a:extLst>
                  <a:ext uri="{0D108BD9-81ED-4DB2-BD59-A6C34878D82A}">
                    <a16:rowId xmlns:a16="http://schemas.microsoft.com/office/drawing/2014/main" val="3689066093"/>
                  </a:ext>
                </a:extLst>
              </a:tr>
              <a:tr h="412467">
                <a:tc>
                  <a:txBody>
                    <a:bodyPr/>
                    <a:lstStyle/>
                    <a:p>
                      <a:pPr algn="ctr"/>
                      <a:r>
                        <a:rPr lang="en-AU" sz="2400">
                          <a:effectLst/>
                        </a:rPr>
                        <a:t>4</a:t>
                      </a:r>
                    </a:p>
                  </a:txBody>
                  <a:tcPr marL="0" marR="0" marT="0" marB="0" anchor="ctr">
                    <a:lnL w="4763" cap="flat" cmpd="sng" algn="ctr">
                      <a:solidFill>
                        <a:srgbClr val="BBBBBB"/>
                      </a:solidFill>
                      <a:prstDash val="solid"/>
                      <a:round/>
                      <a:headEnd type="none" w="med" len="med"/>
                      <a:tailEnd type="none" w="med" len="med"/>
                    </a:lnL>
                    <a:lnR w="4763" cap="flat" cmpd="sng" algn="ctr">
                      <a:solidFill>
                        <a:srgbClr val="BBBBBB"/>
                      </a:solidFill>
                      <a:prstDash val="solid"/>
                      <a:round/>
                      <a:headEnd type="none" w="med" len="med"/>
                      <a:tailEnd type="none" w="med" len="med"/>
                    </a:lnR>
                    <a:lnT w="4763" cap="flat" cmpd="sng" algn="ctr">
                      <a:solidFill>
                        <a:srgbClr val="BBBBBB"/>
                      </a:solidFill>
                      <a:prstDash val="solid"/>
                      <a:round/>
                      <a:headEnd type="none" w="med" len="med"/>
                      <a:tailEnd type="none" w="med" len="med"/>
                    </a:lnT>
                    <a:lnB w="4763" cap="flat" cmpd="sng" algn="ctr">
                      <a:solidFill>
                        <a:srgbClr val="BBBBBB"/>
                      </a:solidFill>
                      <a:prstDash val="solid"/>
                      <a:round/>
                      <a:headEnd type="none" w="med" len="med"/>
                      <a:tailEnd type="none" w="med" len="med"/>
                    </a:lnB>
                  </a:tcPr>
                </a:tc>
                <a:tc>
                  <a:txBody>
                    <a:bodyPr/>
                    <a:lstStyle/>
                    <a:p>
                      <a:pPr algn="ctr"/>
                      <a:r>
                        <a:rPr lang="en-AU" sz="2400">
                          <a:effectLst/>
                        </a:rPr>
                        <a:t>$81,090.10</a:t>
                      </a:r>
                    </a:p>
                  </a:txBody>
                  <a:tcPr marL="0" marR="0" marT="0" marB="0" anchor="ctr">
                    <a:lnL w="4763" cap="flat" cmpd="sng" algn="ctr">
                      <a:solidFill>
                        <a:srgbClr val="BBBBBB"/>
                      </a:solidFill>
                      <a:prstDash val="solid"/>
                      <a:round/>
                      <a:headEnd type="none" w="med" len="med"/>
                      <a:tailEnd type="none" w="med" len="med"/>
                    </a:lnL>
                    <a:lnR w="4763" cap="flat" cmpd="sng" algn="ctr">
                      <a:solidFill>
                        <a:srgbClr val="BBBBBB"/>
                      </a:solidFill>
                      <a:prstDash val="solid"/>
                      <a:round/>
                      <a:headEnd type="none" w="med" len="med"/>
                      <a:tailEnd type="none" w="med" len="med"/>
                    </a:lnR>
                    <a:lnT w="4763" cap="flat" cmpd="sng" algn="ctr">
                      <a:solidFill>
                        <a:srgbClr val="BBBBBB"/>
                      </a:solidFill>
                      <a:prstDash val="solid"/>
                      <a:round/>
                      <a:headEnd type="none" w="med" len="med"/>
                      <a:tailEnd type="none" w="med" len="med"/>
                    </a:lnT>
                    <a:lnB w="4763" cap="flat" cmpd="sng" algn="ctr">
                      <a:solidFill>
                        <a:srgbClr val="BBBBBB"/>
                      </a:solidFill>
                      <a:prstDash val="solid"/>
                      <a:round/>
                      <a:headEnd type="none" w="med" len="med"/>
                      <a:tailEnd type="none" w="med" len="med"/>
                    </a:lnB>
                  </a:tcPr>
                </a:tc>
                <a:extLst>
                  <a:ext uri="{0D108BD9-81ED-4DB2-BD59-A6C34878D82A}">
                    <a16:rowId xmlns:a16="http://schemas.microsoft.com/office/drawing/2014/main" val="1947867407"/>
                  </a:ext>
                </a:extLst>
              </a:tr>
              <a:tr h="412467">
                <a:tc>
                  <a:txBody>
                    <a:bodyPr/>
                    <a:lstStyle/>
                    <a:p>
                      <a:pPr algn="ctr"/>
                      <a:r>
                        <a:rPr lang="en-AU" sz="2400" dirty="0">
                          <a:effectLst/>
                        </a:rPr>
                        <a:t>more than 4</a:t>
                      </a:r>
                    </a:p>
                  </a:txBody>
                  <a:tcPr marL="0" marR="0" marT="0" marB="0" anchor="ctr">
                    <a:lnL w="4763" cap="flat" cmpd="sng" algn="ctr">
                      <a:solidFill>
                        <a:srgbClr val="BBBBBB"/>
                      </a:solidFill>
                      <a:prstDash val="solid"/>
                      <a:round/>
                      <a:headEnd type="none" w="med" len="med"/>
                      <a:tailEnd type="none" w="med" len="med"/>
                    </a:lnL>
                    <a:lnR w="4763" cap="flat" cmpd="sng" algn="ctr">
                      <a:solidFill>
                        <a:srgbClr val="BBBBBB"/>
                      </a:solidFill>
                      <a:prstDash val="solid"/>
                      <a:round/>
                      <a:headEnd type="none" w="med" len="med"/>
                      <a:tailEnd type="none" w="med" len="med"/>
                    </a:lnR>
                    <a:lnT w="4763" cap="flat" cmpd="sng" algn="ctr">
                      <a:solidFill>
                        <a:srgbClr val="BBBBBB"/>
                      </a:solidFill>
                      <a:prstDash val="solid"/>
                      <a:round/>
                      <a:headEnd type="none" w="med" len="med"/>
                      <a:tailEnd type="none" w="med" len="med"/>
                    </a:lnT>
                    <a:lnB w="4763" cap="flat" cmpd="sng" algn="ctr">
                      <a:solidFill>
                        <a:srgbClr val="BBBBBB"/>
                      </a:solidFill>
                      <a:prstDash val="solid"/>
                      <a:round/>
                      <a:headEnd type="none" w="med" len="med"/>
                      <a:tailEnd type="none" w="med" len="med"/>
                    </a:lnB>
                  </a:tcPr>
                </a:tc>
                <a:tc>
                  <a:txBody>
                    <a:bodyPr/>
                    <a:lstStyle/>
                    <a:p>
                      <a:pPr algn="ctr"/>
                      <a:r>
                        <a:rPr lang="en-AU" sz="2400" dirty="0">
                          <a:effectLst/>
                        </a:rPr>
                        <a:t>$82,300.40</a:t>
                      </a:r>
                    </a:p>
                  </a:txBody>
                  <a:tcPr marL="0" marR="0" marT="0" marB="0" anchor="ctr">
                    <a:lnL w="4763" cap="flat" cmpd="sng" algn="ctr">
                      <a:solidFill>
                        <a:srgbClr val="BBBBBB"/>
                      </a:solidFill>
                      <a:prstDash val="solid"/>
                      <a:round/>
                      <a:headEnd type="none" w="med" len="med"/>
                      <a:tailEnd type="none" w="med" len="med"/>
                    </a:lnL>
                    <a:lnR w="4763" cap="flat" cmpd="sng" algn="ctr">
                      <a:solidFill>
                        <a:srgbClr val="BBBBBB"/>
                      </a:solidFill>
                      <a:prstDash val="solid"/>
                      <a:round/>
                      <a:headEnd type="none" w="med" len="med"/>
                      <a:tailEnd type="none" w="med" len="med"/>
                    </a:lnR>
                    <a:lnT w="4763" cap="flat" cmpd="sng" algn="ctr">
                      <a:solidFill>
                        <a:srgbClr val="BBBBBB"/>
                      </a:solidFill>
                      <a:prstDash val="solid"/>
                      <a:round/>
                      <a:headEnd type="none" w="med" len="med"/>
                      <a:tailEnd type="none" w="med" len="med"/>
                    </a:lnT>
                    <a:lnB w="4763" cap="flat" cmpd="sng" algn="ctr">
                      <a:solidFill>
                        <a:srgbClr val="BBBBBB"/>
                      </a:solidFill>
                      <a:prstDash val="solid"/>
                      <a:round/>
                      <a:headEnd type="none" w="med" len="med"/>
                      <a:tailEnd type="none" w="med" len="med"/>
                    </a:lnB>
                  </a:tcPr>
                </a:tc>
                <a:extLst>
                  <a:ext uri="{0D108BD9-81ED-4DB2-BD59-A6C34878D82A}">
                    <a16:rowId xmlns:a16="http://schemas.microsoft.com/office/drawing/2014/main" val="1513162403"/>
                  </a:ext>
                </a:extLst>
              </a:tr>
            </a:tbl>
          </a:graphicData>
        </a:graphic>
      </p:graphicFrame>
    </p:spTree>
    <p:extLst>
      <p:ext uri="{BB962C8B-B14F-4D97-AF65-F5344CB8AC3E}">
        <p14:creationId xmlns:p14="http://schemas.microsoft.com/office/powerpoint/2010/main" val="93282434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48073" y="622314"/>
            <a:ext cx="12191999" cy="5676810"/>
          </a:xfrm>
          <a:prstGeom prst="rect">
            <a:avLst/>
          </a:prstGeom>
          <a:noFill/>
        </p:spPr>
        <p:txBody>
          <a:bodyPr wrap="square" rtlCol="0">
            <a:spAutoFit/>
          </a:bodyPr>
          <a:lstStyle/>
          <a:p>
            <a:pPr defTabSz="129982">
              <a:lnSpc>
                <a:spcPct val="150000"/>
              </a:lnSpc>
            </a:pPr>
            <a:r>
              <a:rPr lang="en-AU" sz="2400" b="1" u="sng" dirty="0">
                <a:solidFill>
                  <a:prstClr val="black"/>
                </a:solidFill>
                <a:latin typeface="Arial Black" panose="020B0A04020102020204" pitchFamily="34" charset="0"/>
              </a:rPr>
              <a:t>The Presenter’s background; Geoffrey McDonald</a:t>
            </a:r>
          </a:p>
          <a:p>
            <a:pPr defTabSz="129982">
              <a:lnSpc>
                <a:spcPct val="150000"/>
              </a:lnSpc>
            </a:pPr>
            <a:r>
              <a:rPr lang="en-AU" sz="2000" b="1" u="sng" dirty="0">
                <a:solidFill>
                  <a:prstClr val="black"/>
                </a:solidFill>
                <a:latin typeface="Arial Black" panose="020B0A04020102020204" pitchFamily="34" charset="0"/>
              </a:rPr>
              <a:t>Insolvency Accountant</a:t>
            </a:r>
          </a:p>
          <a:p>
            <a:pPr defTabSz="129982">
              <a:lnSpc>
                <a:spcPct val="150000"/>
              </a:lnSpc>
            </a:pPr>
            <a:r>
              <a:rPr lang="en-GB" sz="2000" b="1" dirty="0">
                <a:solidFill>
                  <a:prstClr val="black"/>
                </a:solidFill>
                <a:latin typeface="Arial Black" panose="020B0A04020102020204" pitchFamily="34" charset="0"/>
              </a:rPr>
              <a:t>1987 became a partner, the youngest ever of an accounting firm, aged 23</a:t>
            </a:r>
          </a:p>
          <a:p>
            <a:pPr defTabSz="129982">
              <a:lnSpc>
                <a:spcPct val="150000"/>
              </a:lnSpc>
            </a:pPr>
            <a:r>
              <a:rPr lang="en-GB" sz="2000" b="1" dirty="0">
                <a:solidFill>
                  <a:prstClr val="black"/>
                </a:solidFill>
                <a:latin typeface="Arial Black" panose="020B0A04020102020204" pitchFamily="34" charset="0"/>
              </a:rPr>
              <a:t>1988 became a registered liquidator, then also registered as an auditor, tax agent and then Trustee in bankruptcy</a:t>
            </a:r>
          </a:p>
          <a:p>
            <a:pPr defTabSz="129982">
              <a:lnSpc>
                <a:spcPct val="150000"/>
              </a:lnSpc>
            </a:pPr>
            <a:r>
              <a:rPr lang="en-GB" sz="2000" b="1" dirty="0">
                <a:solidFill>
                  <a:prstClr val="black"/>
                </a:solidFill>
                <a:latin typeface="Arial Black" panose="020B0A04020102020204" pitchFamily="34" charset="0"/>
              </a:rPr>
              <a:t>I went to the Bar in the late 1990s.</a:t>
            </a:r>
          </a:p>
          <a:p>
            <a:pPr defTabSz="129982">
              <a:lnSpc>
                <a:spcPct val="150000"/>
              </a:lnSpc>
            </a:pPr>
            <a:r>
              <a:rPr lang="en-GB" sz="2000" b="1" dirty="0">
                <a:solidFill>
                  <a:prstClr val="black"/>
                </a:solidFill>
                <a:latin typeface="Arial Black" panose="020B0A04020102020204" pitchFamily="34" charset="0"/>
              </a:rPr>
              <a:t>I was told that I was the first person to be granted a </a:t>
            </a:r>
          </a:p>
          <a:p>
            <a:pPr defTabSz="129982">
              <a:lnSpc>
                <a:spcPct val="150000"/>
              </a:lnSpc>
            </a:pPr>
            <a:r>
              <a:rPr lang="en-GB" sz="2000" b="1" dirty="0">
                <a:solidFill>
                  <a:prstClr val="black"/>
                </a:solidFill>
                <a:latin typeface="Arial Black" panose="020B0A04020102020204" pitchFamily="34" charset="0"/>
              </a:rPr>
              <a:t>Practicing certificate as a barrister whilst also practicing as an accountant.</a:t>
            </a:r>
          </a:p>
          <a:p>
            <a:pPr defTabSz="129982">
              <a:lnSpc>
                <a:spcPct val="150000"/>
              </a:lnSpc>
            </a:pPr>
            <a:r>
              <a:rPr lang="en-GB" sz="2000" b="1" dirty="0">
                <a:solidFill>
                  <a:prstClr val="black"/>
                </a:solidFill>
                <a:latin typeface="Arial Black" panose="020B0A04020102020204" pitchFamily="34" charset="0"/>
              </a:rPr>
              <a:t>I soon became National Chairman of Hall Chadwick.</a:t>
            </a:r>
          </a:p>
          <a:p>
            <a:pPr defTabSz="129982">
              <a:lnSpc>
                <a:spcPct val="150000"/>
              </a:lnSpc>
            </a:pPr>
            <a:r>
              <a:rPr lang="en-GB" sz="2000" b="1" dirty="0">
                <a:solidFill>
                  <a:prstClr val="black"/>
                </a:solidFill>
                <a:latin typeface="Arial Black" panose="020B0A04020102020204" pitchFamily="34" charset="0"/>
              </a:rPr>
              <a:t>Left Accounting to practise as Counsel in 2008.</a:t>
            </a:r>
          </a:p>
          <a:p>
            <a:pPr defTabSz="129982">
              <a:lnSpc>
                <a:spcPct val="150000"/>
              </a:lnSpc>
            </a:pPr>
            <a:r>
              <a:rPr lang="en-GB" sz="2000" b="1" dirty="0">
                <a:solidFill>
                  <a:prstClr val="black"/>
                </a:solidFill>
                <a:latin typeface="Arial Black" panose="020B0A04020102020204" pitchFamily="34" charset="0"/>
              </a:rPr>
              <a:t>As Albert Einstein once said; </a:t>
            </a:r>
          </a:p>
          <a:p>
            <a:pPr defTabSz="129982">
              <a:lnSpc>
                <a:spcPct val="150000"/>
              </a:lnSpc>
            </a:pPr>
            <a:r>
              <a:rPr lang="en-GB" sz="2000" b="1" dirty="0">
                <a:solidFill>
                  <a:prstClr val="black"/>
                </a:solidFill>
                <a:latin typeface="Arial Black" panose="020B0A04020102020204" pitchFamily="34" charset="0"/>
              </a:rPr>
              <a:t>“the fate of the old one, recognises the culture of the young”</a:t>
            </a:r>
          </a:p>
        </p:txBody>
      </p:sp>
    </p:spTree>
    <p:extLst>
      <p:ext uri="{BB962C8B-B14F-4D97-AF65-F5344CB8AC3E}">
        <p14:creationId xmlns:p14="http://schemas.microsoft.com/office/powerpoint/2010/main" val="245201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10762"/>
            <a:ext cx="12191999" cy="5084405"/>
          </a:xfrm>
          <a:prstGeom prst="rect">
            <a:avLst/>
          </a:prstGeom>
          <a:noFill/>
        </p:spPr>
        <p:txBody>
          <a:bodyPr wrap="square" rtlCol="0">
            <a:spAutoFit/>
          </a:bodyPr>
          <a:lstStyle/>
          <a:p>
            <a:pPr defTabSz="129982">
              <a:lnSpc>
                <a:spcPct val="150000"/>
              </a:lnSpc>
            </a:pPr>
            <a:r>
              <a:rPr lang="en-GB" sz="1800" b="1" u="sng" dirty="0">
                <a:solidFill>
                  <a:prstClr val="black"/>
                </a:solidFill>
                <a:latin typeface="Arial Black" panose="020B0A04020102020204" pitchFamily="34" charset="0"/>
              </a:rPr>
              <a:t>2. </a:t>
            </a:r>
            <a:r>
              <a:rPr lang="en-US" u="sng" dirty="0">
                <a:latin typeface="Arial Black" panose="020B0A04020102020204" pitchFamily="34" charset="0"/>
                <a:ea typeface="Calibri" panose="020F0502020204030204" pitchFamily="34" charset="0"/>
                <a:cs typeface="Times New Roman" panose="02020603050405020304" pitchFamily="18" charset="0"/>
              </a:rPr>
              <a:t>Statutory Demands and Bankruptcy Notices</a:t>
            </a:r>
          </a:p>
          <a:p>
            <a:pPr defTabSz="129982">
              <a:lnSpc>
                <a:spcPct val="150000"/>
              </a:lnSpc>
            </a:pPr>
            <a:endParaRPr lang="en-GB" sz="1800" b="1" dirty="0">
              <a:solidFill>
                <a:prstClr val="black"/>
              </a:solidFill>
              <a:latin typeface="Arial Black" panose="020B0A04020102020204" pitchFamily="34" charset="0"/>
            </a:endParaRPr>
          </a:p>
          <a:p>
            <a:pPr defTabSz="129982">
              <a:lnSpc>
                <a:spcPct val="150000"/>
              </a:lnSpc>
            </a:pPr>
            <a:r>
              <a:rPr lang="en-GB" sz="1800" b="1" dirty="0">
                <a:solidFill>
                  <a:prstClr val="black"/>
                </a:solidFill>
                <a:latin typeface="Arial Black" panose="020B0A04020102020204" pitchFamily="34" charset="0"/>
              </a:rPr>
              <a:t>For the period from </a:t>
            </a:r>
            <a:r>
              <a:rPr lang="en-GB" sz="1800" b="1" dirty="0">
                <a:solidFill>
                  <a:prstClr val="black"/>
                </a:solidFill>
                <a:highlight>
                  <a:srgbClr val="FFFF00"/>
                </a:highlight>
                <a:latin typeface="Arial Black" panose="020B0A04020102020204" pitchFamily="34" charset="0"/>
              </a:rPr>
              <a:t>24 March 2020 to 31 December 2020, the insolvency laws were changed to</a:t>
            </a:r>
            <a:r>
              <a:rPr lang="en-GB" sz="1800" b="1" dirty="0">
                <a:solidFill>
                  <a:prstClr val="black"/>
                </a:solidFill>
                <a:latin typeface="Arial Black" panose="020B0A04020102020204" pitchFamily="34" charset="0"/>
              </a:rPr>
              <a:t>;</a:t>
            </a:r>
          </a:p>
          <a:p>
            <a:pPr defTabSz="129982">
              <a:lnSpc>
                <a:spcPct val="150000"/>
              </a:lnSpc>
            </a:pPr>
            <a:r>
              <a:rPr lang="en-GB" sz="1800" b="1" dirty="0">
                <a:solidFill>
                  <a:prstClr val="black"/>
                </a:solidFill>
                <a:latin typeface="Arial Black" panose="020B0A04020102020204" pitchFamily="34" charset="0"/>
              </a:rPr>
              <a:t>•	Increase the current minimum threshold for creditors issuing a </a:t>
            </a:r>
            <a:r>
              <a:rPr lang="en-GB" sz="1800" b="1" u="sng" dirty="0">
                <a:solidFill>
                  <a:prstClr val="black"/>
                </a:solidFill>
                <a:latin typeface="Arial Black" panose="020B0A04020102020204" pitchFamily="34" charset="0"/>
              </a:rPr>
              <a:t>statutory demand </a:t>
            </a:r>
            <a:r>
              <a:rPr lang="en-GB" sz="1800" b="1" dirty="0">
                <a:solidFill>
                  <a:prstClr val="black"/>
                </a:solidFill>
                <a:latin typeface="Arial Black" panose="020B0A04020102020204" pitchFamily="34" charset="0"/>
              </a:rPr>
              <a:t>on a company under the Corporations Act 2001 from $2,000 to $</a:t>
            </a:r>
            <a:r>
              <a:rPr lang="en-GB" sz="1800" b="1" u="sng" dirty="0">
                <a:solidFill>
                  <a:prstClr val="black"/>
                </a:solidFill>
                <a:latin typeface="Arial Black" panose="020B0A04020102020204" pitchFamily="34" charset="0"/>
              </a:rPr>
              <a:t>20,000</a:t>
            </a:r>
            <a:r>
              <a:rPr lang="en-GB" sz="1800" b="1" dirty="0">
                <a:solidFill>
                  <a:prstClr val="black"/>
                </a:solidFill>
                <a:latin typeface="Arial Black" panose="020B0A04020102020204" pitchFamily="34" charset="0"/>
              </a:rPr>
              <a:t>. </a:t>
            </a:r>
          </a:p>
          <a:p>
            <a:pPr defTabSz="129982">
              <a:lnSpc>
                <a:spcPct val="150000"/>
              </a:lnSpc>
            </a:pPr>
            <a:r>
              <a:rPr lang="en-GB" sz="1800" b="1" dirty="0">
                <a:solidFill>
                  <a:prstClr val="black"/>
                </a:solidFill>
                <a:latin typeface="Arial Black" panose="020B0A04020102020204" pitchFamily="34" charset="0"/>
              </a:rPr>
              <a:t>•	Extend the statutory timeframe for a company to respond to a statutory demand from 21 days to </a:t>
            </a:r>
            <a:r>
              <a:rPr lang="en-GB" sz="1800" b="1" u="sng" dirty="0">
                <a:solidFill>
                  <a:prstClr val="black"/>
                </a:solidFill>
                <a:latin typeface="Arial Black" panose="020B0A04020102020204" pitchFamily="34" charset="0"/>
              </a:rPr>
              <a:t>six months</a:t>
            </a:r>
            <a:r>
              <a:rPr lang="en-GB" sz="1800" b="1" dirty="0">
                <a:solidFill>
                  <a:prstClr val="black"/>
                </a:solidFill>
                <a:latin typeface="Arial Black" panose="020B0A04020102020204" pitchFamily="34" charset="0"/>
              </a:rPr>
              <a:t>. </a:t>
            </a:r>
          </a:p>
          <a:p>
            <a:pPr defTabSz="129982">
              <a:lnSpc>
                <a:spcPct val="150000"/>
              </a:lnSpc>
            </a:pPr>
            <a:r>
              <a:rPr lang="en-GB" sz="1800" b="1" dirty="0">
                <a:solidFill>
                  <a:prstClr val="black"/>
                </a:solidFill>
                <a:latin typeface="Arial Black" panose="020B0A04020102020204" pitchFamily="34" charset="0"/>
              </a:rPr>
              <a:t>•	Increase the threshold for the minimum amount of debt required for a creditor to </a:t>
            </a:r>
            <a:r>
              <a:rPr lang="en-GB" sz="1800" b="1" u="sng" dirty="0">
                <a:solidFill>
                  <a:prstClr val="black"/>
                </a:solidFill>
                <a:latin typeface="Arial Black" panose="020B0A04020102020204" pitchFamily="34" charset="0"/>
              </a:rPr>
              <a:t>initiate bankruptcy proceedings</a:t>
            </a:r>
            <a:r>
              <a:rPr lang="en-GB" sz="1800" b="1" dirty="0">
                <a:solidFill>
                  <a:prstClr val="black"/>
                </a:solidFill>
                <a:latin typeface="Arial Black" panose="020B0A04020102020204" pitchFamily="34" charset="0"/>
              </a:rPr>
              <a:t> from its current level of $5,000 to $20,000. </a:t>
            </a:r>
          </a:p>
          <a:p>
            <a:pPr defTabSz="129982">
              <a:lnSpc>
                <a:spcPct val="150000"/>
              </a:lnSpc>
            </a:pPr>
            <a:r>
              <a:rPr lang="en-GB" sz="1800" b="1" dirty="0">
                <a:solidFill>
                  <a:prstClr val="black"/>
                </a:solidFill>
                <a:latin typeface="Arial Black" panose="020B0A04020102020204" pitchFamily="34" charset="0"/>
              </a:rPr>
              <a:t>•	Increase the time a debtor has to respond to a </a:t>
            </a:r>
            <a:r>
              <a:rPr lang="en-GB" sz="1800" b="1" u="sng" dirty="0">
                <a:solidFill>
                  <a:prstClr val="black"/>
                </a:solidFill>
                <a:latin typeface="Arial Black" panose="020B0A04020102020204" pitchFamily="34" charset="0"/>
              </a:rPr>
              <a:t>bankruptcy notice </a:t>
            </a:r>
            <a:r>
              <a:rPr lang="en-GB" sz="1800" b="1" dirty="0">
                <a:solidFill>
                  <a:prstClr val="black"/>
                </a:solidFill>
                <a:latin typeface="Arial Black" panose="020B0A04020102020204" pitchFamily="34" charset="0"/>
              </a:rPr>
              <a:t>from 21 days to </a:t>
            </a:r>
            <a:r>
              <a:rPr lang="en-GB" sz="1800" b="1" u="sng" dirty="0">
                <a:solidFill>
                  <a:prstClr val="black"/>
                </a:solidFill>
                <a:latin typeface="Arial Black" panose="020B0A04020102020204" pitchFamily="34" charset="0"/>
              </a:rPr>
              <a:t>six months</a:t>
            </a:r>
            <a:r>
              <a:rPr lang="en-GB" sz="1800" b="1" dirty="0">
                <a:solidFill>
                  <a:prstClr val="black"/>
                </a:solidFill>
                <a:latin typeface="Arial Black" panose="020B0A04020102020204" pitchFamily="34" charset="0"/>
              </a:rPr>
              <a:t>. </a:t>
            </a:r>
          </a:p>
          <a:p>
            <a:pPr defTabSz="129982">
              <a:lnSpc>
                <a:spcPct val="150000"/>
              </a:lnSpc>
            </a:pPr>
            <a:r>
              <a:rPr lang="en-GB" sz="1200" b="1" i="1" dirty="0">
                <a:solidFill>
                  <a:prstClr val="black"/>
                </a:solidFill>
                <a:latin typeface="Arial Black" panose="020B0A04020102020204" pitchFamily="34" charset="0"/>
              </a:rPr>
              <a:t>Corporations Amendment (Corporate Insolvency Reforms) Act 2020</a:t>
            </a:r>
          </a:p>
          <a:p>
            <a:pPr defTabSz="129982">
              <a:lnSpc>
                <a:spcPct val="150000"/>
              </a:lnSpc>
            </a:pPr>
            <a:r>
              <a:rPr lang="en-GB" sz="1200" b="1" i="1" dirty="0">
                <a:solidFill>
                  <a:prstClr val="black"/>
                </a:solidFill>
                <a:latin typeface="Arial Black" panose="020B0A04020102020204" pitchFamily="34" charset="0"/>
              </a:rPr>
              <a:t>Extended in September 2020 to 31 December 2021</a:t>
            </a:r>
          </a:p>
          <a:p>
            <a:pPr>
              <a:lnSpc>
                <a:spcPct val="107000"/>
              </a:lnSpc>
              <a:spcAft>
                <a:spcPts val="800"/>
              </a:spcAft>
            </a:pPr>
            <a:endParaRPr lang="en-US" dirty="0">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5051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4681282"/>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a:t>
            </a:r>
            <a:r>
              <a:rPr lang="en-US" sz="2000" u="sng" dirty="0">
                <a:latin typeface="Arial Black" panose="020B0A04020102020204" pitchFamily="34" charset="0"/>
                <a:ea typeface="Calibri" panose="020F0502020204030204" pitchFamily="34" charset="0"/>
                <a:cs typeface="Times New Roman" panose="02020603050405020304" pitchFamily="18" charset="0"/>
              </a:rPr>
              <a:t>Statutory Demands and Bankruptcy Notices</a:t>
            </a:r>
          </a:p>
          <a:p>
            <a:pPr>
              <a:lnSpc>
                <a:spcPct val="107000"/>
              </a:lnSpc>
              <a:spcAft>
                <a:spcPts val="800"/>
              </a:spcAft>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 </a:t>
            </a:r>
            <a:endParaRPr lang="en-AU" sz="2800" dirty="0">
              <a:effectLst/>
              <a:latin typeface="Arial Black" panose="020B0A04020102020204" pitchFamily="34" charset="0"/>
              <a:ea typeface="Calibri" panose="020F0502020204030204" pitchFamily="34" charset="0"/>
            </a:endParaRPr>
          </a:p>
          <a:p>
            <a:pPr lvl="0"/>
            <a:r>
              <a:rPr lang="en-AU" sz="2800" dirty="0">
                <a:effectLst/>
                <a:latin typeface="Arial Black" panose="020B0A04020102020204" pitchFamily="34" charset="0"/>
                <a:ea typeface="Calibri" panose="020F0502020204030204" pitchFamily="34" charset="0"/>
              </a:rPr>
              <a:t>The threshold for a creditor to issue a statutory demand is $4,000, as from 1 July 2021.</a:t>
            </a:r>
          </a:p>
          <a:p>
            <a:pPr lvl="0"/>
            <a:endParaRPr lang="en-AU" sz="2800" dirty="0">
              <a:effectLst/>
              <a:latin typeface="Arial Black" panose="020B0A04020102020204" pitchFamily="34" charset="0"/>
              <a:ea typeface="Calibri" panose="020F0502020204030204" pitchFamily="34" charset="0"/>
            </a:endParaRPr>
          </a:p>
          <a:p>
            <a:pPr lvl="0"/>
            <a:r>
              <a:rPr lang="en-AU" sz="2800" dirty="0">
                <a:effectLst/>
                <a:latin typeface="Arial Black" panose="020B0A04020102020204" pitchFamily="34" charset="0"/>
                <a:ea typeface="Calibri" panose="020F0502020204030204" pitchFamily="34" charset="0"/>
              </a:rPr>
              <a:t>The threshold for a creditor to issue Bankruptcy Notice is $10,000, as from 1 January 2021 (also Creditor’s Petition)</a:t>
            </a:r>
          </a:p>
          <a:p>
            <a:pPr defTabSz="129982">
              <a:lnSpc>
                <a:spcPct val="150000"/>
              </a:lnSpc>
            </a:pPr>
            <a:endParaRPr lang="en-GB" sz="2000" b="1" u="sng" dirty="0">
              <a:solidFill>
                <a:prstClr val="black"/>
              </a:solidFill>
              <a:latin typeface="Arial Black" panose="020B0A04020102020204" pitchFamily="34" charset="0"/>
            </a:endParaRPr>
          </a:p>
          <a:p>
            <a:pPr defTabSz="129982">
              <a:lnSpc>
                <a:spcPct val="150000"/>
              </a:lnSpc>
            </a:pPr>
            <a:r>
              <a:rPr lang="en-GB" sz="1200" b="1" dirty="0">
                <a:solidFill>
                  <a:prstClr val="black"/>
                </a:solidFill>
                <a:latin typeface="Arial Black" panose="020B0A04020102020204" pitchFamily="34" charset="0"/>
              </a:rPr>
              <a:t>s. 44 Conditions on which creditor may petition</a:t>
            </a:r>
          </a:p>
          <a:p>
            <a:pPr defTabSz="129982">
              <a:lnSpc>
                <a:spcPct val="150000"/>
              </a:lnSpc>
            </a:pPr>
            <a:r>
              <a:rPr lang="en-GB" sz="1200" b="1" dirty="0">
                <a:solidFill>
                  <a:prstClr val="black"/>
                </a:solidFill>
                <a:latin typeface="Arial Black" panose="020B0A04020102020204" pitchFamily="34" charset="0"/>
              </a:rPr>
              <a:t>             (1)  A creditor's petition shall not be presented against a debtor unless:</a:t>
            </a:r>
          </a:p>
          <a:p>
            <a:pPr defTabSz="129982">
              <a:lnSpc>
                <a:spcPct val="150000"/>
              </a:lnSpc>
            </a:pPr>
            <a:r>
              <a:rPr lang="en-GB" sz="1200" b="1" dirty="0">
                <a:solidFill>
                  <a:prstClr val="black"/>
                </a:solidFill>
                <a:latin typeface="Arial Black" panose="020B0A04020102020204" pitchFamily="34" charset="0"/>
              </a:rPr>
              <a:t> (a)  there is owing by the debtor to the petitioning creditor a debt that amounts to the statutory minimum …</a:t>
            </a:r>
          </a:p>
          <a:p>
            <a:pPr defTabSz="129982">
              <a:lnSpc>
                <a:spcPct val="150000"/>
              </a:lnSpc>
            </a:pPr>
            <a:r>
              <a:rPr lang="en-GB" sz="1200" b="1" dirty="0">
                <a:solidFill>
                  <a:prstClr val="black"/>
                </a:solidFill>
                <a:latin typeface="Arial Black" panose="020B0A04020102020204" pitchFamily="34" charset="0"/>
              </a:rPr>
              <a:t> (c)  the act of bankruptcy on which the petition is founded was committed within 6 months before the presentation of the petition.</a:t>
            </a:r>
          </a:p>
        </p:txBody>
      </p:sp>
    </p:spTree>
    <p:extLst>
      <p:ext uri="{BB962C8B-B14F-4D97-AF65-F5344CB8AC3E}">
        <p14:creationId xmlns:p14="http://schemas.microsoft.com/office/powerpoint/2010/main" val="1270505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665695"/>
            <a:ext cx="12191999" cy="5966249"/>
          </a:xfrm>
          <a:prstGeom prst="rect">
            <a:avLst/>
          </a:prstGeom>
          <a:noFill/>
        </p:spPr>
        <p:txBody>
          <a:bodyPr wrap="square" rtlCol="0">
            <a:spAutoFit/>
          </a:bodyPr>
          <a:lstStyle/>
          <a:p>
            <a:pPr>
              <a:lnSpc>
                <a:spcPct val="107000"/>
              </a:lnSpc>
              <a:spcAft>
                <a:spcPts val="800"/>
              </a:spcAft>
            </a:pPr>
            <a:r>
              <a:rPr lang="en-US" dirty="0">
                <a:latin typeface="Arial Black" panose="020B0A04020102020204" pitchFamily="34" charset="0"/>
                <a:ea typeface="Calibri" panose="020F0502020204030204" pitchFamily="34" charset="0"/>
                <a:cs typeface="Times New Roman" panose="02020603050405020304" pitchFamily="18" charset="0"/>
              </a:rPr>
              <a:t>3. Winding up applications and Creditor’s Petition</a:t>
            </a:r>
          </a:p>
          <a:p>
            <a:pPr defTabSz="129982">
              <a:lnSpc>
                <a:spcPct val="150000"/>
              </a:lnSpc>
            </a:pPr>
            <a:r>
              <a:rPr lang="en-GB" sz="1200" b="1" u="sng" dirty="0">
                <a:latin typeface="Arial Black" panose="020B0A04020102020204" pitchFamily="34" charset="0"/>
              </a:rPr>
              <a:t>Links below</a:t>
            </a:r>
          </a:p>
          <a:p>
            <a:pPr>
              <a:lnSpc>
                <a:spcPct val="107000"/>
              </a:lnSpc>
              <a:spcAft>
                <a:spcPts val="800"/>
              </a:spcAft>
            </a:pPr>
            <a:r>
              <a:rPr lang="en-AU" sz="2000" u="sng" dirty="0">
                <a:effectLst/>
                <a:latin typeface="Arial Black" panose="020B0A0402010202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Bankruptcy Information Sheet 1: Presenting a creditor's petition (fedcourt.gov.au)</a:t>
            </a: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u="sng" dirty="0">
                <a:effectLst/>
                <a:latin typeface="Arial Black" panose="020B0A0402010202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Bankruptcy Information Sheet 2: Creditor's petition checklist (fedcourt.gov.au)</a:t>
            </a: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u="sng" dirty="0">
                <a:effectLst/>
                <a:latin typeface="Arial Black" panose="020B0A0402010202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Bankruptcy Information Sheet 3: Opposing a creditor's petition (fedcourt.gov.au)</a:t>
            </a: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u="sng" dirty="0">
                <a:effectLst/>
                <a:latin typeface="Arial Black" panose="020B0A0402010202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Bankruptcy Information Sheet 4: Setting aside a bankruptcy notice (fedcourt.gov.au)</a:t>
            </a: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u="sng" dirty="0">
                <a:effectLst/>
                <a:latin typeface="Arial Black" panose="020B0A0402010202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Bankruptcy Information Sheet 5: Substituted service applications (fedcourt.gov.au)</a:t>
            </a: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200" dirty="0">
                <a:effectLst/>
                <a:latin typeface="Arial Black" panose="020B0A04020102020204" pitchFamily="34" charset="0"/>
                <a:ea typeface="Calibri" panose="020F0502020204030204" pitchFamily="34" charset="0"/>
                <a:cs typeface="Times New Roman" panose="02020603050405020304" pitchFamily="18" charset="0"/>
              </a:rPr>
              <a:t>Updated January 2021</a:t>
            </a:r>
          </a:p>
          <a:p>
            <a:pPr>
              <a:lnSpc>
                <a:spcPct val="107000"/>
              </a:lnSpc>
              <a:spcAft>
                <a:spcPts val="800"/>
              </a:spcAft>
            </a:pPr>
            <a:r>
              <a:rPr lang="en-AU" sz="2000" u="sng" dirty="0">
                <a:effectLst/>
                <a:latin typeface="Arial Black" panose="020B0A04020102020204" pitchFamily="34"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Corporations Information Sheet 1: Winding up proceedings based on an unsatisfied Statutory Demand (fedcourt.gov.au)</a:t>
            </a:r>
            <a:r>
              <a:rPr lang="en-AU" sz="2000" dirty="0">
                <a:effectLst/>
                <a:latin typeface="Arial Black" panose="020B0A0402010202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AU" sz="2000" u="sng" dirty="0">
                <a:effectLst/>
                <a:latin typeface="Arial Black" panose="020B0A04020102020204" pitchFamily="34" charset="0"/>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Corporations Information Sheet 2: Winding up checklist </a:t>
            </a:r>
            <a:r>
              <a:rPr lang="en-AU" sz="2400" u="sng" dirty="0">
                <a:effectLst/>
                <a:latin typeface="Arial Black" panose="020B0A04020102020204" pitchFamily="34" charset="0"/>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(fedcourt.gov.au)</a:t>
            </a:r>
            <a:endParaRPr lang="en-AU" sz="24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Arial Black" panose="020B0A04020102020204" pitchFamily="34" charset="0"/>
                <a:ea typeface="Calibri" panose="020F0502020204030204" pitchFamily="34" charset="0"/>
                <a:cs typeface="Times New Roman" panose="02020603050405020304" pitchFamily="18" charset="0"/>
              </a:rPr>
              <a:t>Also, Scale of Fees for winding up (note NSWSC applies FCA by protocol)</a:t>
            </a:r>
          </a:p>
          <a:p>
            <a:pPr>
              <a:lnSpc>
                <a:spcPct val="107000"/>
              </a:lnSpc>
              <a:spcAft>
                <a:spcPts val="800"/>
              </a:spcAft>
            </a:pPr>
            <a:r>
              <a:rPr lang="en-GB" sz="1400" dirty="0">
                <a:latin typeface="Arial Black" panose="020B0A04020102020204" pitchFamily="34" charset="0"/>
                <a:ea typeface="Calibri" panose="020F0502020204030204" pitchFamily="34" charset="0"/>
                <a:cs typeface="Times New Roman" panose="02020603050405020304" pitchFamily="18" charset="0"/>
              </a:rPr>
              <a:t>13.1  Short form amount that may be claimed by a plaintiff on the making of a winding‑up order or on the dismissal of such an application, up to and including entry and service of the order under section 470 of the Corporations Act 2001 and the obtaining of a certificate of taxation: </a:t>
            </a:r>
            <a:r>
              <a:rPr lang="en-GB" sz="1400"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$4,230 (plus proven disbursements)</a:t>
            </a:r>
          </a:p>
        </p:txBody>
      </p:sp>
    </p:spTree>
    <p:extLst>
      <p:ext uri="{BB962C8B-B14F-4D97-AF65-F5344CB8AC3E}">
        <p14:creationId xmlns:p14="http://schemas.microsoft.com/office/powerpoint/2010/main" val="81923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0" y="743067"/>
            <a:ext cx="12192001" cy="5970224"/>
          </a:xfrm>
          <a:prstGeom prst="rect">
            <a:avLst/>
          </a:prstGeom>
          <a:noFill/>
        </p:spPr>
        <p:txBody>
          <a:bodyPr wrap="square" rtlCol="0">
            <a:spAutoFit/>
          </a:bodyPr>
          <a:lstStyle/>
          <a:p>
            <a:pPr lvl="0"/>
            <a:r>
              <a:rPr lang="en-AU" sz="2000" b="1" dirty="0">
                <a:latin typeface="Arial Black" panose="020B0A04020102020204" pitchFamily="34" charset="0"/>
                <a:ea typeface="Calibri" panose="020F0502020204030204" pitchFamily="34" charset="0"/>
              </a:rPr>
              <a:t>3. </a:t>
            </a:r>
            <a:r>
              <a:rPr lang="en-US" sz="2000" dirty="0">
                <a:latin typeface="Arial Black" panose="020B0A04020102020204" pitchFamily="34" charset="0"/>
                <a:ea typeface="Calibri" panose="020F0502020204030204" pitchFamily="34" charset="0"/>
                <a:cs typeface="Times New Roman" panose="02020603050405020304" pitchFamily="18" charset="0"/>
              </a:rPr>
              <a:t>Bankruptcy Regulations 2021 (Regulation 102)</a:t>
            </a:r>
            <a:r>
              <a:rPr lang="en-AU" sz="2000" dirty="0">
                <a:latin typeface="Arial Black" panose="020B0A04020102020204" pitchFamily="34" charset="0"/>
                <a:ea typeface="Calibri" panose="020F0502020204030204" pitchFamily="34" charset="0"/>
              </a:rPr>
              <a:t> </a:t>
            </a:r>
            <a:r>
              <a:rPr lang="en-GB" sz="2000" b="1" dirty="0">
                <a:solidFill>
                  <a:srgbClr val="000000"/>
                </a:solidFill>
                <a:latin typeface="Arial Black" panose="020B0A04020102020204" pitchFamily="34" charset="0"/>
                <a:ea typeface="Times New Roman" panose="02020603050405020304" pitchFamily="18" charset="0"/>
                <a:cs typeface="Times New Roman" panose="02020603050405020304" pitchFamily="18" charset="0"/>
              </a:rPr>
              <a:t>commenced on 1 April 2021</a:t>
            </a:r>
          </a:p>
          <a:p>
            <a:pPr>
              <a:lnSpc>
                <a:spcPct val="107000"/>
              </a:lnSpc>
              <a:spcAft>
                <a:spcPts val="800"/>
              </a:spcAft>
            </a:pPr>
            <a:endParaRPr lang="en-AU" sz="1800" b="1" u="sng" dirty="0">
              <a:solidFill>
                <a:srgbClr val="000000"/>
              </a:solidFill>
              <a:effectLst/>
              <a:latin typeface="Arial Black" panose="020B0A04020102020204" pitchFamily="34" charset="0"/>
              <a:ea typeface="Times New Roman" panose="02020603050405020304" pitchFamily="18" charset="0"/>
            </a:endParaRPr>
          </a:p>
          <a:p>
            <a:pPr>
              <a:lnSpc>
                <a:spcPct val="107000"/>
              </a:lnSpc>
              <a:spcAft>
                <a:spcPts val="800"/>
              </a:spcAft>
            </a:pPr>
            <a:r>
              <a:rPr lang="en-AU" sz="1800" b="1" u="sng" dirty="0">
                <a:solidFill>
                  <a:srgbClr val="000000"/>
                </a:solidFill>
                <a:effectLst/>
                <a:latin typeface="Arial Black" panose="020B0A04020102020204" pitchFamily="34" charset="0"/>
                <a:ea typeface="Times New Roman" panose="02020603050405020304" pitchFamily="18" charset="0"/>
              </a:rPr>
              <a:t>16.01  Service of documents</a:t>
            </a:r>
            <a:r>
              <a:rPr lang="en-AU" b="1" u="sng" dirty="0">
                <a:solidFill>
                  <a:srgbClr val="000000"/>
                </a:solidFill>
                <a:latin typeface="Arial Black" panose="020B0A04020102020204" pitchFamily="34" charset="0"/>
                <a:ea typeface="Times New Roman" panose="02020603050405020304" pitchFamily="18" charset="0"/>
              </a:rPr>
              <a:t> </a:t>
            </a:r>
            <a:r>
              <a:rPr lang="en-US" sz="1800" u="sng" dirty="0">
                <a:latin typeface="Arial Black" panose="020B0A04020102020204" pitchFamily="34" charset="0"/>
                <a:ea typeface="Calibri" panose="020F0502020204030204" pitchFamily="34" charset="0"/>
                <a:cs typeface="Times New Roman" panose="02020603050405020304" pitchFamily="18" charset="0"/>
              </a:rPr>
              <a:t>Bankruptcy Regulations 1996 </a:t>
            </a:r>
            <a:r>
              <a:rPr lang="en-AU" sz="1800" u="sng" dirty="0">
                <a:solidFill>
                  <a:srgbClr val="000000"/>
                </a:solidFill>
                <a:effectLst/>
                <a:latin typeface="Arial Black" panose="020B0A04020102020204" pitchFamily="34" charset="0"/>
                <a:ea typeface="Times New Roman" panose="02020603050405020304" pitchFamily="18" charset="0"/>
              </a:rPr>
              <a:t>     </a:t>
            </a:r>
          </a:p>
          <a:p>
            <a:pPr>
              <a:lnSpc>
                <a:spcPct val="107000"/>
              </a:lnSpc>
              <a:spcAft>
                <a:spcPts val="800"/>
              </a:spcAft>
            </a:pPr>
            <a:r>
              <a:rPr lang="en-AU" sz="1800" dirty="0">
                <a:solidFill>
                  <a:srgbClr val="000000"/>
                </a:solidFill>
                <a:effectLst/>
                <a:latin typeface="Arial Black" panose="020B0A04020102020204" pitchFamily="34" charset="0"/>
                <a:ea typeface="Times New Roman" panose="02020603050405020304" pitchFamily="18" charset="0"/>
              </a:rPr>
              <a:t>(1)  Unless the contrary intention appears, where a document is required or permitted by the Act or these Regulations to be given or sent to, or served on, a person (other than a person mentioned in regulation 16.02), the document may be:</a:t>
            </a:r>
            <a:endParaRPr lang="en-AU" sz="1800" dirty="0">
              <a:effectLst/>
              <a:latin typeface="Arial Black" panose="020B0A04020102020204" pitchFamily="34" charset="0"/>
              <a:ea typeface="Times New Roman" panose="02020603050405020304" pitchFamily="18" charset="0"/>
            </a:endParaRPr>
          </a:p>
          <a:p>
            <a:pPr marL="1043940" indent="-1043940">
              <a:spcBef>
                <a:spcPts val="200"/>
              </a:spcBef>
            </a:pPr>
            <a:r>
              <a:rPr lang="en-AU" sz="1800" dirty="0">
                <a:solidFill>
                  <a:srgbClr val="000000"/>
                </a:solidFill>
                <a:effectLst/>
                <a:latin typeface="Arial Black" panose="020B0A04020102020204" pitchFamily="34" charset="0"/>
                <a:ea typeface="Times New Roman" panose="02020603050405020304" pitchFamily="18" charset="0"/>
              </a:rPr>
              <a:t>                     (a)  sent </a:t>
            </a:r>
            <a:r>
              <a:rPr lang="en-AU" sz="1800" strike="sngStrike" dirty="0">
                <a:solidFill>
                  <a:srgbClr val="000000"/>
                </a:solidFill>
                <a:effectLst/>
                <a:latin typeface="Arial Black" panose="020B0A04020102020204" pitchFamily="34" charset="0"/>
                <a:ea typeface="Times New Roman" panose="02020603050405020304" pitchFamily="18" charset="0"/>
              </a:rPr>
              <a:t>by post, or</a:t>
            </a:r>
            <a:r>
              <a:rPr lang="en-AU" sz="1800" dirty="0">
                <a:solidFill>
                  <a:srgbClr val="000000"/>
                </a:solidFill>
                <a:effectLst/>
                <a:latin typeface="Arial Black" panose="020B0A04020102020204" pitchFamily="34" charset="0"/>
                <a:ea typeface="Times New Roman" panose="02020603050405020304" pitchFamily="18" charset="0"/>
              </a:rPr>
              <a:t> by a courier service, to the person at his or her last‑known address; or</a:t>
            </a:r>
            <a:endParaRPr lang="en-AU" sz="1800" dirty="0">
              <a:effectLst/>
              <a:latin typeface="Arial Black" panose="020B0A04020102020204" pitchFamily="34" charset="0"/>
              <a:ea typeface="Times New Roman" panose="02020603050405020304" pitchFamily="18" charset="0"/>
            </a:endParaRPr>
          </a:p>
          <a:p>
            <a:pPr marL="1043940" indent="-1043940">
              <a:spcBef>
                <a:spcPts val="200"/>
              </a:spcBef>
            </a:pPr>
            <a:r>
              <a:rPr lang="en-AU" sz="1800" dirty="0">
                <a:solidFill>
                  <a:srgbClr val="000000"/>
                </a:solidFill>
                <a:effectLst/>
                <a:latin typeface="Arial Black" panose="020B0A04020102020204" pitchFamily="34" charset="0"/>
                <a:ea typeface="Times New Roman" panose="02020603050405020304" pitchFamily="18" charset="0"/>
              </a:rPr>
              <a:t>                     (b)  left, in an envelope or similar packaging marked with the person’s name and any relevant document exchange number, at a document exchange where the person maintains a document exchange facility; or</a:t>
            </a:r>
            <a:endParaRPr lang="en-AU" sz="1800" dirty="0">
              <a:effectLst/>
              <a:latin typeface="Arial Black" panose="020B0A04020102020204" pitchFamily="34" charset="0"/>
              <a:ea typeface="Times New Roman" panose="02020603050405020304" pitchFamily="18" charset="0"/>
            </a:endParaRPr>
          </a:p>
          <a:p>
            <a:pPr marL="1043940" indent="-1043940">
              <a:spcBef>
                <a:spcPts val="200"/>
              </a:spcBef>
            </a:pPr>
            <a:r>
              <a:rPr lang="en-AU" sz="1800" dirty="0">
                <a:solidFill>
                  <a:srgbClr val="000000"/>
                </a:solidFill>
                <a:effectLst/>
                <a:latin typeface="Arial Black" panose="020B0A04020102020204" pitchFamily="34" charset="0"/>
                <a:ea typeface="Times New Roman" panose="02020603050405020304" pitchFamily="18" charset="0"/>
              </a:rPr>
              <a:t>                     (c)  </a:t>
            </a:r>
            <a:r>
              <a:rPr lang="en-AU" sz="1800" strike="sngStrike" dirty="0">
                <a:solidFill>
                  <a:srgbClr val="000000"/>
                </a:solidFill>
                <a:effectLst/>
                <a:latin typeface="Arial Black" panose="020B0A04020102020204" pitchFamily="34" charset="0"/>
                <a:ea typeface="Times New Roman" panose="02020603050405020304" pitchFamily="18" charset="0"/>
              </a:rPr>
              <a:t>left, in an envelope or similar packaging marked with the person’s name, at the last‑known address of the person; or</a:t>
            </a:r>
            <a:endParaRPr lang="en-AU" sz="1800" dirty="0">
              <a:effectLst/>
              <a:latin typeface="Arial Black" panose="020B0A04020102020204" pitchFamily="34" charset="0"/>
              <a:ea typeface="Times New Roman" panose="02020603050405020304" pitchFamily="18" charset="0"/>
            </a:endParaRPr>
          </a:p>
          <a:p>
            <a:pPr marL="1043940" indent="-1043940">
              <a:spcBef>
                <a:spcPts val="200"/>
              </a:spcBef>
            </a:pPr>
            <a:r>
              <a:rPr lang="en-AU" sz="1800" strike="sngStrike" dirty="0">
                <a:solidFill>
                  <a:srgbClr val="000000"/>
                </a:solidFill>
                <a:effectLst/>
                <a:latin typeface="Arial Black" panose="020B0A04020102020204" pitchFamily="34" charset="0"/>
                <a:ea typeface="Times New Roman" panose="02020603050405020304" pitchFamily="18" charset="0"/>
              </a:rPr>
              <a:t>                     (d)  personally delivered to the person; or</a:t>
            </a:r>
            <a:endParaRPr lang="en-AU" sz="1800" dirty="0">
              <a:effectLst/>
              <a:latin typeface="Arial Black" panose="020B0A04020102020204" pitchFamily="34" charset="0"/>
              <a:ea typeface="Times New Roman" panose="02020603050405020304" pitchFamily="18" charset="0"/>
            </a:endParaRPr>
          </a:p>
          <a:p>
            <a:pPr marL="1043940" indent="-1043940">
              <a:spcBef>
                <a:spcPts val="200"/>
              </a:spcBef>
            </a:pPr>
            <a:r>
              <a:rPr lang="en-AU" sz="1800" strike="sngStrike" dirty="0">
                <a:solidFill>
                  <a:srgbClr val="000000"/>
                </a:solidFill>
                <a:effectLst/>
                <a:latin typeface="Arial Black" panose="020B0A04020102020204" pitchFamily="34" charset="0"/>
                <a:ea typeface="Times New Roman" panose="02020603050405020304" pitchFamily="18" charset="0"/>
              </a:rPr>
              <a:t>                     (e)  sent by facsimile transmission or another mode of electronic transmission:</a:t>
            </a:r>
            <a:endParaRPr lang="en-AU" sz="1800" dirty="0">
              <a:effectLst/>
              <a:latin typeface="Arial Black" panose="020B0A04020102020204" pitchFamily="34" charset="0"/>
              <a:ea typeface="Times New Roman" panose="02020603050405020304" pitchFamily="18" charset="0"/>
            </a:endParaRPr>
          </a:p>
          <a:p>
            <a:pPr marL="1332230" indent="-1332230">
              <a:spcBef>
                <a:spcPts val="200"/>
              </a:spcBef>
            </a:pPr>
            <a:r>
              <a:rPr lang="en-AU" sz="1800" strike="sngStrike" dirty="0">
                <a:solidFill>
                  <a:srgbClr val="000000"/>
                </a:solidFill>
                <a:effectLst/>
                <a:latin typeface="Arial Black" panose="020B0A04020102020204" pitchFamily="34" charset="0"/>
                <a:ea typeface="Times New Roman" panose="02020603050405020304" pitchFamily="18" charset="0"/>
              </a:rPr>
              <a:t>                              (</a:t>
            </a:r>
            <a:r>
              <a:rPr lang="en-AU" sz="1800" strike="sngStrike" dirty="0" err="1">
                <a:solidFill>
                  <a:srgbClr val="000000"/>
                </a:solidFill>
                <a:effectLst/>
                <a:latin typeface="Arial Black" panose="020B0A04020102020204" pitchFamily="34" charset="0"/>
                <a:ea typeface="Times New Roman" panose="02020603050405020304" pitchFamily="18" charset="0"/>
              </a:rPr>
              <a:t>i</a:t>
            </a:r>
            <a:r>
              <a:rPr lang="en-AU" sz="1800" strike="sngStrike" dirty="0">
                <a:solidFill>
                  <a:srgbClr val="000000"/>
                </a:solidFill>
                <a:effectLst/>
                <a:latin typeface="Arial Black" panose="020B0A04020102020204" pitchFamily="34" charset="0"/>
                <a:ea typeface="Times New Roman" panose="02020603050405020304" pitchFamily="18" charset="0"/>
              </a:rPr>
              <a:t>)  to a facility maintained by the person for receipt of electronically transmitted documents; or</a:t>
            </a:r>
            <a:endParaRPr lang="en-AU" sz="1800" dirty="0">
              <a:effectLst/>
              <a:latin typeface="Arial Black" panose="020B0A04020102020204" pitchFamily="34" charset="0"/>
              <a:ea typeface="Times New Roman" panose="02020603050405020304" pitchFamily="18" charset="0"/>
            </a:endParaRPr>
          </a:p>
          <a:p>
            <a:pPr marL="1332230" indent="-1332230">
              <a:spcBef>
                <a:spcPts val="200"/>
              </a:spcBef>
            </a:pPr>
            <a:r>
              <a:rPr lang="en-AU" sz="1800" strike="sngStrike" dirty="0">
                <a:solidFill>
                  <a:srgbClr val="000000"/>
                </a:solidFill>
                <a:effectLst/>
                <a:latin typeface="Arial Black" panose="020B0A04020102020204" pitchFamily="34" charset="0"/>
                <a:ea typeface="Times New Roman" panose="02020603050405020304" pitchFamily="18" charset="0"/>
              </a:rPr>
              <a:t>                             (ii)  in such a manner (for example, by electronic mail) that the document should, in the ordinary course of events, be received by the person.</a:t>
            </a:r>
            <a:endParaRPr lang="en-AU" sz="1800" dirty="0">
              <a:effectLst/>
              <a:latin typeface="Arial Black" panose="020B0A04020102020204" pitchFamily="34" charset="0"/>
              <a:ea typeface="Times New Roman" panose="02020603050405020304" pitchFamily="18" charset="0"/>
            </a:endParaRPr>
          </a:p>
        </p:txBody>
      </p:sp>
    </p:spTree>
    <p:extLst>
      <p:ext uri="{BB962C8B-B14F-4D97-AF65-F5344CB8AC3E}">
        <p14:creationId xmlns:p14="http://schemas.microsoft.com/office/powerpoint/2010/main" val="1845869020"/>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3618</TotalTime>
  <Words>9982</Words>
  <Application>Microsoft Office PowerPoint</Application>
  <PresentationFormat>Widescreen</PresentationFormat>
  <Paragraphs>641</Paragraphs>
  <Slides>58</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58</vt:i4>
      </vt:variant>
    </vt:vector>
  </HeadingPairs>
  <TitlesOfParts>
    <vt:vector size="69" baseType="lpstr">
      <vt:lpstr>Arial</vt:lpstr>
      <vt:lpstr>Arial Black</vt:lpstr>
      <vt:lpstr>Arial Unicode MS</vt:lpstr>
      <vt:lpstr>Bookman</vt:lpstr>
      <vt:lpstr>Bookman Old Style</vt:lpstr>
      <vt:lpstr>Calibri</vt:lpstr>
      <vt:lpstr>Calibri Light</vt:lpstr>
      <vt:lpstr>Century Gothic</vt:lpstr>
      <vt:lpstr>ScenarioURWLig</vt:lpstr>
      <vt:lpstr>Times New Roman</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Orders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Commercial &amp; Insolvency Law</dc:title>
  <dc:creator>Geoffrey McDonald</dc:creator>
  <cp:lastModifiedBy>Geoffrey McDonald</cp:lastModifiedBy>
  <cp:revision>247</cp:revision>
  <cp:lastPrinted>2022-03-21T22:03:24Z</cp:lastPrinted>
  <dcterms:created xsi:type="dcterms:W3CDTF">2018-10-19T10:39:04Z</dcterms:created>
  <dcterms:modified xsi:type="dcterms:W3CDTF">2022-03-22T09:12:15Z</dcterms:modified>
</cp:coreProperties>
</file>