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708" r:id="rId1"/>
  </p:sldMasterIdLst>
  <p:notesMasterIdLst>
    <p:notesMasterId r:id="rId54"/>
  </p:notesMasterIdLst>
  <p:handoutMasterIdLst>
    <p:handoutMasterId r:id="rId55"/>
  </p:handoutMasterIdLst>
  <p:sldIdLst>
    <p:sldId id="642" r:id="rId2"/>
    <p:sldId id="499" r:id="rId3"/>
    <p:sldId id="373" r:id="rId4"/>
    <p:sldId id="671" r:id="rId5"/>
    <p:sldId id="675" r:id="rId6"/>
    <p:sldId id="676" r:id="rId7"/>
    <p:sldId id="624" r:id="rId8"/>
    <p:sldId id="635" r:id="rId9"/>
    <p:sldId id="625" r:id="rId10"/>
    <p:sldId id="636" r:id="rId11"/>
    <p:sldId id="646" r:id="rId12"/>
    <p:sldId id="672" r:id="rId13"/>
    <p:sldId id="673" r:id="rId14"/>
    <p:sldId id="674" r:id="rId15"/>
    <p:sldId id="618" r:id="rId16"/>
    <p:sldId id="641" r:id="rId17"/>
    <p:sldId id="682" r:id="rId18"/>
    <p:sldId id="685" r:id="rId19"/>
    <p:sldId id="686" r:id="rId20"/>
    <p:sldId id="561" r:id="rId21"/>
    <p:sldId id="626" r:id="rId22"/>
    <p:sldId id="632" r:id="rId23"/>
    <p:sldId id="623" r:id="rId24"/>
    <p:sldId id="639" r:id="rId25"/>
    <p:sldId id="667" r:id="rId26"/>
    <p:sldId id="677" r:id="rId27"/>
    <p:sldId id="678" r:id="rId28"/>
    <p:sldId id="684" r:id="rId29"/>
    <p:sldId id="683" r:id="rId30"/>
    <p:sldId id="628" r:id="rId31"/>
    <p:sldId id="350" r:id="rId32"/>
    <p:sldId id="579" r:id="rId33"/>
    <p:sldId id="504" r:id="rId34"/>
    <p:sldId id="614" r:id="rId35"/>
    <p:sldId id="679" r:id="rId36"/>
    <p:sldId id="680" r:id="rId37"/>
    <p:sldId id="681" r:id="rId38"/>
    <p:sldId id="648" r:id="rId39"/>
    <p:sldId id="649" r:id="rId40"/>
    <p:sldId id="650" r:id="rId41"/>
    <p:sldId id="668" r:id="rId42"/>
    <p:sldId id="651" r:id="rId43"/>
    <p:sldId id="670" r:id="rId44"/>
    <p:sldId id="669" r:id="rId45"/>
    <p:sldId id="662" r:id="rId46"/>
    <p:sldId id="656" r:id="rId47"/>
    <p:sldId id="658" r:id="rId48"/>
    <p:sldId id="659" r:id="rId49"/>
    <p:sldId id="661" r:id="rId50"/>
    <p:sldId id="663" r:id="rId51"/>
    <p:sldId id="664" r:id="rId52"/>
    <p:sldId id="665" r:id="rId53"/>
  </p:sldIdLst>
  <p:sldSz cx="12192000" cy="6858000"/>
  <p:notesSz cx="9926638"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offrey McDonald" initials="GMD" lastIdx="3" clrIdx="0">
    <p:extLst>
      <p:ext uri="{19B8F6BF-5375-455C-9EA6-DF929625EA0E}">
        <p15:presenceInfo xmlns:p15="http://schemas.microsoft.com/office/powerpoint/2012/main" userId="Geoffrey McDonal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96" autoAdjust="0"/>
    <p:restoredTop sz="95995" autoAdjust="0"/>
  </p:normalViewPr>
  <p:slideViewPr>
    <p:cSldViewPr snapToGrid="0">
      <p:cViewPr>
        <p:scale>
          <a:sx n="97" d="100"/>
          <a:sy n="97" d="100"/>
        </p:scale>
        <p:origin x="63" y="156"/>
      </p:cViewPr>
      <p:guideLst/>
    </p:cSldViewPr>
  </p:slideViewPr>
  <p:notesTextViewPr>
    <p:cViewPr>
      <p:scale>
        <a:sx n="1" d="1"/>
        <a:sy n="1" d="1"/>
      </p:scale>
      <p:origin x="0" y="0"/>
    </p:cViewPr>
  </p:notesTextViewPr>
  <p:sorterViewPr>
    <p:cViewPr>
      <p:scale>
        <a:sx n="7" d="5"/>
        <a:sy n="7" d="5"/>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301543" cy="341064"/>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sz="quarter" idx="1"/>
          </p:nvPr>
        </p:nvSpPr>
        <p:spPr>
          <a:xfrm>
            <a:off x="5622800" y="0"/>
            <a:ext cx="4301543" cy="341064"/>
          </a:xfrm>
          <a:prstGeom prst="rect">
            <a:avLst/>
          </a:prstGeom>
        </p:spPr>
        <p:txBody>
          <a:bodyPr vert="horz" lIns="91440" tIns="45720" rIns="91440" bIns="45720" rtlCol="0"/>
          <a:lstStyle>
            <a:lvl1pPr algn="r">
              <a:defRPr sz="1200"/>
            </a:lvl1pPr>
          </a:lstStyle>
          <a:p>
            <a:fld id="{40979DF8-7D6D-4A6E-834C-030D45638944}" type="datetimeFigureOut">
              <a:rPr lang="en-AU" smtClean="0"/>
              <a:t>8/11/2022</a:t>
            </a:fld>
            <a:endParaRPr lang="en-AU" dirty="0"/>
          </a:p>
        </p:txBody>
      </p:sp>
      <p:sp>
        <p:nvSpPr>
          <p:cNvPr id="4" name="Footer Placeholder 3"/>
          <p:cNvSpPr>
            <a:spLocks noGrp="1"/>
          </p:cNvSpPr>
          <p:nvPr>
            <p:ph type="ftr" sz="quarter" idx="2"/>
          </p:nvPr>
        </p:nvSpPr>
        <p:spPr>
          <a:xfrm>
            <a:off x="2" y="6456612"/>
            <a:ext cx="4301543" cy="341064"/>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p:cNvSpPr>
            <a:spLocks noGrp="1"/>
          </p:cNvSpPr>
          <p:nvPr>
            <p:ph type="sldNum" sz="quarter" idx="3"/>
          </p:nvPr>
        </p:nvSpPr>
        <p:spPr>
          <a:xfrm>
            <a:off x="5622800" y="6456612"/>
            <a:ext cx="4301543" cy="341064"/>
          </a:xfrm>
          <a:prstGeom prst="rect">
            <a:avLst/>
          </a:prstGeom>
        </p:spPr>
        <p:txBody>
          <a:bodyPr vert="horz" lIns="91440" tIns="45720" rIns="91440" bIns="45720" rtlCol="0" anchor="b"/>
          <a:lstStyle>
            <a:lvl1pPr algn="r">
              <a:defRPr sz="1200"/>
            </a:lvl1pPr>
          </a:lstStyle>
          <a:p>
            <a:fld id="{58C3A663-B7B7-474C-A9DC-B0BAA10B6CBD}" type="slidenum">
              <a:rPr lang="en-AU" smtClean="0"/>
              <a:t>‹#›</a:t>
            </a:fld>
            <a:endParaRPr lang="en-AU" dirty="0"/>
          </a:p>
        </p:txBody>
      </p:sp>
    </p:spTree>
    <p:extLst>
      <p:ext uri="{BB962C8B-B14F-4D97-AF65-F5344CB8AC3E}">
        <p14:creationId xmlns:p14="http://schemas.microsoft.com/office/powerpoint/2010/main" val="17812403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301543" cy="341064"/>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5622800" y="0"/>
            <a:ext cx="4301543" cy="341064"/>
          </a:xfrm>
          <a:prstGeom prst="rect">
            <a:avLst/>
          </a:prstGeom>
        </p:spPr>
        <p:txBody>
          <a:bodyPr vert="horz" lIns="91440" tIns="45720" rIns="91440" bIns="45720" rtlCol="0"/>
          <a:lstStyle>
            <a:lvl1pPr algn="r">
              <a:defRPr sz="1200"/>
            </a:lvl1pPr>
          </a:lstStyle>
          <a:p>
            <a:fld id="{48144360-2B57-4333-883B-C0885F9AB4CE}" type="datetimeFigureOut">
              <a:rPr lang="en-AU" smtClean="0"/>
              <a:t>8/11/2022</a:t>
            </a:fld>
            <a:endParaRPr lang="en-AU" dirty="0"/>
          </a:p>
        </p:txBody>
      </p:sp>
      <p:sp>
        <p:nvSpPr>
          <p:cNvPr id="4" name="Slide Image Placeholder 3"/>
          <p:cNvSpPr>
            <a:spLocks noGrp="1" noRot="1" noChangeAspect="1"/>
          </p:cNvSpPr>
          <p:nvPr>
            <p:ph type="sldImg" idx="2"/>
          </p:nvPr>
        </p:nvSpPr>
        <p:spPr>
          <a:xfrm>
            <a:off x="2925763" y="850900"/>
            <a:ext cx="4075112" cy="229235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992665" y="3271381"/>
            <a:ext cx="7941310" cy="267658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2" y="6456612"/>
            <a:ext cx="4301543" cy="341064"/>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5622800" y="6456612"/>
            <a:ext cx="4301543" cy="341064"/>
          </a:xfrm>
          <a:prstGeom prst="rect">
            <a:avLst/>
          </a:prstGeom>
        </p:spPr>
        <p:txBody>
          <a:bodyPr vert="horz" lIns="91440" tIns="45720" rIns="91440" bIns="45720" rtlCol="0" anchor="b"/>
          <a:lstStyle>
            <a:lvl1pPr algn="r">
              <a:defRPr sz="1200"/>
            </a:lvl1pPr>
          </a:lstStyle>
          <a:p>
            <a:fld id="{F44C6F41-A4B4-4B4A-8EAE-BFA38303C4CD}" type="slidenum">
              <a:rPr lang="en-AU" smtClean="0"/>
              <a:t>‹#›</a:t>
            </a:fld>
            <a:endParaRPr lang="en-AU" dirty="0"/>
          </a:p>
        </p:txBody>
      </p:sp>
    </p:spTree>
    <p:extLst>
      <p:ext uri="{BB962C8B-B14F-4D97-AF65-F5344CB8AC3E}">
        <p14:creationId xmlns:p14="http://schemas.microsoft.com/office/powerpoint/2010/main" val="21840171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285726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991639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r>
              <a:rPr lang="en-US">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11"/>
          </p:nvPr>
        </p:nvSpPr>
        <p:spPr>
          <a:xfrm>
            <a:off x="3776135" y="6422854"/>
            <a:ext cx="4279669" cy="365125"/>
          </a:xfrm>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a:xfrm>
            <a:off x="8073048" y="6422854"/>
            <a:ext cx="879759" cy="365125"/>
          </a:xfrm>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139151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478713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r>
              <a:rPr lang="en-US">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59522266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solidFill>
                  <a:prstClr val="black">
                    <a:tint val="75000"/>
                  </a:prstClr>
                </a:solidFill>
              </a:rPr>
              <a:t>24/10/2018</a:t>
            </a:r>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4910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solidFill>
                  <a:prstClr val="black">
                    <a:tint val="75000"/>
                  </a:prstClr>
                </a:solidFill>
              </a:rPr>
              <a:t>24/10/2018</a:t>
            </a:r>
            <a:endParaRPr lang="en-AU"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AU"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4126458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solidFill>
                  <a:prstClr val="black">
                    <a:tint val="75000"/>
                  </a:prstClr>
                </a:solidFill>
              </a:rPr>
              <a:t>24/10/2018</a:t>
            </a:r>
            <a:endParaRPr lang="en-AU"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4271758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solidFill>
                  <a:prstClr val="black">
                    <a:tint val="75000"/>
                  </a:prstClr>
                </a:solidFill>
              </a:rPr>
              <a:t>24/10/2018</a:t>
            </a:r>
            <a:endParaRPr lang="en-AU"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AU"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22442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solidFill>
                  <a:prstClr val="black">
                    <a:tint val="75000"/>
                  </a:prstClr>
                </a:solidFill>
              </a:rPr>
              <a:t>24/10/2018</a:t>
            </a:r>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136321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solidFill>
                  <a:prstClr val="black">
                    <a:tint val="75000"/>
                  </a:prstClr>
                </a:solidFill>
              </a:rPr>
              <a:t>24/10/2018</a:t>
            </a:r>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4143635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alpha val="26000"/>
          </a:schemeClr>
        </a:solidFill>
        <a:effectLst/>
      </p:bgPr>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pPr defTabSz="129982"/>
            <a:r>
              <a:rPr lang="en-US">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pPr defTabSz="129982"/>
            <a:endParaRPr lang="en-AU" dirty="0">
              <a:solidFill>
                <a:prstClr val="black">
                  <a:tint val="75000"/>
                </a:prstClr>
              </a:solidFill>
            </a:endParaRPr>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pPr defTabSz="129982"/>
            <a:fld id="{28E08657-AC47-4595-A22E-B5197F1DD9F1}" type="slidenum">
              <a:rPr lang="en-AU" smtClean="0">
                <a:solidFill>
                  <a:prstClr val="black">
                    <a:tint val="75000"/>
                  </a:prstClr>
                </a:solidFill>
              </a:rPr>
              <a:pPr defTabSz="129982"/>
              <a:t>‹#›</a:t>
            </a:fld>
            <a:endParaRPr lang="en-AU" dirty="0">
              <a:solidFill>
                <a:prstClr val="black">
                  <a:tint val="75000"/>
                </a:prstClr>
              </a:solidFill>
            </a:endParaRPr>
          </a:p>
        </p:txBody>
      </p:sp>
    </p:spTree>
    <p:extLst>
      <p:ext uri="{BB962C8B-B14F-4D97-AF65-F5344CB8AC3E}">
        <p14:creationId xmlns:p14="http://schemas.microsoft.com/office/powerpoint/2010/main" val="2948230076"/>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reasury.gov.au/publication/p2022-p258663-final-report"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austlii.edu.au/cgi-bin/viewdoc/au/legis/cth/consol_act/ca2001172/s588gb.html"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02919" y="284176"/>
            <a:ext cx="9784080" cy="905527"/>
          </a:xfrm>
        </p:spPr>
        <p:txBody>
          <a:bodyPr/>
          <a:lstStyle/>
          <a:p>
            <a:pPr algn="ctr" defTabSz="129982">
              <a:lnSpc>
                <a:spcPct val="115000"/>
              </a:lnSpc>
            </a:pPr>
            <a:r>
              <a:rPr lang="en-GB" sz="4000" b="1" u="sng" dirty="0">
                <a:solidFill>
                  <a:prstClr val="black"/>
                </a:solidFill>
                <a:latin typeface="Bookman Old Style" panose="02050604050505020204" pitchFamily="18" charset="0"/>
              </a:rPr>
              <a:t>BUSINESS LAW AND INSOLVENCY</a:t>
            </a:r>
            <a:endParaRPr lang="en-AU" sz="800"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1202919" y="1410929"/>
            <a:ext cx="9784080" cy="5255342"/>
          </a:xfrm>
        </p:spPr>
        <p:txBody>
          <a:bodyPr>
            <a:normAutofit fontScale="62500" lnSpcReduction="20000"/>
          </a:bodyPr>
          <a:lstStyle/>
          <a:p>
            <a:pPr marL="0" lvl="0" indent="0" defTabSz="457200">
              <a:lnSpc>
                <a:spcPct val="100000"/>
              </a:lnSpc>
              <a:spcBef>
                <a:spcPct val="20000"/>
              </a:spcBef>
              <a:spcAft>
                <a:spcPts val="600"/>
              </a:spcAft>
              <a:buClr>
                <a:prstClr val="white"/>
              </a:buClr>
              <a:buSzPct val="80000"/>
              <a:buNone/>
            </a:pPr>
            <a:r>
              <a:rPr lang="en-AU" sz="3600" u="sng" dirty="0">
                <a:solidFill>
                  <a:schemeClr val="bg1"/>
                </a:solidFill>
                <a:latin typeface="Arial Black" panose="020B0A04020102020204" pitchFamily="34" charset="0"/>
              </a:rPr>
              <a:t>OUTLINE</a:t>
            </a:r>
          </a:p>
          <a:p>
            <a:pPr marL="0" indent="0">
              <a:buNone/>
            </a:pPr>
            <a:r>
              <a:rPr lang="en-GB" sz="3600" b="1" dirty="0">
                <a:solidFill>
                  <a:schemeClr val="bg1"/>
                </a:solidFill>
                <a:latin typeface="Arial Black" panose="020B0A04020102020204" pitchFamily="34" charset="0"/>
              </a:rPr>
              <a:t>1. Books and Records;  what are adequate records, what are the consequences if they are not adequate, what are the rights of liquidators to obtain your records and your client’s records, what are the consequences for you and your clients (ASIC prosecutions, deemed insolvency, cross claims) and are there any loopholes?</a:t>
            </a:r>
          </a:p>
          <a:p>
            <a:pPr marL="0" indent="0">
              <a:buNone/>
            </a:pPr>
            <a:endParaRPr lang="en-GB" sz="3600" b="1" dirty="0">
              <a:solidFill>
                <a:schemeClr val="bg1"/>
              </a:solidFill>
              <a:latin typeface="Arial Black" panose="020B0A04020102020204" pitchFamily="34" charset="0"/>
            </a:endParaRPr>
          </a:p>
          <a:p>
            <a:pPr marL="0" indent="0">
              <a:buNone/>
            </a:pPr>
            <a:r>
              <a:rPr lang="en-GB" sz="3600" b="1" dirty="0">
                <a:solidFill>
                  <a:schemeClr val="bg1"/>
                </a:solidFill>
                <a:latin typeface="Arial Black" panose="020B0A04020102020204" pitchFamily="34" charset="0"/>
              </a:rPr>
              <a:t>2. Australian corporate and personal insolvency laws as they effect accountants and insolvency practitioners: now and in the future.  The targets of the reform process.</a:t>
            </a:r>
          </a:p>
          <a:p>
            <a:pPr marL="0" indent="0">
              <a:buNone/>
            </a:pPr>
            <a:endParaRPr lang="en-GB" sz="3600" b="1" dirty="0">
              <a:solidFill>
                <a:schemeClr val="bg1"/>
              </a:solidFill>
              <a:latin typeface="Arial Black" panose="020B0A04020102020204" pitchFamily="34" charset="0"/>
            </a:endParaRPr>
          </a:p>
          <a:p>
            <a:pPr marL="0" indent="0">
              <a:buNone/>
            </a:pPr>
            <a:r>
              <a:rPr lang="en-GB" sz="3600" b="1" dirty="0">
                <a:solidFill>
                  <a:schemeClr val="bg1"/>
                </a:solidFill>
                <a:latin typeface="Arial Black" panose="020B0A04020102020204" pitchFamily="34" charset="0"/>
              </a:rPr>
              <a:t>3. Accountants; your “Terms of Trade”, to protect you against clients and the claims of Insolvency Accountants and disgruntled clients (e.g., updating ASIC records, responsibility for receiving client’s documents)</a:t>
            </a:r>
            <a:endParaRPr lang="en-AU" dirty="0"/>
          </a:p>
        </p:txBody>
      </p:sp>
      <p:sp>
        <p:nvSpPr>
          <p:cNvPr id="4" name="Footer Placeholder 3"/>
          <p:cNvSpPr>
            <a:spLocks noGrp="1"/>
          </p:cNvSpPr>
          <p:nvPr>
            <p:ph type="ftr" sz="quarter" idx="11"/>
          </p:nvPr>
        </p:nvSpPr>
        <p:spPr>
          <a:xfrm>
            <a:off x="458783" y="6254101"/>
            <a:ext cx="5044440" cy="365125"/>
          </a:xfrm>
        </p:spPr>
        <p:txBody>
          <a:bodyPr/>
          <a:lstStyle/>
          <a:p>
            <a:endParaRPr lang="en-AU" dirty="0">
              <a:solidFill>
                <a:prstClr val="black">
                  <a:tint val="75000"/>
                </a:prstClr>
              </a:solidFill>
            </a:endParaRPr>
          </a:p>
        </p:txBody>
      </p:sp>
      <p:pic>
        <p:nvPicPr>
          <p:cNvPr id="5" name="Picture 4">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17238" y="6032300"/>
            <a:ext cx="716803" cy="808726"/>
          </a:xfrm>
          <a:prstGeom prst="rect">
            <a:avLst/>
          </a:prstGeom>
          <a:solidFill>
            <a:schemeClr val="accent6">
              <a:lumMod val="40000"/>
              <a:lumOff val="60000"/>
            </a:schemeClr>
          </a:solidFill>
          <a:ln w="57150">
            <a:solidFill>
              <a:schemeClr val="tx1"/>
            </a:solidFill>
          </a:ln>
        </p:spPr>
      </p:pic>
    </p:spTree>
    <p:extLst>
      <p:ext uri="{BB962C8B-B14F-4D97-AF65-F5344CB8AC3E}">
        <p14:creationId xmlns:p14="http://schemas.microsoft.com/office/powerpoint/2010/main" val="1813276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09490" y="6042387"/>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44244" y="605415"/>
            <a:ext cx="12192001" cy="5539978"/>
          </a:xfrm>
          <a:prstGeom prst="rect">
            <a:avLst/>
          </a:prstGeom>
          <a:noFill/>
        </p:spPr>
        <p:txBody>
          <a:bodyPr wrap="square" rtlCol="0">
            <a:spAutoFit/>
          </a:bodyPr>
          <a:lstStyle/>
          <a:p>
            <a:r>
              <a:rPr lang="en-GB" sz="2000" u="sng" dirty="0">
                <a:solidFill>
                  <a:schemeClr val="bg1"/>
                </a:solidFill>
                <a:latin typeface="Arial Black" panose="020B0A04020102020204" pitchFamily="34" charset="0"/>
                <a:ea typeface="Calibri" panose="020F0502020204030204" pitchFamily="34" charset="0"/>
                <a:cs typeface="Times New Roman" panose="02020603050405020304" pitchFamily="18" charset="0"/>
              </a:rPr>
              <a:t>Books and records (Case 3)</a:t>
            </a:r>
          </a:p>
          <a:p>
            <a:endParaRPr lang="en-GB"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a:p>
            <a:r>
              <a:rPr lang="en-GB"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2689 “Financial records” are defined in s 9 to include: invoices, receipts, orders for the payment of money, bills of exchange, cheques, promissory notes and vouchers; documents of prime entry; and working papers and other documents needed to explain the methods by which financial statements are made up; and adjustments to be made in preparing financial statements. </a:t>
            </a:r>
            <a:r>
              <a:rPr lang="en-GB" b="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It has been held that the records required to be kept under s 286 include a balance sheet, profit and loss statement and a cash flow statement</a:t>
            </a:r>
            <a:r>
              <a:rPr lang="en-GB"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(ASIC v ABC Fund Managers at [44]). The authors of Austin &amp; Black further note that </a:t>
            </a:r>
            <a:r>
              <a:rPr lang="en-GB" b="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the keeping of a general ledger appears to be one of the “minimum requirements” of this section </a:t>
            </a:r>
            <a:r>
              <a:rPr lang="en-GB"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(referring to Van </a:t>
            </a:r>
            <a:r>
              <a:rPr lang="en-GB" b="1"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Reesema</a:t>
            </a:r>
            <a:r>
              <a:rPr lang="en-GB"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v </a:t>
            </a:r>
            <a:r>
              <a:rPr lang="en-GB" b="1"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Flavel</a:t>
            </a:r>
            <a:r>
              <a:rPr lang="en-GB"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(1992) 7 ACSR 225; 10 ACLC 291 (Van </a:t>
            </a:r>
            <a:r>
              <a:rPr lang="en-GB" b="1"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Reesema</a:t>
            </a:r>
            <a:r>
              <a:rPr lang="en-GB"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v </a:t>
            </a:r>
            <a:r>
              <a:rPr lang="en-GB" b="1"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Flavel</a:t>
            </a:r>
            <a:r>
              <a:rPr lang="en-GB"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at 295; Love v ASC (2000) 36 ACSR 363; [2000] WASCA 404 at [59] per Owen J), </a:t>
            </a:r>
            <a:r>
              <a:rPr lang="en-GB" b="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and that this requirement is not met by keeping the source material from which a set of books may be written up </a:t>
            </a:r>
            <a:r>
              <a:rPr lang="en-GB"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(again citing Van </a:t>
            </a:r>
            <a:r>
              <a:rPr lang="en-GB" b="1"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Reesema</a:t>
            </a:r>
            <a:r>
              <a:rPr lang="en-GB"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v </a:t>
            </a:r>
            <a:r>
              <a:rPr lang="en-GB" b="1"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Flavel</a:t>
            </a:r>
            <a:r>
              <a:rPr lang="en-GB"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and ASIC v ABC Fund Managers). </a:t>
            </a:r>
          </a:p>
          <a:p>
            <a:endParaRPr lang="en-GB" b="1" dirty="0">
              <a:solidFill>
                <a:schemeClr val="bg1"/>
              </a:solidFill>
              <a:latin typeface="Arial Black" panose="020B0A04020102020204" pitchFamily="34" charset="0"/>
              <a:ea typeface="Calibri" panose="020F0502020204030204" pitchFamily="34" charset="0"/>
              <a:cs typeface="Times New Roman" panose="02020603050405020304" pitchFamily="18" charset="0"/>
            </a:endParaRPr>
          </a:p>
          <a:p>
            <a:r>
              <a:rPr lang="en-GB"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2690 … In Love v ASIC, it was said that </a:t>
            </a:r>
            <a:r>
              <a:rPr lang="en-GB" b="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failure to record loan transactions and to carry out proper account reconciliations provided sufficient evidence to establish contravention of the section.</a:t>
            </a:r>
          </a:p>
          <a:p>
            <a:endParaRPr lang="en-GB" b="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endParaRPr>
          </a:p>
          <a:p>
            <a:r>
              <a:rPr lang="en-GB" sz="10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In the matters of Earth Civil Australia Pty Ltd, RCG CBD Pty Ltd, </a:t>
            </a:r>
            <a:r>
              <a:rPr lang="en-GB" sz="1000" b="1"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Bluemine</a:t>
            </a:r>
            <a:r>
              <a:rPr lang="en-GB" sz="10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Pty Ltd, </a:t>
            </a:r>
            <a:r>
              <a:rPr lang="en-GB" sz="1000" b="1"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Diamondwish</a:t>
            </a:r>
            <a:r>
              <a:rPr lang="en-GB" sz="10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Pty Ltd and </a:t>
            </a:r>
            <a:r>
              <a:rPr lang="en-GB" sz="1000" b="1"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Rackforce</a:t>
            </a:r>
            <a:r>
              <a:rPr lang="en-GB" sz="10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Pty Ltd (all in </a:t>
            </a:r>
            <a:r>
              <a:rPr lang="en-GB" sz="1000" b="1"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liq</a:t>
            </a:r>
            <a:r>
              <a:rPr lang="en-GB" sz="10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[2021] NSWSC 966 (6 August 2021)</a:t>
            </a:r>
          </a:p>
        </p:txBody>
      </p:sp>
      <p:pic>
        <p:nvPicPr>
          <p:cNvPr id="3" name="Picture 2"/>
          <p:cNvPicPr>
            <a:picLocks noChangeAspect="1"/>
          </p:cNvPicPr>
          <p:nvPr/>
        </p:nvPicPr>
        <p:blipFill>
          <a:blip r:embed="rId3"/>
          <a:stretch>
            <a:fillRect/>
          </a:stretch>
        </p:blipFill>
        <p:spPr>
          <a:xfrm>
            <a:off x="573684" y="0"/>
            <a:ext cx="10998137" cy="749873"/>
          </a:xfrm>
          <a:prstGeom prst="rect">
            <a:avLst/>
          </a:prstGeom>
        </p:spPr>
      </p:pic>
    </p:spTree>
    <p:extLst>
      <p:ext uri="{BB962C8B-B14F-4D97-AF65-F5344CB8AC3E}">
        <p14:creationId xmlns:p14="http://schemas.microsoft.com/office/powerpoint/2010/main" val="909162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241515" y="749873"/>
            <a:ext cx="11662474" cy="5078313"/>
          </a:xfrm>
          <a:prstGeom prst="rect">
            <a:avLst/>
          </a:prstGeom>
          <a:noFill/>
        </p:spPr>
        <p:txBody>
          <a:bodyPr wrap="square" rtlCol="0">
            <a:spAutoFit/>
          </a:bodyPr>
          <a:lstStyle/>
          <a:p>
            <a:r>
              <a:rPr lang="en-AU" b="1" u="sng" dirty="0">
                <a:solidFill>
                  <a:schemeClr val="bg1"/>
                </a:solidFill>
                <a:latin typeface="Arial Black" panose="020B0A04020102020204" pitchFamily="34" charset="0"/>
              </a:rPr>
              <a:t>Books and records (case 4)</a:t>
            </a:r>
          </a:p>
          <a:p>
            <a:endParaRPr lang="en-AU" b="1" u="sng" dirty="0">
              <a:solidFill>
                <a:schemeClr val="bg1"/>
              </a:solidFill>
              <a:latin typeface="Arial Black" panose="020B0A04020102020204" pitchFamily="34" charset="0"/>
            </a:endParaRPr>
          </a:p>
          <a:p>
            <a:r>
              <a:rPr lang="en-AU" b="1" dirty="0">
                <a:solidFill>
                  <a:schemeClr val="bg1"/>
                </a:solidFill>
                <a:latin typeface="Arial Black" panose="020B0A04020102020204" pitchFamily="34" charset="0"/>
              </a:rPr>
              <a:t>Receivers of trust assets sought judicial advice in relation to the character, enforceability and priority of various entitlements to trust assets.</a:t>
            </a:r>
          </a:p>
          <a:p>
            <a:endParaRPr lang="en-AU" b="1" dirty="0">
              <a:solidFill>
                <a:schemeClr val="bg1"/>
              </a:solidFill>
              <a:latin typeface="Arial Black" panose="020B0A04020102020204" pitchFamily="34" charset="0"/>
            </a:endParaRPr>
          </a:p>
          <a:p>
            <a:r>
              <a:rPr lang="en-AU" b="1" dirty="0">
                <a:solidFill>
                  <a:schemeClr val="bg1"/>
                </a:solidFill>
                <a:latin typeface="Arial Black" panose="020B0A04020102020204" pitchFamily="34" charset="0"/>
              </a:rPr>
              <a:t>The advice concerned unpaid beneficiaries' entitlements, as well as the application of the priority regimes under the </a:t>
            </a:r>
            <a:r>
              <a:rPr lang="en-AU" b="1" i="1" dirty="0">
                <a:solidFill>
                  <a:schemeClr val="bg1"/>
                </a:solidFill>
                <a:latin typeface="Arial Black" panose="020B0A04020102020204" pitchFamily="34" charset="0"/>
              </a:rPr>
              <a:t>Bankruptcy Act 1966 </a:t>
            </a:r>
            <a:r>
              <a:rPr lang="en-AU" b="1" dirty="0">
                <a:solidFill>
                  <a:schemeClr val="bg1"/>
                </a:solidFill>
                <a:latin typeface="Arial Black" panose="020B0A04020102020204" pitchFamily="34" charset="0"/>
              </a:rPr>
              <a:t>(</a:t>
            </a:r>
            <a:r>
              <a:rPr lang="en-AU" b="1" dirty="0" err="1">
                <a:solidFill>
                  <a:schemeClr val="bg1"/>
                </a:solidFill>
                <a:latin typeface="Arial Black" panose="020B0A04020102020204" pitchFamily="34" charset="0"/>
              </a:rPr>
              <a:t>Cth</a:t>
            </a:r>
            <a:r>
              <a:rPr lang="en-AU" b="1" dirty="0">
                <a:solidFill>
                  <a:schemeClr val="bg1"/>
                </a:solidFill>
                <a:latin typeface="Arial Black" panose="020B0A04020102020204" pitchFamily="34" charset="0"/>
              </a:rPr>
              <a:t>) (Bankruptcy Act), </a:t>
            </a:r>
            <a:r>
              <a:rPr lang="en-AU" b="1" i="1" dirty="0">
                <a:solidFill>
                  <a:schemeClr val="bg1"/>
                </a:solidFill>
                <a:latin typeface="Arial Black" panose="020B0A04020102020204" pitchFamily="34" charset="0"/>
              </a:rPr>
              <a:t>Corporations Act 2001 </a:t>
            </a:r>
            <a:r>
              <a:rPr lang="en-AU" b="1" dirty="0">
                <a:solidFill>
                  <a:schemeClr val="bg1"/>
                </a:solidFill>
                <a:latin typeface="Arial Black" panose="020B0A04020102020204" pitchFamily="34" charset="0"/>
              </a:rPr>
              <a:t>(</a:t>
            </a:r>
            <a:r>
              <a:rPr lang="en-AU" b="1" dirty="0" err="1">
                <a:solidFill>
                  <a:schemeClr val="bg1"/>
                </a:solidFill>
                <a:latin typeface="Arial Black" panose="020B0A04020102020204" pitchFamily="34" charset="0"/>
              </a:rPr>
              <a:t>Cth</a:t>
            </a:r>
            <a:r>
              <a:rPr lang="en-AU" b="1" dirty="0">
                <a:solidFill>
                  <a:schemeClr val="bg1"/>
                </a:solidFill>
                <a:latin typeface="Arial Black" panose="020B0A04020102020204" pitchFamily="34" charset="0"/>
              </a:rPr>
              <a:t>) (Corporations Act) and </a:t>
            </a:r>
            <a:r>
              <a:rPr lang="en-AU" b="1" i="1" dirty="0">
                <a:solidFill>
                  <a:schemeClr val="bg1"/>
                </a:solidFill>
                <a:latin typeface="Arial Black" panose="020B0A04020102020204" pitchFamily="34" charset="0"/>
              </a:rPr>
              <a:t>Personal Property Securities Act 2009 </a:t>
            </a:r>
            <a:r>
              <a:rPr lang="en-AU" b="1" dirty="0">
                <a:solidFill>
                  <a:schemeClr val="bg1"/>
                </a:solidFill>
                <a:latin typeface="Arial Black" panose="020B0A04020102020204" pitchFamily="34" charset="0"/>
              </a:rPr>
              <a:t>(</a:t>
            </a:r>
            <a:r>
              <a:rPr lang="en-AU" b="1" dirty="0" err="1">
                <a:solidFill>
                  <a:schemeClr val="bg1"/>
                </a:solidFill>
                <a:latin typeface="Arial Black" panose="020B0A04020102020204" pitchFamily="34" charset="0"/>
              </a:rPr>
              <a:t>Cth</a:t>
            </a:r>
            <a:r>
              <a:rPr lang="en-AU" b="1" dirty="0">
                <a:solidFill>
                  <a:schemeClr val="bg1"/>
                </a:solidFill>
                <a:latin typeface="Arial Black" panose="020B0A04020102020204" pitchFamily="34" charset="0"/>
              </a:rPr>
              <a:t>) (PPSA).</a:t>
            </a:r>
          </a:p>
          <a:p>
            <a:endParaRPr lang="en-AU" b="1" dirty="0">
              <a:solidFill>
                <a:schemeClr val="bg1"/>
              </a:solidFill>
              <a:latin typeface="Arial Black" panose="020B0A04020102020204" pitchFamily="34" charset="0"/>
            </a:endParaRPr>
          </a:p>
          <a:p>
            <a:r>
              <a:rPr lang="en-AU" dirty="0">
                <a:solidFill>
                  <a:schemeClr val="bg1"/>
                </a:solidFill>
                <a:highlight>
                  <a:srgbClr val="FFFF00"/>
                </a:highlight>
                <a:latin typeface="Arial Black" panose="020B0A04020102020204" pitchFamily="34" charset="0"/>
              </a:rPr>
              <a:t>If a beneficiary of a trust in respect of whom an unpaid entitlement exists</a:t>
            </a:r>
            <a:r>
              <a:rPr lang="en-AU" dirty="0">
                <a:solidFill>
                  <a:schemeClr val="bg1"/>
                </a:solidFill>
                <a:latin typeface="Arial Black" panose="020B0A04020102020204" pitchFamily="34" charset="0"/>
              </a:rPr>
              <a:t>, but no vested interest in the property of the trust exists, </a:t>
            </a:r>
            <a:r>
              <a:rPr lang="en-AU" dirty="0">
                <a:solidFill>
                  <a:schemeClr val="bg1"/>
                </a:solidFill>
                <a:highlight>
                  <a:srgbClr val="FFFF00"/>
                </a:highlight>
                <a:latin typeface="Arial Black" panose="020B0A04020102020204" pitchFamily="34" charset="0"/>
              </a:rPr>
              <a:t>the entitlements may be treated as a debt claimable by the relevant party as a creditor of the relevant trustee</a:t>
            </a:r>
            <a:r>
              <a:rPr lang="en-AU" dirty="0">
                <a:solidFill>
                  <a:schemeClr val="bg1"/>
                </a:solidFill>
                <a:latin typeface="Arial Black" panose="020B0A04020102020204" pitchFamily="34" charset="0"/>
              </a:rPr>
              <a:t>, and the party is entitled to be subrogated to the trustee's right to exoneration.</a:t>
            </a:r>
          </a:p>
          <a:p>
            <a:endParaRPr lang="en-AU" dirty="0">
              <a:solidFill>
                <a:schemeClr val="bg1"/>
              </a:solidFill>
              <a:latin typeface="Arial Black" panose="020B0A04020102020204" pitchFamily="34" charset="0"/>
            </a:endParaRPr>
          </a:p>
          <a:p>
            <a:r>
              <a:rPr lang="en-AU" b="1" i="1" dirty="0">
                <a:solidFill>
                  <a:schemeClr val="bg1"/>
                </a:solidFill>
                <a:latin typeface="Arial Black" panose="020B0A04020102020204" pitchFamily="34" charset="0"/>
              </a:rPr>
              <a:t>Francis (Trustee), in the matter of </a:t>
            </a:r>
            <a:r>
              <a:rPr lang="en-AU" b="1" i="1" dirty="0" err="1">
                <a:solidFill>
                  <a:schemeClr val="bg1"/>
                </a:solidFill>
                <a:latin typeface="Arial Black" panose="020B0A04020102020204" pitchFamily="34" charset="0"/>
              </a:rPr>
              <a:t>Fotios</a:t>
            </a:r>
            <a:r>
              <a:rPr lang="en-AU" b="1" i="1" dirty="0">
                <a:solidFill>
                  <a:schemeClr val="bg1"/>
                </a:solidFill>
                <a:latin typeface="Arial Black" panose="020B0A04020102020204" pitchFamily="34" charset="0"/>
              </a:rPr>
              <a:t> (Bankrupt) v Helios Corporation Pty Ltd </a:t>
            </a:r>
            <a:r>
              <a:rPr lang="en-AU" b="1" dirty="0">
                <a:solidFill>
                  <a:schemeClr val="bg1"/>
                </a:solidFill>
                <a:latin typeface="Arial Black" panose="020B0A04020102020204" pitchFamily="34" charset="0"/>
              </a:rPr>
              <a:t>[2022] FCA 199.</a:t>
            </a:r>
          </a:p>
          <a:p>
            <a:endParaRPr lang="en-AU" dirty="0">
              <a:solidFill>
                <a:schemeClr val="bg1"/>
              </a:solidFill>
              <a:latin typeface="Arial Black" panose="020B0A04020102020204" pitchFamily="34" charset="0"/>
            </a:endParaRPr>
          </a:p>
          <a:p>
            <a:endParaRPr lang="en-AU" b="1" dirty="0">
              <a:solidFill>
                <a:schemeClr val="bg1"/>
              </a:solidFill>
              <a:latin typeface="Arial Black" panose="020B0A04020102020204" pitchFamily="34" charset="0"/>
            </a:endParaRPr>
          </a:p>
        </p:txBody>
      </p:sp>
      <p:pic>
        <p:nvPicPr>
          <p:cNvPr id="5" name="Picture 4">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17238" y="6049274"/>
            <a:ext cx="716803" cy="808726"/>
          </a:xfrm>
          <a:prstGeom prst="rect">
            <a:avLst/>
          </a:prstGeom>
          <a:solidFill>
            <a:schemeClr val="accent6">
              <a:lumMod val="40000"/>
              <a:lumOff val="60000"/>
            </a:schemeClr>
          </a:solidFill>
          <a:ln w="57150">
            <a:solidFill>
              <a:schemeClr val="tx1"/>
            </a:solidFill>
          </a:ln>
        </p:spPr>
      </p:pic>
      <p:pic>
        <p:nvPicPr>
          <p:cNvPr id="8" name="Picture 7"/>
          <p:cNvPicPr>
            <a:picLocks noChangeAspect="1"/>
          </p:cNvPicPr>
          <p:nvPr/>
        </p:nvPicPr>
        <p:blipFill>
          <a:blip r:embed="rId3"/>
          <a:stretch>
            <a:fillRect/>
          </a:stretch>
        </p:blipFill>
        <p:spPr>
          <a:xfrm>
            <a:off x="573684" y="0"/>
            <a:ext cx="10998137" cy="749873"/>
          </a:xfrm>
          <a:prstGeom prst="rect">
            <a:avLst/>
          </a:prstGeom>
        </p:spPr>
      </p:pic>
    </p:spTree>
    <p:extLst>
      <p:ext uri="{BB962C8B-B14F-4D97-AF65-F5344CB8AC3E}">
        <p14:creationId xmlns:p14="http://schemas.microsoft.com/office/powerpoint/2010/main" val="230803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241515" y="749873"/>
            <a:ext cx="11662474" cy="6186309"/>
          </a:xfrm>
          <a:prstGeom prst="rect">
            <a:avLst/>
          </a:prstGeom>
          <a:noFill/>
        </p:spPr>
        <p:txBody>
          <a:bodyPr wrap="square" rtlCol="0">
            <a:spAutoFit/>
          </a:bodyPr>
          <a:lstStyle/>
          <a:p>
            <a:r>
              <a:rPr lang="en-AU" b="1" u="sng" dirty="0">
                <a:solidFill>
                  <a:schemeClr val="bg1"/>
                </a:solidFill>
                <a:latin typeface="Arial Black" panose="020B0A04020102020204" pitchFamily="34" charset="0"/>
              </a:rPr>
              <a:t>Books and records</a:t>
            </a:r>
          </a:p>
          <a:p>
            <a:endParaRPr lang="en-AU" b="1" u="sng" dirty="0">
              <a:solidFill>
                <a:schemeClr val="bg1"/>
              </a:solidFill>
              <a:latin typeface="Arial Black" panose="020B0A04020102020204" pitchFamily="34" charset="0"/>
            </a:endParaRPr>
          </a:p>
          <a:p>
            <a:endParaRPr lang="en-GB" dirty="0">
              <a:solidFill>
                <a:schemeClr val="bg1"/>
              </a:solidFill>
              <a:latin typeface="Arial Black" panose="020B0A04020102020204" pitchFamily="34" charset="0"/>
            </a:endParaRPr>
          </a:p>
          <a:p>
            <a:r>
              <a:rPr lang="en-GB" u="sng" dirty="0">
                <a:solidFill>
                  <a:schemeClr val="bg1"/>
                </a:solidFill>
                <a:highlight>
                  <a:srgbClr val="FFFF00"/>
                </a:highlight>
                <a:latin typeface="Arial Black" panose="020B0A04020102020204" pitchFamily="34" charset="0"/>
              </a:rPr>
              <a:t>How does a client maintain a Minute book or Share Registry in the age of paperless commerce?</a:t>
            </a:r>
          </a:p>
          <a:p>
            <a:endParaRPr lang="en-GB" dirty="0">
              <a:solidFill>
                <a:schemeClr val="bg1"/>
              </a:solidFill>
              <a:latin typeface="Arial Black" panose="020B0A04020102020204" pitchFamily="34" charset="0"/>
            </a:endParaRPr>
          </a:p>
          <a:p>
            <a:r>
              <a:rPr lang="en-GB" dirty="0">
                <a:solidFill>
                  <a:schemeClr val="bg1"/>
                </a:solidFill>
                <a:latin typeface="Arial Black" panose="020B0A04020102020204" pitchFamily="34" charset="0"/>
              </a:rPr>
              <a:t>•	Section 12 of the Electronic Transactions Act 1999 (</a:t>
            </a:r>
            <a:r>
              <a:rPr lang="en-GB" dirty="0" err="1">
                <a:solidFill>
                  <a:schemeClr val="bg1"/>
                </a:solidFill>
                <a:latin typeface="Arial Black" panose="020B0A04020102020204" pitchFamily="34" charset="0"/>
              </a:rPr>
              <a:t>Cth</a:t>
            </a:r>
            <a:r>
              <a:rPr lang="en-GB" dirty="0">
                <a:solidFill>
                  <a:schemeClr val="bg1"/>
                </a:solidFill>
                <a:latin typeface="Arial Black" panose="020B0A04020102020204" pitchFamily="34" charset="0"/>
              </a:rPr>
              <a:t>) provides that if, under a law of the Commonwealth, a person is required to retain records of information (both information in paper form and electronic communication such as emails), that requirement is satisfied by recording the information in electronic form.</a:t>
            </a:r>
          </a:p>
          <a:p>
            <a:endParaRPr lang="en-GB" dirty="0">
              <a:solidFill>
                <a:schemeClr val="bg1"/>
              </a:solidFill>
              <a:latin typeface="Arial Black" panose="020B0A04020102020204" pitchFamily="34" charset="0"/>
            </a:endParaRPr>
          </a:p>
          <a:p>
            <a:r>
              <a:rPr lang="en-GB" dirty="0">
                <a:solidFill>
                  <a:schemeClr val="bg1"/>
                </a:solidFill>
                <a:latin typeface="Arial Black" panose="020B0A04020102020204" pitchFamily="34" charset="0"/>
              </a:rPr>
              <a:t>•	Section 1306 of the Corporations Act 2001 (</a:t>
            </a:r>
            <a:r>
              <a:rPr lang="en-GB" dirty="0" err="1">
                <a:solidFill>
                  <a:schemeClr val="bg1"/>
                </a:solidFill>
                <a:latin typeface="Arial Black" panose="020B0A04020102020204" pitchFamily="34" charset="0"/>
              </a:rPr>
              <a:t>Cth</a:t>
            </a:r>
            <a:r>
              <a:rPr lang="en-GB" dirty="0">
                <a:solidFill>
                  <a:schemeClr val="bg1"/>
                </a:solidFill>
                <a:latin typeface="Arial Black" panose="020B0A04020102020204" pitchFamily="34" charset="0"/>
              </a:rPr>
              <a:t>) permits companies to prepare and store their books in a “mechanical, electronic and other device”</a:t>
            </a:r>
          </a:p>
          <a:p>
            <a:endParaRPr lang="en-GB" dirty="0">
              <a:solidFill>
                <a:schemeClr val="bg1"/>
              </a:solidFill>
              <a:latin typeface="Arial Black" panose="020B0A04020102020204" pitchFamily="34" charset="0"/>
            </a:endParaRPr>
          </a:p>
          <a:p>
            <a:r>
              <a:rPr lang="en-GB" dirty="0">
                <a:solidFill>
                  <a:schemeClr val="bg1"/>
                </a:solidFill>
                <a:latin typeface="Arial Black" panose="020B0A04020102020204" pitchFamily="34" charset="0"/>
              </a:rPr>
              <a:t>•	Matters stored in the device must be able to be reproduced “at any time” in written form and companies are required to take reasonable precautions to protect its records against damage and tampering </a:t>
            </a:r>
          </a:p>
          <a:p>
            <a:endParaRPr lang="en-GB" dirty="0">
              <a:solidFill>
                <a:schemeClr val="bg1"/>
              </a:solidFill>
              <a:latin typeface="Arial Black" panose="020B0A04020102020204" pitchFamily="34" charset="0"/>
            </a:endParaRPr>
          </a:p>
          <a:p>
            <a:r>
              <a:rPr lang="en-GB" dirty="0">
                <a:solidFill>
                  <a:schemeClr val="bg1"/>
                </a:solidFill>
                <a:latin typeface="Arial Black" panose="020B0A04020102020204" pitchFamily="34" charset="0"/>
              </a:rPr>
              <a:t>CORPORATIONS ACT 2001 - SECT 288</a:t>
            </a:r>
          </a:p>
          <a:p>
            <a:r>
              <a:rPr lang="en-GB" dirty="0">
                <a:solidFill>
                  <a:schemeClr val="bg1"/>
                </a:solidFill>
                <a:latin typeface="Arial Black" panose="020B0A04020102020204" pitchFamily="34" charset="0"/>
              </a:rPr>
              <a:t>             (1)  If financial records are kept in electronic form, they must be convertible into hard copy. Hard copy must be made available within a reasonable time to a person who is entitled to inspect the records.</a:t>
            </a:r>
            <a:endParaRPr lang="en-AU" b="1" dirty="0">
              <a:solidFill>
                <a:schemeClr val="bg1"/>
              </a:solidFill>
              <a:latin typeface="Arial Black" panose="020B0A04020102020204" pitchFamily="34" charset="0"/>
            </a:endParaRPr>
          </a:p>
        </p:txBody>
      </p:sp>
      <p:pic>
        <p:nvPicPr>
          <p:cNvPr id="5" name="Picture 4">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17238" y="6049274"/>
            <a:ext cx="716803" cy="808726"/>
          </a:xfrm>
          <a:prstGeom prst="rect">
            <a:avLst/>
          </a:prstGeom>
          <a:solidFill>
            <a:schemeClr val="accent6">
              <a:lumMod val="40000"/>
              <a:lumOff val="60000"/>
            </a:schemeClr>
          </a:solidFill>
          <a:ln w="57150">
            <a:solidFill>
              <a:schemeClr val="tx1"/>
            </a:solidFill>
          </a:ln>
        </p:spPr>
      </p:pic>
      <p:pic>
        <p:nvPicPr>
          <p:cNvPr id="8" name="Picture 7"/>
          <p:cNvPicPr>
            <a:picLocks noChangeAspect="1"/>
          </p:cNvPicPr>
          <p:nvPr/>
        </p:nvPicPr>
        <p:blipFill>
          <a:blip r:embed="rId3"/>
          <a:stretch>
            <a:fillRect/>
          </a:stretch>
        </p:blipFill>
        <p:spPr>
          <a:xfrm>
            <a:off x="573684" y="0"/>
            <a:ext cx="10998137" cy="749873"/>
          </a:xfrm>
          <a:prstGeom prst="rect">
            <a:avLst/>
          </a:prstGeom>
        </p:spPr>
      </p:pic>
    </p:spTree>
    <p:extLst>
      <p:ext uri="{BB962C8B-B14F-4D97-AF65-F5344CB8AC3E}">
        <p14:creationId xmlns:p14="http://schemas.microsoft.com/office/powerpoint/2010/main" val="1444675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241515" y="749873"/>
            <a:ext cx="11662474" cy="4247317"/>
          </a:xfrm>
          <a:prstGeom prst="rect">
            <a:avLst/>
          </a:prstGeom>
          <a:noFill/>
        </p:spPr>
        <p:txBody>
          <a:bodyPr wrap="square" rtlCol="0">
            <a:spAutoFit/>
          </a:bodyPr>
          <a:lstStyle/>
          <a:p>
            <a:r>
              <a:rPr lang="en-AU" b="1" u="sng" dirty="0">
                <a:solidFill>
                  <a:schemeClr val="bg1"/>
                </a:solidFill>
                <a:latin typeface="Arial Black" panose="020B0A04020102020204" pitchFamily="34" charset="0"/>
              </a:rPr>
              <a:t>Books and records</a:t>
            </a:r>
          </a:p>
          <a:p>
            <a:endParaRPr lang="en-AU" b="1" u="sng" dirty="0">
              <a:solidFill>
                <a:schemeClr val="bg1"/>
              </a:solidFill>
              <a:latin typeface="Arial Black" panose="020B0A04020102020204" pitchFamily="34" charset="0"/>
            </a:endParaRPr>
          </a:p>
          <a:p>
            <a:endParaRPr lang="en-GB" dirty="0">
              <a:solidFill>
                <a:schemeClr val="bg1"/>
              </a:solidFill>
              <a:latin typeface="Arial Black" panose="020B0A04020102020204" pitchFamily="34" charset="0"/>
            </a:endParaRPr>
          </a:p>
          <a:p>
            <a:r>
              <a:rPr lang="en-GB" dirty="0">
                <a:solidFill>
                  <a:schemeClr val="bg1"/>
                </a:solidFill>
                <a:highlight>
                  <a:srgbClr val="FFFF00"/>
                </a:highlight>
                <a:latin typeface="Arial Black" panose="020B0A04020102020204" pitchFamily="34" charset="0"/>
              </a:rPr>
              <a:t>Can an accountant refuse to provide his/her </a:t>
            </a:r>
            <a:r>
              <a:rPr lang="en-GB" dirty="0">
                <a:solidFill>
                  <a:schemeClr val="bg1"/>
                </a:solidFill>
                <a:highlight>
                  <a:srgbClr val="00FF00"/>
                </a:highlight>
                <a:latin typeface="Arial Black" panose="020B0A04020102020204" pitchFamily="34" charset="0"/>
              </a:rPr>
              <a:t>work papers </a:t>
            </a:r>
            <a:r>
              <a:rPr lang="en-GB" dirty="0">
                <a:solidFill>
                  <a:schemeClr val="bg1"/>
                </a:solidFill>
                <a:highlight>
                  <a:srgbClr val="FFFF00"/>
                </a:highlight>
                <a:latin typeface="Arial Black" panose="020B0A04020102020204" pitchFamily="34" charset="0"/>
              </a:rPr>
              <a:t>to the Liquidator</a:t>
            </a:r>
            <a:r>
              <a:rPr lang="en-GB" dirty="0">
                <a:solidFill>
                  <a:schemeClr val="bg1"/>
                </a:solidFill>
                <a:latin typeface="Arial Black" panose="020B0A04020102020204" pitchFamily="34" charset="0"/>
              </a:rPr>
              <a:t>?</a:t>
            </a:r>
          </a:p>
          <a:p>
            <a:endParaRPr lang="en-GB" dirty="0">
              <a:solidFill>
                <a:schemeClr val="bg1"/>
              </a:solidFill>
              <a:latin typeface="Arial Black" panose="020B0A04020102020204" pitchFamily="34" charset="0"/>
            </a:endParaRPr>
          </a:p>
          <a:p>
            <a:r>
              <a:rPr lang="en-GB" b="1" u="sng" dirty="0">
                <a:solidFill>
                  <a:schemeClr val="bg1"/>
                </a:solidFill>
                <a:latin typeface="Arial Black" panose="020B0A04020102020204" pitchFamily="34" charset="0"/>
              </a:rPr>
              <a:t>CORPORATIONS ACT 2001 - SECT 530B</a:t>
            </a:r>
          </a:p>
          <a:p>
            <a:r>
              <a:rPr lang="en-GB" b="1" u="sng" dirty="0">
                <a:solidFill>
                  <a:schemeClr val="bg1"/>
                </a:solidFill>
                <a:latin typeface="Arial Black" panose="020B0A04020102020204" pitchFamily="34" charset="0"/>
              </a:rPr>
              <a:t>Liquidator's rights to company's books</a:t>
            </a:r>
          </a:p>
          <a:p>
            <a:r>
              <a:rPr lang="en-GB" b="1" dirty="0">
                <a:solidFill>
                  <a:schemeClr val="bg1"/>
                </a:solidFill>
                <a:latin typeface="Arial Black" panose="020B0A04020102020204" pitchFamily="34" charset="0"/>
              </a:rPr>
              <a:t>             (1)  A person is not entitled, as against the liquidator of a company:</a:t>
            </a:r>
          </a:p>
          <a:p>
            <a:r>
              <a:rPr lang="en-GB" b="1" dirty="0">
                <a:solidFill>
                  <a:schemeClr val="bg1"/>
                </a:solidFill>
                <a:latin typeface="Arial Black" panose="020B0A04020102020204" pitchFamily="34" charset="0"/>
              </a:rPr>
              <a:t>                     (a)  to retain possession of books of the company; or</a:t>
            </a:r>
          </a:p>
          <a:p>
            <a:r>
              <a:rPr lang="en-GB" b="1" dirty="0">
                <a:solidFill>
                  <a:schemeClr val="bg1"/>
                </a:solidFill>
                <a:latin typeface="Arial Black" panose="020B0A04020102020204" pitchFamily="34" charset="0"/>
              </a:rPr>
              <a:t>                     (b)  to claim or enforce a lien on such books;</a:t>
            </a:r>
          </a:p>
          <a:p>
            <a:r>
              <a:rPr lang="en-GB" b="1" dirty="0">
                <a:solidFill>
                  <a:schemeClr val="bg1"/>
                </a:solidFill>
                <a:latin typeface="Arial Black" panose="020B0A04020102020204" pitchFamily="34" charset="0"/>
              </a:rPr>
              <a:t>but such a lien is not otherwise prejudiced.</a:t>
            </a:r>
          </a:p>
          <a:p>
            <a:endParaRPr lang="en-GB" b="1" dirty="0">
              <a:solidFill>
                <a:schemeClr val="bg1"/>
              </a:solidFill>
              <a:latin typeface="Arial Black" panose="020B0A04020102020204" pitchFamily="34" charset="0"/>
            </a:endParaRPr>
          </a:p>
          <a:p>
            <a:r>
              <a:rPr lang="en-GB" b="1" dirty="0">
                <a:solidFill>
                  <a:schemeClr val="bg1"/>
                </a:solidFill>
                <a:latin typeface="Arial Black" panose="020B0A04020102020204" pitchFamily="34" charset="0"/>
              </a:rPr>
              <a:t>             (2)  Paragraph (1)(a) does not apply in relation to books of which a secured creditor of the company is entitled to possession otherwise than because of a lien, but the liquidator is entitled to inspect, and make copies of, such books at any reasonable time.</a:t>
            </a:r>
            <a:endParaRPr lang="en-AU" b="1" dirty="0">
              <a:solidFill>
                <a:schemeClr val="bg1"/>
              </a:solidFill>
              <a:latin typeface="Arial Black" panose="020B0A04020102020204" pitchFamily="34" charset="0"/>
            </a:endParaRPr>
          </a:p>
        </p:txBody>
      </p:sp>
      <p:pic>
        <p:nvPicPr>
          <p:cNvPr id="5" name="Picture 4">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17238" y="6049274"/>
            <a:ext cx="716803" cy="808726"/>
          </a:xfrm>
          <a:prstGeom prst="rect">
            <a:avLst/>
          </a:prstGeom>
          <a:solidFill>
            <a:schemeClr val="accent6">
              <a:lumMod val="40000"/>
              <a:lumOff val="60000"/>
            </a:schemeClr>
          </a:solidFill>
          <a:ln w="57150">
            <a:solidFill>
              <a:schemeClr val="tx1"/>
            </a:solidFill>
          </a:ln>
        </p:spPr>
      </p:pic>
      <p:pic>
        <p:nvPicPr>
          <p:cNvPr id="8" name="Picture 7"/>
          <p:cNvPicPr>
            <a:picLocks noChangeAspect="1"/>
          </p:cNvPicPr>
          <p:nvPr/>
        </p:nvPicPr>
        <p:blipFill>
          <a:blip r:embed="rId3"/>
          <a:stretch>
            <a:fillRect/>
          </a:stretch>
        </p:blipFill>
        <p:spPr>
          <a:xfrm>
            <a:off x="573684" y="0"/>
            <a:ext cx="10998137" cy="749873"/>
          </a:xfrm>
          <a:prstGeom prst="rect">
            <a:avLst/>
          </a:prstGeom>
        </p:spPr>
      </p:pic>
    </p:spTree>
    <p:extLst>
      <p:ext uri="{BB962C8B-B14F-4D97-AF65-F5344CB8AC3E}">
        <p14:creationId xmlns:p14="http://schemas.microsoft.com/office/powerpoint/2010/main" val="411397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241515" y="749873"/>
            <a:ext cx="11662474" cy="6186309"/>
          </a:xfrm>
          <a:prstGeom prst="rect">
            <a:avLst/>
          </a:prstGeom>
          <a:noFill/>
        </p:spPr>
        <p:txBody>
          <a:bodyPr wrap="square" rtlCol="0">
            <a:spAutoFit/>
          </a:bodyPr>
          <a:lstStyle/>
          <a:p>
            <a:r>
              <a:rPr lang="en-AU" b="1" u="sng" dirty="0">
                <a:solidFill>
                  <a:schemeClr val="bg1"/>
                </a:solidFill>
                <a:latin typeface="Arial Black" panose="020B0A04020102020204" pitchFamily="34" charset="0"/>
              </a:rPr>
              <a:t>Books and records</a:t>
            </a:r>
          </a:p>
          <a:p>
            <a:endParaRPr lang="en-GB" dirty="0">
              <a:solidFill>
                <a:schemeClr val="bg1"/>
              </a:solidFill>
              <a:latin typeface="Arial Black" panose="020B0A04020102020204" pitchFamily="34" charset="0"/>
            </a:endParaRPr>
          </a:p>
          <a:p>
            <a:r>
              <a:rPr lang="en-GB" dirty="0">
                <a:solidFill>
                  <a:schemeClr val="bg1"/>
                </a:solidFill>
                <a:highlight>
                  <a:srgbClr val="FFFF00"/>
                </a:highlight>
                <a:latin typeface="Arial Black" panose="020B0A04020102020204" pitchFamily="34" charset="0"/>
              </a:rPr>
              <a:t>Can an accountant “update the records”, after the company has been placed into external administration</a:t>
            </a:r>
            <a:r>
              <a:rPr lang="en-GB" dirty="0">
                <a:solidFill>
                  <a:schemeClr val="bg1"/>
                </a:solidFill>
                <a:latin typeface="Arial Black" panose="020B0A04020102020204" pitchFamily="34" charset="0"/>
              </a:rPr>
              <a:t> (with access to MYOB etc?)  </a:t>
            </a:r>
          </a:p>
          <a:p>
            <a:endParaRPr lang="en-GB" dirty="0">
              <a:solidFill>
                <a:schemeClr val="bg1"/>
              </a:solidFill>
              <a:latin typeface="Arial Black" panose="020B0A04020102020204" pitchFamily="34" charset="0"/>
            </a:endParaRPr>
          </a:p>
          <a:p>
            <a:endParaRPr lang="en-GB" dirty="0">
              <a:solidFill>
                <a:schemeClr val="bg1"/>
              </a:solidFill>
              <a:latin typeface="Arial Black" panose="020B0A04020102020204" pitchFamily="34" charset="0"/>
            </a:endParaRPr>
          </a:p>
          <a:p>
            <a:r>
              <a:rPr lang="en-GB" u="sng" dirty="0">
                <a:solidFill>
                  <a:schemeClr val="bg1"/>
                </a:solidFill>
                <a:latin typeface="Arial Black" panose="020B0A04020102020204" pitchFamily="34" charset="0"/>
              </a:rPr>
              <a:t>CORPORATIONS ACT 2001 - SECT 198G</a:t>
            </a:r>
          </a:p>
          <a:p>
            <a:r>
              <a:rPr lang="en-GB" u="sng" dirty="0">
                <a:solidFill>
                  <a:schemeClr val="bg1"/>
                </a:solidFill>
                <a:latin typeface="Arial Black" panose="020B0A04020102020204" pitchFamily="34" charset="0"/>
              </a:rPr>
              <a:t>Exercise of powers while company under external administration</a:t>
            </a:r>
          </a:p>
          <a:p>
            <a:r>
              <a:rPr lang="en-GB" dirty="0">
                <a:solidFill>
                  <a:schemeClr val="bg1"/>
                </a:solidFill>
                <a:latin typeface="Arial Black" panose="020B0A04020102020204" pitchFamily="34" charset="0"/>
              </a:rPr>
              <a:t>Powers of officers while company under external administration</a:t>
            </a:r>
          </a:p>
          <a:p>
            <a:endParaRPr lang="en-GB" dirty="0">
              <a:solidFill>
                <a:schemeClr val="bg1"/>
              </a:solidFill>
              <a:latin typeface="Arial Black" panose="020B0A04020102020204" pitchFamily="34" charset="0"/>
            </a:endParaRPr>
          </a:p>
          <a:p>
            <a:r>
              <a:rPr lang="en-GB" dirty="0">
                <a:solidFill>
                  <a:schemeClr val="bg1"/>
                </a:solidFill>
                <a:latin typeface="Arial Black" panose="020B0A04020102020204" pitchFamily="34" charset="0"/>
              </a:rPr>
              <a:t>             </a:t>
            </a:r>
            <a:r>
              <a:rPr lang="en-GB" dirty="0">
                <a:solidFill>
                  <a:schemeClr val="bg1"/>
                </a:solidFill>
                <a:highlight>
                  <a:srgbClr val="FFFF00"/>
                </a:highlight>
                <a:latin typeface="Arial Black" panose="020B0A04020102020204" pitchFamily="34" charset="0"/>
              </a:rPr>
              <a:t>(1)  While a company is under external administration, an officer of the company must not perform or exercise a function or power of that office.</a:t>
            </a:r>
          </a:p>
          <a:p>
            <a:endParaRPr lang="en-GB" dirty="0">
              <a:solidFill>
                <a:schemeClr val="bg1"/>
              </a:solidFill>
              <a:latin typeface="Arial Black" panose="020B0A04020102020204" pitchFamily="34" charset="0"/>
            </a:endParaRPr>
          </a:p>
          <a:p>
            <a:endParaRPr lang="en-GB" dirty="0">
              <a:solidFill>
                <a:schemeClr val="bg1"/>
              </a:solidFill>
              <a:latin typeface="Arial Black" panose="020B0A04020102020204" pitchFamily="34" charset="0"/>
            </a:endParaRPr>
          </a:p>
          <a:p>
            <a:r>
              <a:rPr lang="en-GB" dirty="0">
                <a:solidFill>
                  <a:schemeClr val="bg1"/>
                </a:solidFill>
                <a:latin typeface="Arial Black" panose="020B0A04020102020204" pitchFamily="34" charset="0"/>
              </a:rPr>
              <a:t>(see CASE, following)</a:t>
            </a:r>
          </a:p>
          <a:p>
            <a:endParaRPr lang="en-GB" dirty="0">
              <a:solidFill>
                <a:schemeClr val="bg1"/>
              </a:solidFill>
              <a:latin typeface="Arial Black" panose="020B0A04020102020204" pitchFamily="34" charset="0"/>
            </a:endParaRPr>
          </a:p>
          <a:p>
            <a:r>
              <a:rPr lang="en-GB" dirty="0">
                <a:solidFill>
                  <a:schemeClr val="bg1"/>
                </a:solidFill>
                <a:highlight>
                  <a:srgbClr val="00FFFF"/>
                </a:highlight>
                <a:latin typeface="Arial Black" panose="020B0A04020102020204" pitchFamily="34" charset="0"/>
              </a:rPr>
              <a:t>Also, new ROCAP form</a:t>
            </a:r>
          </a:p>
          <a:p>
            <a:endParaRPr lang="en-GB" dirty="0">
              <a:solidFill>
                <a:schemeClr val="bg1"/>
              </a:solidFill>
              <a:latin typeface="Arial Black" panose="020B0A04020102020204" pitchFamily="34" charset="0"/>
            </a:endParaRPr>
          </a:p>
          <a:p>
            <a:endParaRPr lang="en-GB" dirty="0">
              <a:solidFill>
                <a:schemeClr val="bg1"/>
              </a:solidFill>
              <a:latin typeface="Arial Black" panose="020B0A04020102020204" pitchFamily="34" charset="0"/>
            </a:endParaRPr>
          </a:p>
          <a:p>
            <a:endParaRPr lang="en-AU" dirty="0">
              <a:solidFill>
                <a:schemeClr val="bg1"/>
              </a:solidFill>
              <a:latin typeface="Arial Black" panose="020B0A04020102020204" pitchFamily="34" charset="0"/>
            </a:endParaRPr>
          </a:p>
          <a:p>
            <a:endParaRPr lang="en-AU" dirty="0">
              <a:solidFill>
                <a:schemeClr val="bg1"/>
              </a:solidFill>
              <a:latin typeface="Arial Black" panose="020B0A04020102020204" pitchFamily="34" charset="0"/>
            </a:endParaRPr>
          </a:p>
          <a:p>
            <a:endParaRPr lang="en-AU" b="1" dirty="0">
              <a:solidFill>
                <a:schemeClr val="bg1"/>
              </a:solidFill>
              <a:latin typeface="Arial Black" panose="020B0A04020102020204" pitchFamily="34" charset="0"/>
            </a:endParaRPr>
          </a:p>
        </p:txBody>
      </p:sp>
      <p:pic>
        <p:nvPicPr>
          <p:cNvPr id="5" name="Picture 4">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17238" y="6049274"/>
            <a:ext cx="716803" cy="808726"/>
          </a:xfrm>
          <a:prstGeom prst="rect">
            <a:avLst/>
          </a:prstGeom>
          <a:solidFill>
            <a:schemeClr val="accent6">
              <a:lumMod val="40000"/>
              <a:lumOff val="60000"/>
            </a:schemeClr>
          </a:solidFill>
          <a:ln w="57150">
            <a:solidFill>
              <a:schemeClr val="tx1"/>
            </a:solidFill>
          </a:ln>
        </p:spPr>
      </p:pic>
      <p:pic>
        <p:nvPicPr>
          <p:cNvPr id="8" name="Picture 7"/>
          <p:cNvPicPr>
            <a:picLocks noChangeAspect="1"/>
          </p:cNvPicPr>
          <p:nvPr/>
        </p:nvPicPr>
        <p:blipFill>
          <a:blip r:embed="rId3"/>
          <a:stretch>
            <a:fillRect/>
          </a:stretch>
        </p:blipFill>
        <p:spPr>
          <a:xfrm>
            <a:off x="573684" y="0"/>
            <a:ext cx="10998137" cy="749873"/>
          </a:xfrm>
          <a:prstGeom prst="rect">
            <a:avLst/>
          </a:prstGeom>
        </p:spPr>
      </p:pic>
    </p:spTree>
    <p:extLst>
      <p:ext uri="{BB962C8B-B14F-4D97-AF65-F5344CB8AC3E}">
        <p14:creationId xmlns:p14="http://schemas.microsoft.com/office/powerpoint/2010/main" val="3821813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75197" y="6049274"/>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4912627"/>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Books and records/Director Related Transactions (Case 5)</a:t>
            </a:r>
          </a:p>
          <a:p>
            <a:pPr>
              <a:lnSpc>
                <a:spcPct val="107000"/>
              </a:lnSpc>
              <a:spcAft>
                <a:spcPts val="800"/>
              </a:spcAft>
            </a:pPr>
            <a:endParaRPr lang="en-GB" sz="14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450 In the Liquidator’s Examination, </a:t>
            </a:r>
            <a:r>
              <a:rPr lang="en-GB" sz="2000" i="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Mr </a:t>
            </a:r>
            <a:r>
              <a:rPr lang="en-GB" sz="2000" i="1" dirty="0" err="1">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Vartuli</a:t>
            </a:r>
            <a:r>
              <a:rPr lang="en-GB" sz="2000" i="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  (the accountant</a:t>
            </a:r>
            <a:r>
              <a:rPr lang="en-GB" sz="2000"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said that, nonetheless, </a:t>
            </a:r>
            <a:r>
              <a:rPr lang="en-GB" sz="2000" i="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he for some reason backdated the write offs </a:t>
            </a:r>
            <a:r>
              <a:rPr lang="en-GB" sz="2000"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to the dates that appear in the General Ledger.</a:t>
            </a:r>
          </a:p>
          <a:p>
            <a:pPr>
              <a:lnSpc>
                <a:spcPct val="107000"/>
              </a:lnSpc>
              <a:spcAft>
                <a:spcPts val="800"/>
              </a:spcAft>
            </a:pPr>
            <a:r>
              <a:rPr lang="en-GB" sz="2000"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451 Despite Mr </a:t>
            </a:r>
            <a:r>
              <a:rPr lang="en-GB" sz="2000" i="1"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Vartuli’s</a:t>
            </a:r>
            <a:r>
              <a:rPr lang="en-GB" sz="2000"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evidence, and despite the fact that Mr </a:t>
            </a:r>
            <a:r>
              <a:rPr lang="en-GB" sz="2000" i="1"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Yazbek</a:t>
            </a:r>
            <a:r>
              <a:rPr lang="en-GB" sz="2000"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and Mr Sweeney had admitted in their List Response that the Shareholders’ Loans were “</a:t>
            </a:r>
            <a:r>
              <a:rPr lang="en-GB" sz="2000" i="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written off on or about 6 February 2017</a:t>
            </a:r>
            <a:r>
              <a:rPr lang="en-GB" sz="2000"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in closing submissions it was submitted on their behalf:</a:t>
            </a:r>
          </a:p>
          <a:p>
            <a:pPr>
              <a:lnSpc>
                <a:spcPct val="107000"/>
              </a:lnSpc>
              <a:spcAft>
                <a:spcPts val="800"/>
              </a:spcAft>
            </a:pPr>
            <a:r>
              <a:rPr lang="en-GB" sz="2000"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“While the assertions of the write offs suggest that they took place around the time of the 6 February 2017, </a:t>
            </a:r>
            <a:r>
              <a:rPr lang="en-GB" sz="2000" i="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the general ledger of Atlas in fact shows that the write offs took place between 1 and 11 November 2016</a:t>
            </a:r>
            <a:r>
              <a:rPr lang="en-GB" sz="2000"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a:t>
            </a:r>
          </a:p>
          <a:p>
            <a:pPr>
              <a:lnSpc>
                <a:spcPct val="107000"/>
              </a:lnSpc>
              <a:spcAft>
                <a:spcPts val="800"/>
              </a:spcAft>
            </a:pPr>
            <a:endParaRPr lang="en-AU" sz="1000"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000"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Fitz Jersey Pty Ltd v Atlas Construction Group Pty Ltd (in </a:t>
            </a:r>
            <a:r>
              <a:rPr lang="en-AU" sz="1000" i="1"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liq</a:t>
            </a:r>
            <a:r>
              <a:rPr lang="en-AU" sz="1000"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[2021] NSWSC 1692 (22 December 2021)</a:t>
            </a:r>
          </a:p>
        </p:txBody>
      </p:sp>
      <p:pic>
        <p:nvPicPr>
          <p:cNvPr id="6" name="Picture 5"/>
          <p:cNvPicPr>
            <a:picLocks noChangeAspect="1"/>
          </p:cNvPicPr>
          <p:nvPr/>
        </p:nvPicPr>
        <p:blipFill>
          <a:blip r:embed="rId3"/>
          <a:stretch>
            <a:fillRect/>
          </a:stretch>
        </p:blipFill>
        <p:spPr>
          <a:xfrm>
            <a:off x="573684" y="0"/>
            <a:ext cx="10998137" cy="749873"/>
          </a:xfrm>
          <a:prstGeom prst="rect">
            <a:avLst/>
          </a:prstGeom>
        </p:spPr>
      </p:pic>
    </p:spTree>
    <p:extLst>
      <p:ext uri="{BB962C8B-B14F-4D97-AF65-F5344CB8AC3E}">
        <p14:creationId xmlns:p14="http://schemas.microsoft.com/office/powerpoint/2010/main" val="3185301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17238" y="6030029"/>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079485"/>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Books and records/Director Related Transactions (Case 5)</a:t>
            </a:r>
          </a:p>
          <a:p>
            <a:pPr>
              <a:lnSpc>
                <a:spcPct val="107000"/>
              </a:lnSpc>
              <a:spcAft>
                <a:spcPts val="800"/>
              </a:spcAft>
            </a:pPr>
            <a:endParaRPr lang="en-GB" sz="14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1242 </a:t>
            </a:r>
            <a:r>
              <a:rPr lang="en-GB"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The loans were written off. That is, they were forgiven.</a:t>
            </a:r>
          </a:p>
          <a:p>
            <a:pPr>
              <a:lnSpc>
                <a:spcPct val="107000"/>
              </a:lnSpc>
              <a:spcAft>
                <a:spcPts val="800"/>
              </a:spcAft>
            </a:pPr>
            <a:r>
              <a:rPr lang="en-GB"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1243 Fitz Jersey contends that the writing off of the Shareholders’ Loans was an unreasonable director-related transaction for the purposes of s 588FDA of the Corporations Act.</a:t>
            </a:r>
          </a:p>
          <a:p>
            <a:pPr>
              <a:lnSpc>
                <a:spcPct val="107000"/>
              </a:lnSpc>
              <a:spcAft>
                <a:spcPts val="800"/>
              </a:spcAft>
            </a:pPr>
            <a:r>
              <a:rPr lang="en-GB" i="1" dirty="0">
                <a:solidFill>
                  <a:schemeClr val="bg1"/>
                </a:solidFill>
                <a:latin typeface="Arial Black" panose="020B0A04020102020204" pitchFamily="34" charset="0"/>
                <a:ea typeface="Calibri" panose="020F0502020204030204" pitchFamily="34" charset="0"/>
                <a:cs typeface="Times New Roman" panose="02020603050405020304" pitchFamily="18" charset="0"/>
              </a:rPr>
              <a:t>1250 …</a:t>
            </a:r>
          </a:p>
          <a:p>
            <a:pPr>
              <a:lnSpc>
                <a:spcPct val="107000"/>
              </a:lnSpc>
              <a:spcAft>
                <a:spcPts val="800"/>
              </a:spcAft>
            </a:pPr>
            <a:r>
              <a:rPr lang="en-GB" i="1" dirty="0">
                <a:solidFill>
                  <a:schemeClr val="bg1"/>
                </a:solidFill>
                <a:latin typeface="Arial Black" panose="020B0A04020102020204" pitchFamily="34" charset="0"/>
                <a:ea typeface="Calibri" panose="020F0502020204030204" pitchFamily="34" charset="0"/>
                <a:cs typeface="Times New Roman" panose="02020603050405020304" pitchFamily="18" charset="0"/>
              </a:rPr>
              <a:t>(a) there was no benefit to Atlas in entering into the transaction (</a:t>
            </a:r>
            <a:r>
              <a:rPr lang="en-GB" i="1" dirty="0">
                <a:solidFill>
                  <a:schemeClr val="bg1"/>
                </a:solidFill>
                <a:highlight>
                  <a:srgbClr val="FFFF00"/>
                </a:highlight>
                <a:latin typeface="Arial Black" panose="020B0A04020102020204" pitchFamily="34" charset="0"/>
                <a:ea typeface="Calibri" panose="020F0502020204030204" pitchFamily="34" charset="0"/>
                <a:cs typeface="Times New Roman" panose="02020603050405020304" pitchFamily="18" charset="0"/>
              </a:rPr>
              <a:t>it was in substance a gift made by Atlas to the shareholders</a:t>
            </a:r>
            <a:r>
              <a:rPr lang="en-GB" i="1" dirty="0">
                <a:solidFill>
                  <a:schemeClr val="bg1"/>
                </a:solidFill>
                <a:latin typeface="Arial Black" panose="020B0A0402010202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GB" i="1" dirty="0">
                <a:solidFill>
                  <a:schemeClr val="bg1"/>
                </a:solidFill>
                <a:latin typeface="Arial Black" panose="020B0A04020102020204" pitchFamily="34" charset="0"/>
                <a:ea typeface="Calibri" panose="020F0502020204030204" pitchFamily="34" charset="0"/>
                <a:cs typeface="Times New Roman" panose="02020603050405020304" pitchFamily="18" charset="0"/>
              </a:rPr>
              <a:t>(b) </a:t>
            </a:r>
            <a:r>
              <a:rPr lang="en-GB" i="1" dirty="0">
                <a:solidFill>
                  <a:schemeClr val="bg1"/>
                </a:solidFill>
                <a:highlight>
                  <a:srgbClr val="FFFF00"/>
                </a:highlight>
                <a:latin typeface="Arial Black" panose="020B0A04020102020204" pitchFamily="34" charset="0"/>
                <a:ea typeface="Calibri" panose="020F0502020204030204" pitchFamily="34" charset="0"/>
                <a:cs typeface="Times New Roman" panose="02020603050405020304" pitchFamily="18" charset="0"/>
              </a:rPr>
              <a:t>there was a detriment to Atlas </a:t>
            </a:r>
            <a:r>
              <a:rPr lang="en-GB" i="1" dirty="0">
                <a:solidFill>
                  <a:schemeClr val="bg1"/>
                </a:solidFill>
                <a:latin typeface="Arial Black" panose="020B0A04020102020204" pitchFamily="34" charset="0"/>
                <a:ea typeface="Calibri" panose="020F0502020204030204" pitchFamily="34" charset="0"/>
                <a:cs typeface="Times New Roman" panose="02020603050405020304" pitchFamily="18" charset="0"/>
              </a:rPr>
              <a:t>as a result of the transaction as it lost a chose in action against </a:t>
            </a:r>
            <a:r>
              <a:rPr lang="en-GB" i="1" dirty="0" err="1">
                <a:solidFill>
                  <a:schemeClr val="bg1"/>
                </a:solidFill>
                <a:latin typeface="Arial Black" panose="020B0A04020102020204" pitchFamily="34" charset="0"/>
                <a:ea typeface="Calibri" panose="020F0502020204030204" pitchFamily="34" charset="0"/>
                <a:cs typeface="Times New Roman" panose="02020603050405020304" pitchFamily="18" charset="0"/>
              </a:rPr>
              <a:t>Kebzay</a:t>
            </a:r>
            <a:r>
              <a:rPr lang="en-GB" i="1" dirty="0">
                <a:solidFill>
                  <a:schemeClr val="bg1"/>
                </a:solidFill>
                <a:latin typeface="Arial Black" panose="020B0A04020102020204" pitchFamily="34" charset="0"/>
                <a:ea typeface="Calibri" panose="020F0502020204030204" pitchFamily="34" charset="0"/>
                <a:cs typeface="Times New Roman" panose="02020603050405020304" pitchFamily="18" charset="0"/>
              </a:rPr>
              <a:t> and </a:t>
            </a:r>
            <a:r>
              <a:rPr lang="en-GB" i="1" dirty="0" err="1">
                <a:solidFill>
                  <a:schemeClr val="bg1"/>
                </a:solidFill>
                <a:latin typeface="Arial Black" panose="020B0A04020102020204" pitchFamily="34" charset="0"/>
                <a:ea typeface="Calibri" panose="020F0502020204030204" pitchFamily="34" charset="0"/>
                <a:cs typeface="Times New Roman" panose="02020603050405020304" pitchFamily="18" charset="0"/>
              </a:rPr>
              <a:t>Sweenham</a:t>
            </a:r>
            <a:r>
              <a:rPr lang="en-GB" i="1" dirty="0">
                <a:solidFill>
                  <a:schemeClr val="bg1"/>
                </a:solidFill>
                <a:latin typeface="Arial Black" panose="020B0A04020102020204" pitchFamily="34" charset="0"/>
                <a:ea typeface="Calibri" panose="020F0502020204030204" pitchFamily="34" charset="0"/>
                <a:cs typeface="Times New Roman" panose="02020603050405020304" pitchFamily="18" charset="0"/>
              </a:rPr>
              <a:t> of $449,085 for </a:t>
            </a:r>
            <a:r>
              <a:rPr lang="en-GB" i="1" dirty="0" err="1">
                <a:solidFill>
                  <a:schemeClr val="bg1"/>
                </a:solidFill>
                <a:latin typeface="Arial Black" panose="020B0A04020102020204" pitchFamily="34" charset="0"/>
                <a:ea typeface="Calibri" panose="020F0502020204030204" pitchFamily="34" charset="0"/>
                <a:cs typeface="Times New Roman" panose="02020603050405020304" pitchFamily="18" charset="0"/>
              </a:rPr>
              <a:t>Kebzay</a:t>
            </a:r>
            <a:r>
              <a:rPr lang="en-GB" i="1" dirty="0">
                <a:solidFill>
                  <a:schemeClr val="bg1"/>
                </a:solidFill>
                <a:latin typeface="Arial Black" panose="020B0A04020102020204" pitchFamily="34" charset="0"/>
                <a:ea typeface="Calibri" panose="020F0502020204030204" pitchFamily="34" charset="0"/>
                <a:cs typeface="Times New Roman" panose="02020603050405020304" pitchFamily="18" charset="0"/>
              </a:rPr>
              <a:t> and $6,000 for </a:t>
            </a:r>
            <a:r>
              <a:rPr lang="en-GB" i="1" dirty="0" err="1">
                <a:solidFill>
                  <a:schemeClr val="bg1"/>
                </a:solidFill>
                <a:latin typeface="Arial Black" panose="020B0A04020102020204" pitchFamily="34" charset="0"/>
                <a:ea typeface="Calibri" panose="020F0502020204030204" pitchFamily="34" charset="0"/>
                <a:cs typeface="Times New Roman" panose="02020603050405020304" pitchFamily="18" charset="0"/>
              </a:rPr>
              <a:t>Sweenham</a:t>
            </a:r>
            <a:r>
              <a:rPr lang="en-GB" i="1" dirty="0">
                <a:solidFill>
                  <a:schemeClr val="bg1"/>
                </a:solidFill>
                <a:latin typeface="Arial Black" panose="020B0A04020102020204" pitchFamily="34" charset="0"/>
                <a:ea typeface="Calibri" panose="020F0502020204030204" pitchFamily="34" charset="0"/>
                <a:cs typeface="Times New Roman" panose="02020603050405020304" pitchFamily="18" charset="0"/>
              </a:rPr>
              <a:t>; and</a:t>
            </a:r>
          </a:p>
          <a:p>
            <a:pPr>
              <a:lnSpc>
                <a:spcPct val="107000"/>
              </a:lnSpc>
              <a:spcAft>
                <a:spcPts val="800"/>
              </a:spcAft>
            </a:pPr>
            <a:r>
              <a:rPr lang="en-GB" i="1" dirty="0">
                <a:solidFill>
                  <a:schemeClr val="bg1"/>
                </a:solidFill>
                <a:latin typeface="Arial Black" panose="020B0A04020102020204" pitchFamily="34" charset="0"/>
                <a:ea typeface="Calibri" panose="020F0502020204030204" pitchFamily="34" charset="0"/>
                <a:cs typeface="Times New Roman" panose="02020603050405020304" pitchFamily="18" charset="0"/>
              </a:rPr>
              <a:t>(c) there </a:t>
            </a:r>
            <a:r>
              <a:rPr lang="en-GB" i="1" dirty="0">
                <a:solidFill>
                  <a:schemeClr val="bg1"/>
                </a:solidFill>
                <a:highlight>
                  <a:srgbClr val="FFFF00"/>
                </a:highlight>
                <a:latin typeface="Arial Black" panose="020B0A04020102020204" pitchFamily="34" charset="0"/>
                <a:ea typeface="Calibri" panose="020F0502020204030204" pitchFamily="34" charset="0"/>
                <a:cs typeface="Times New Roman" panose="02020603050405020304" pitchFamily="18" charset="0"/>
              </a:rPr>
              <a:t>was an obvious, and corresponding, benefit to </a:t>
            </a:r>
            <a:r>
              <a:rPr lang="en-GB" i="1" dirty="0" err="1">
                <a:solidFill>
                  <a:schemeClr val="bg1"/>
                </a:solidFill>
                <a:highlight>
                  <a:srgbClr val="FFFF00"/>
                </a:highlight>
                <a:latin typeface="Arial Black" panose="020B0A04020102020204" pitchFamily="34" charset="0"/>
                <a:ea typeface="Calibri" panose="020F0502020204030204" pitchFamily="34" charset="0"/>
                <a:cs typeface="Times New Roman" panose="02020603050405020304" pitchFamily="18" charset="0"/>
              </a:rPr>
              <a:t>Kebzay</a:t>
            </a:r>
            <a:r>
              <a:rPr lang="en-GB" i="1" dirty="0">
                <a:solidFill>
                  <a:schemeClr val="bg1"/>
                </a:solidFill>
                <a:highlight>
                  <a:srgbClr val="FFFF00"/>
                </a:highlight>
                <a:latin typeface="Arial Black" panose="020B0A04020102020204" pitchFamily="34" charset="0"/>
                <a:ea typeface="Calibri" panose="020F0502020204030204" pitchFamily="34" charset="0"/>
                <a:cs typeface="Times New Roman" panose="02020603050405020304" pitchFamily="18" charset="0"/>
              </a:rPr>
              <a:t> and </a:t>
            </a:r>
            <a:r>
              <a:rPr lang="en-GB" i="1" dirty="0" err="1">
                <a:solidFill>
                  <a:schemeClr val="bg1"/>
                </a:solidFill>
                <a:highlight>
                  <a:srgbClr val="FFFF00"/>
                </a:highlight>
                <a:latin typeface="Arial Black" panose="020B0A04020102020204" pitchFamily="34" charset="0"/>
                <a:ea typeface="Calibri" panose="020F0502020204030204" pitchFamily="34" charset="0"/>
                <a:cs typeface="Times New Roman" panose="02020603050405020304" pitchFamily="18" charset="0"/>
              </a:rPr>
              <a:t>Sweenham</a:t>
            </a:r>
            <a:r>
              <a:rPr lang="en-GB" i="1" dirty="0">
                <a:solidFill>
                  <a:schemeClr val="bg1"/>
                </a:solidFill>
                <a:latin typeface="Arial Black" panose="020B0A0402010202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GB"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1251 In those circumstances, I am satisfied that a reasonable person in Atlas’s position would not have written off the loans and that, accordingly, </a:t>
            </a:r>
            <a:r>
              <a:rPr lang="en-GB" i="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they were unreasonable director-related transactions </a:t>
            </a:r>
            <a:r>
              <a:rPr lang="en-GB"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for the purposes of  s 588FDA  of the Corporations Act.</a:t>
            </a:r>
          </a:p>
          <a:p>
            <a:pPr>
              <a:lnSpc>
                <a:spcPct val="107000"/>
              </a:lnSpc>
              <a:spcAft>
                <a:spcPts val="800"/>
              </a:spcAft>
            </a:pPr>
            <a:endParaRPr lang="en-GB"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1000"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600"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Fitz Jersey Pty Ltd v Atlas Construction Group Pty Ltd (in </a:t>
            </a:r>
            <a:r>
              <a:rPr lang="en-AU" sz="1600" i="1"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liq</a:t>
            </a:r>
            <a:r>
              <a:rPr lang="en-AU" sz="1600"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[2021] NSWSC 1692 (22 December 2021)</a:t>
            </a:r>
          </a:p>
        </p:txBody>
      </p:sp>
      <p:pic>
        <p:nvPicPr>
          <p:cNvPr id="6" name="Picture 5"/>
          <p:cNvPicPr>
            <a:picLocks noChangeAspect="1"/>
          </p:cNvPicPr>
          <p:nvPr/>
        </p:nvPicPr>
        <p:blipFill>
          <a:blip r:embed="rId3"/>
          <a:stretch>
            <a:fillRect/>
          </a:stretch>
        </p:blipFill>
        <p:spPr>
          <a:xfrm>
            <a:off x="573684" y="0"/>
            <a:ext cx="10998137" cy="749873"/>
          </a:xfrm>
          <a:prstGeom prst="rect">
            <a:avLst/>
          </a:prstGeom>
        </p:spPr>
      </p:pic>
    </p:spTree>
    <p:extLst>
      <p:ext uri="{BB962C8B-B14F-4D97-AF65-F5344CB8AC3E}">
        <p14:creationId xmlns:p14="http://schemas.microsoft.com/office/powerpoint/2010/main" val="317463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09489" y="6049274"/>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963364"/>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Insolvent trading;  failure to keep books (Case 6)</a:t>
            </a: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30 On the basis of the evidence referred to at [24]-[29] above, </a:t>
            </a:r>
            <a:r>
              <a:rPr lang="en-GB" sz="2000" b="1" i="1" dirty="0">
                <a:solidFill>
                  <a:prstClr val="black"/>
                </a:solidFill>
                <a:highlight>
                  <a:srgbClr val="FFFF00"/>
                </a:highlight>
                <a:latin typeface="Arial Black" panose="020B0A04020102020204" pitchFamily="34" charset="0"/>
              </a:rPr>
              <a:t>I find that the Company did not keep the books and records required by s 286 of the Corporations Act </a:t>
            </a:r>
            <a:r>
              <a:rPr lang="en-GB" sz="2000" b="1" i="1" dirty="0">
                <a:solidFill>
                  <a:prstClr val="black"/>
                </a:solidFill>
                <a:latin typeface="Arial Black" panose="020B0A04020102020204" pitchFamily="34" charset="0"/>
              </a:rPr>
              <a:t>during the whole of the period after its incorporation on 11 August 2014.</a:t>
            </a:r>
          </a:p>
          <a:p>
            <a:pPr defTabSz="129982">
              <a:lnSpc>
                <a:spcPct val="150000"/>
              </a:lnSpc>
            </a:pPr>
            <a:r>
              <a:rPr lang="en-GB" sz="2000" b="1" i="1" dirty="0">
                <a:solidFill>
                  <a:prstClr val="black"/>
                </a:solidFill>
                <a:latin typeface="Arial Black" panose="020B0A04020102020204" pitchFamily="34" charset="0"/>
              </a:rPr>
              <a:t>54.   </a:t>
            </a:r>
            <a:r>
              <a:rPr lang="en-GB" sz="2000" b="1" i="1" dirty="0">
                <a:solidFill>
                  <a:prstClr val="black"/>
                </a:solidFill>
                <a:highlight>
                  <a:srgbClr val="FFFF00"/>
                </a:highlight>
                <a:latin typeface="Arial Black" panose="020B0A04020102020204" pitchFamily="34" charset="0"/>
              </a:rPr>
              <a:t>I accept </a:t>
            </a:r>
            <a:r>
              <a:rPr lang="en-GB" sz="2000" b="1" i="1" dirty="0">
                <a:solidFill>
                  <a:prstClr val="black"/>
                </a:solidFill>
                <a:latin typeface="Arial Black" panose="020B0A04020102020204" pitchFamily="34" charset="0"/>
              </a:rPr>
              <a:t>the plaintiffs’ submission that the </a:t>
            </a:r>
            <a:r>
              <a:rPr lang="en-GB" sz="2000" b="1" i="1" dirty="0">
                <a:solidFill>
                  <a:prstClr val="black"/>
                </a:solidFill>
                <a:highlight>
                  <a:srgbClr val="FFFF00"/>
                </a:highlight>
                <a:latin typeface="Arial Black" panose="020B0A04020102020204" pitchFamily="34" charset="0"/>
              </a:rPr>
              <a:t>Company’s general ledger and draft financial statements for the 2016 financial year are books </a:t>
            </a:r>
            <a:r>
              <a:rPr lang="en-GB" sz="2000" b="1" i="1" dirty="0">
                <a:solidFill>
                  <a:prstClr val="black"/>
                </a:solidFill>
                <a:latin typeface="Arial Black" panose="020B0A04020102020204" pitchFamily="34" charset="0"/>
              </a:rPr>
              <a:t>kept by the Company under a requirement of the Corporations Act within the meaning of s 1305, </a:t>
            </a:r>
            <a:r>
              <a:rPr lang="en-GB" sz="2000" b="1" i="1" dirty="0">
                <a:solidFill>
                  <a:prstClr val="black"/>
                </a:solidFill>
                <a:highlight>
                  <a:srgbClr val="FFFF00"/>
                </a:highlight>
                <a:latin typeface="Arial Black" panose="020B0A04020102020204" pitchFamily="34" charset="0"/>
              </a:rPr>
              <a:t>notwithstanding</a:t>
            </a:r>
            <a:r>
              <a:rPr lang="en-GB" sz="2000" b="1" i="1" dirty="0">
                <a:solidFill>
                  <a:prstClr val="black"/>
                </a:solidFill>
                <a:latin typeface="Arial Black" panose="020B0A04020102020204" pitchFamily="34" charset="0"/>
              </a:rPr>
              <a:t> my finding </a:t>
            </a:r>
            <a:r>
              <a:rPr lang="en-GB" sz="2000" b="1" i="1" dirty="0">
                <a:solidFill>
                  <a:prstClr val="black"/>
                </a:solidFill>
                <a:highlight>
                  <a:srgbClr val="FFFF00"/>
                </a:highlight>
                <a:latin typeface="Arial Black" panose="020B0A04020102020204" pitchFamily="34" charset="0"/>
              </a:rPr>
              <a:t>that they were not sufficient </a:t>
            </a:r>
            <a:r>
              <a:rPr lang="en-GB" sz="2000" b="1" i="1" dirty="0">
                <a:solidFill>
                  <a:prstClr val="black"/>
                </a:solidFill>
                <a:latin typeface="Arial Black" panose="020B0A04020102020204" pitchFamily="34" charset="0"/>
              </a:rPr>
              <a:t>to satisfy the requirements of s 286 of the Corporations Act: Australian Securities and Investments Commission v Rich (2005) 216 ALR 320; (2005) 191 FLR 385; (2005) 53 ACSR 752; (2005) 23 ACLC 838; [2005] NSWSC 417 at [238]- [265].</a:t>
            </a:r>
          </a:p>
          <a:p>
            <a:pPr defTabSz="129982">
              <a:lnSpc>
                <a:spcPct val="150000"/>
              </a:lnSpc>
            </a:pPr>
            <a:r>
              <a:rPr lang="en-GB" sz="1600" b="1" u="sng" dirty="0">
                <a:solidFill>
                  <a:prstClr val="black"/>
                </a:solidFill>
                <a:latin typeface="Arial Black" panose="020B0A04020102020204" pitchFamily="34" charset="0"/>
              </a:rPr>
              <a:t>In the matter of </a:t>
            </a:r>
            <a:r>
              <a:rPr lang="en-GB" sz="1600" b="1" u="sng" dirty="0" err="1">
                <a:solidFill>
                  <a:prstClr val="black"/>
                </a:solidFill>
                <a:latin typeface="Arial Black" panose="020B0A04020102020204" pitchFamily="34" charset="0"/>
              </a:rPr>
              <a:t>Bryve</a:t>
            </a:r>
            <a:r>
              <a:rPr lang="en-GB" sz="1600" b="1" u="sng" dirty="0">
                <a:solidFill>
                  <a:prstClr val="black"/>
                </a:solidFill>
                <a:latin typeface="Arial Black" panose="020B0A04020102020204" pitchFamily="34" charset="0"/>
              </a:rPr>
              <a:t> Resources Pty Ltd [2022] NSWSC 647 (23 May 2022)</a:t>
            </a:r>
            <a:endParaRPr lang="en-GB" sz="2000" b="1" u="sng" dirty="0">
              <a:solidFill>
                <a:prstClr val="black"/>
              </a:solidFill>
              <a:latin typeface="Arial Black" panose="020B0A04020102020204" pitchFamily="34" charset="0"/>
            </a:endParaRPr>
          </a:p>
        </p:txBody>
      </p:sp>
      <p:pic>
        <p:nvPicPr>
          <p:cNvPr id="6" name="Picture 5"/>
          <p:cNvPicPr>
            <a:picLocks noChangeAspect="1"/>
          </p:cNvPicPr>
          <p:nvPr/>
        </p:nvPicPr>
        <p:blipFill>
          <a:blip r:embed="rId3"/>
          <a:stretch>
            <a:fillRect/>
          </a:stretch>
        </p:blipFill>
        <p:spPr>
          <a:xfrm>
            <a:off x="573684" y="0"/>
            <a:ext cx="10998137" cy="749873"/>
          </a:xfrm>
          <a:prstGeom prst="rect">
            <a:avLst/>
          </a:prstGeom>
        </p:spPr>
      </p:pic>
    </p:spTree>
    <p:extLst>
      <p:ext uri="{BB962C8B-B14F-4D97-AF65-F5344CB8AC3E}">
        <p14:creationId xmlns:p14="http://schemas.microsoft.com/office/powerpoint/2010/main" val="23012693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09489" y="6049274"/>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4661148"/>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Insolvent trading;  failure to keep books (Case 7)</a:t>
            </a: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61 There is </a:t>
            </a:r>
            <a:r>
              <a:rPr lang="en-GB" sz="2000" b="1" dirty="0">
                <a:solidFill>
                  <a:prstClr val="black"/>
                </a:solidFill>
                <a:highlight>
                  <a:srgbClr val="FFFF00"/>
                </a:highlight>
                <a:latin typeface="Arial Black" panose="020B0A04020102020204" pitchFamily="34" charset="0"/>
              </a:rPr>
              <a:t>no general principle that a liquidator cannot rely upon accounts to establish that a company was insolvent at a particular time unless those accounts are ‘reconciled’ with other available accounting information</a:t>
            </a:r>
            <a:r>
              <a:rPr lang="en-GB" sz="2000" b="1" dirty="0">
                <a:solidFill>
                  <a:prstClr val="black"/>
                </a:solidFill>
                <a:latin typeface="Arial Black" panose="020B0A04020102020204" pitchFamily="34" charset="0"/>
              </a:rPr>
              <a:t>. The critical question is whether the accounts are, objectively, sufficiently reliable — when considered with the other evidence in the case — to enable the court to determine the company’s solvency at the relevant time. If they are, the liquidator does not have to undertake an exhaustive process of comparing the accounts with all other available accounting information for the purpose of resolving all possible inconsistencies between them.</a:t>
            </a:r>
          </a:p>
        </p:txBody>
      </p:sp>
      <p:pic>
        <p:nvPicPr>
          <p:cNvPr id="6" name="Picture 5"/>
          <p:cNvPicPr>
            <a:picLocks noChangeAspect="1"/>
          </p:cNvPicPr>
          <p:nvPr/>
        </p:nvPicPr>
        <p:blipFill>
          <a:blip r:embed="rId3"/>
          <a:stretch>
            <a:fillRect/>
          </a:stretch>
        </p:blipFill>
        <p:spPr>
          <a:xfrm>
            <a:off x="573684" y="0"/>
            <a:ext cx="10998137" cy="749873"/>
          </a:xfrm>
          <a:prstGeom prst="rect">
            <a:avLst/>
          </a:prstGeom>
        </p:spPr>
      </p:pic>
    </p:spTree>
    <p:extLst>
      <p:ext uri="{BB962C8B-B14F-4D97-AF65-F5344CB8AC3E}">
        <p14:creationId xmlns:p14="http://schemas.microsoft.com/office/powerpoint/2010/main" val="1341664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09489" y="6049274"/>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327886"/>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Insolvent trading;  failure to keep books (Case 7)</a:t>
            </a:r>
          </a:p>
          <a:p>
            <a:pPr defTabSz="129982">
              <a:lnSpc>
                <a:spcPct val="150000"/>
              </a:lnSpc>
            </a:pPr>
            <a:r>
              <a:rPr lang="en-GB" b="1" dirty="0">
                <a:solidFill>
                  <a:prstClr val="black"/>
                </a:solidFill>
                <a:latin typeface="Arial Black" panose="020B0A04020102020204" pitchFamily="34" charset="0"/>
              </a:rPr>
              <a:t>130 The associate judge’s finding that the April 2018 accounts </a:t>
            </a:r>
            <a:r>
              <a:rPr lang="en-GB" b="1" dirty="0">
                <a:solidFill>
                  <a:prstClr val="black"/>
                </a:solidFill>
                <a:highlight>
                  <a:srgbClr val="FFFF00"/>
                </a:highlight>
                <a:latin typeface="Arial Black" panose="020B0A04020102020204" pitchFamily="34" charset="0"/>
              </a:rPr>
              <a:t>complied with s 286 of the Act supports their prima facie reliability under s 1305 of the Act</a:t>
            </a:r>
            <a:r>
              <a:rPr lang="en-GB" b="1" dirty="0">
                <a:solidFill>
                  <a:prstClr val="black"/>
                </a:solidFill>
                <a:latin typeface="Arial Black" panose="020B0A04020102020204" pitchFamily="34" charset="0"/>
              </a:rPr>
              <a:t>. That is because those accounts were found to ‘correctly record and explain [the Company’s] transactions and financial position and performance’ and could ‘enable true and fair financial statements to be prepared and audited’.</a:t>
            </a:r>
          </a:p>
          <a:p>
            <a:pPr defTabSz="129982">
              <a:lnSpc>
                <a:spcPct val="150000"/>
              </a:lnSpc>
            </a:pPr>
            <a:r>
              <a:rPr lang="en-GB" b="1" dirty="0">
                <a:solidFill>
                  <a:prstClr val="black"/>
                </a:solidFill>
                <a:latin typeface="Arial Black" panose="020B0A04020102020204" pitchFamily="34" charset="0"/>
              </a:rPr>
              <a:t>131 The prima facie reliability of the April 2018 accounts under s 1305 of the Act is also supported by the facts that those accounts were prepared by the Company’s external accountants, Carrington Myers… </a:t>
            </a:r>
            <a:r>
              <a:rPr lang="en-GB" b="1" dirty="0">
                <a:solidFill>
                  <a:prstClr val="black"/>
                </a:solidFill>
                <a:highlight>
                  <a:srgbClr val="FFFF00"/>
                </a:highlight>
                <a:latin typeface="Arial Black" panose="020B0A04020102020204" pitchFamily="34" charset="0"/>
              </a:rPr>
              <a:t>The accounts were provided to the Liquidator and substantially similar accounts were produced to the Court by Carrington Myers pursuant to subpoena</a:t>
            </a:r>
            <a:r>
              <a:rPr lang="en-GB" b="1" dirty="0">
                <a:solidFill>
                  <a:prstClr val="black"/>
                </a:solidFill>
                <a:latin typeface="Arial Black" panose="020B0A04020102020204" pitchFamily="34" charset="0"/>
              </a:rPr>
              <a:t>. The associate judge was entitled to </a:t>
            </a:r>
            <a:r>
              <a:rPr lang="en-GB" b="1" dirty="0">
                <a:solidFill>
                  <a:prstClr val="black"/>
                </a:solidFill>
                <a:highlight>
                  <a:srgbClr val="FFFF00"/>
                </a:highlight>
                <a:latin typeface="Arial Black" panose="020B0A04020102020204" pitchFamily="34" charset="0"/>
              </a:rPr>
              <a:t>assume, in the absence of evidence to the contrary, that Carrington Myers had acted professionally </a:t>
            </a:r>
            <a:r>
              <a:rPr lang="en-GB" b="1" dirty="0">
                <a:solidFill>
                  <a:prstClr val="black"/>
                </a:solidFill>
                <a:latin typeface="Arial Black" panose="020B0A04020102020204" pitchFamily="34" charset="0"/>
              </a:rPr>
              <a:t>in preparing the accounts. The associate judge apparently did so, as he stated that ‘</a:t>
            </a:r>
            <a:r>
              <a:rPr lang="en-GB" b="1" dirty="0">
                <a:solidFill>
                  <a:prstClr val="black"/>
                </a:solidFill>
                <a:highlight>
                  <a:srgbClr val="FFFF00"/>
                </a:highlight>
                <a:latin typeface="Arial Black" panose="020B0A04020102020204" pitchFamily="34" charset="0"/>
              </a:rPr>
              <a:t>no evidence was provided to the Court that either set of accounts relied upon were defective’.</a:t>
            </a:r>
          </a:p>
          <a:p>
            <a:pPr defTabSz="129982">
              <a:lnSpc>
                <a:spcPct val="150000"/>
              </a:lnSpc>
            </a:pPr>
            <a:r>
              <a:rPr lang="en-GB" b="1" dirty="0">
                <a:solidFill>
                  <a:prstClr val="black"/>
                </a:solidFill>
                <a:latin typeface="Arial Black" panose="020B0A04020102020204" pitchFamily="34" charset="0"/>
              </a:rPr>
              <a:t>Quin v Vlahos [2021] VSCA 205 (28 July 2021)</a:t>
            </a:r>
            <a:endParaRPr lang="en-GB" sz="2000" b="1" u="sng" dirty="0">
              <a:solidFill>
                <a:prstClr val="black"/>
              </a:solidFill>
              <a:latin typeface="Arial Black" panose="020B0A04020102020204" pitchFamily="34" charset="0"/>
            </a:endParaRPr>
          </a:p>
        </p:txBody>
      </p:sp>
      <p:pic>
        <p:nvPicPr>
          <p:cNvPr id="6" name="Picture 5"/>
          <p:cNvPicPr>
            <a:picLocks noChangeAspect="1"/>
          </p:cNvPicPr>
          <p:nvPr/>
        </p:nvPicPr>
        <p:blipFill>
          <a:blip r:embed="rId3"/>
          <a:stretch>
            <a:fillRect/>
          </a:stretch>
        </p:blipFill>
        <p:spPr>
          <a:xfrm>
            <a:off x="573684" y="0"/>
            <a:ext cx="10998137" cy="749873"/>
          </a:xfrm>
          <a:prstGeom prst="rect">
            <a:avLst/>
          </a:prstGeom>
        </p:spPr>
      </p:pic>
    </p:spTree>
    <p:extLst>
      <p:ext uri="{BB962C8B-B14F-4D97-AF65-F5344CB8AC3E}">
        <p14:creationId xmlns:p14="http://schemas.microsoft.com/office/powerpoint/2010/main" val="3910883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75196" y="6049274"/>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BUSINESS LAW AND INSOLVENCY</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48073" y="622314"/>
            <a:ext cx="12191999" cy="5724644"/>
          </a:xfrm>
          <a:prstGeom prst="rect">
            <a:avLst/>
          </a:prstGeom>
          <a:noFill/>
        </p:spPr>
        <p:txBody>
          <a:bodyPr wrap="square" rtlCol="0">
            <a:spAutoFit/>
          </a:bodyPr>
          <a:lstStyle/>
          <a:p>
            <a:pPr defTabSz="129982">
              <a:lnSpc>
                <a:spcPct val="150000"/>
              </a:lnSpc>
            </a:pPr>
            <a:r>
              <a:rPr lang="en-AU" sz="2400" b="1" u="sng" dirty="0">
                <a:solidFill>
                  <a:schemeClr val="bg1"/>
                </a:solidFill>
                <a:latin typeface="Arial Black" panose="020B0A04020102020204" pitchFamily="34" charset="0"/>
              </a:rPr>
              <a:t>The Presenter’s background; Geoffrey McDonald</a:t>
            </a:r>
          </a:p>
          <a:p>
            <a:pPr defTabSz="129982">
              <a:lnSpc>
                <a:spcPct val="150000"/>
              </a:lnSpc>
            </a:pPr>
            <a:r>
              <a:rPr lang="en-AU" sz="2000" b="1" u="sng" dirty="0">
                <a:solidFill>
                  <a:schemeClr val="bg1"/>
                </a:solidFill>
                <a:latin typeface="Arial Black" panose="020B0A04020102020204" pitchFamily="34" charset="0"/>
              </a:rPr>
              <a:t>Insolvency Accountant</a:t>
            </a:r>
          </a:p>
          <a:p>
            <a:pPr defTabSz="129982">
              <a:lnSpc>
                <a:spcPct val="150000"/>
              </a:lnSpc>
            </a:pPr>
            <a:r>
              <a:rPr lang="en-GB" sz="2000" b="1" dirty="0">
                <a:solidFill>
                  <a:schemeClr val="bg1"/>
                </a:solidFill>
                <a:latin typeface="Arial Black" panose="020B0A04020102020204" pitchFamily="34" charset="0"/>
              </a:rPr>
              <a:t>1987 became a partner, </a:t>
            </a:r>
            <a:r>
              <a:rPr lang="en-GB" sz="2000" b="1" dirty="0">
                <a:solidFill>
                  <a:schemeClr val="bg1"/>
                </a:solidFill>
                <a:highlight>
                  <a:srgbClr val="FFFF00"/>
                </a:highlight>
                <a:latin typeface="Arial Black" panose="020B0A04020102020204" pitchFamily="34" charset="0"/>
              </a:rPr>
              <a:t>the youngest ever of an accounting firm, aged 23</a:t>
            </a:r>
          </a:p>
          <a:p>
            <a:pPr defTabSz="129982">
              <a:lnSpc>
                <a:spcPct val="150000"/>
              </a:lnSpc>
            </a:pPr>
            <a:r>
              <a:rPr lang="en-GB" sz="2000" b="1" dirty="0">
                <a:solidFill>
                  <a:schemeClr val="bg1"/>
                </a:solidFill>
                <a:latin typeface="Arial Black" panose="020B0A04020102020204" pitchFamily="34" charset="0"/>
              </a:rPr>
              <a:t>1988 became a </a:t>
            </a:r>
            <a:r>
              <a:rPr lang="en-GB" sz="2000" b="1" dirty="0">
                <a:solidFill>
                  <a:schemeClr val="bg1"/>
                </a:solidFill>
                <a:highlight>
                  <a:srgbClr val="FFFF00"/>
                </a:highlight>
                <a:latin typeface="Arial Black" panose="020B0A04020102020204" pitchFamily="34" charset="0"/>
              </a:rPr>
              <a:t>registered liquidator</a:t>
            </a:r>
            <a:r>
              <a:rPr lang="en-GB" sz="2000" b="1" dirty="0">
                <a:solidFill>
                  <a:schemeClr val="bg1"/>
                </a:solidFill>
                <a:latin typeface="Arial Black" panose="020B0A04020102020204" pitchFamily="34" charset="0"/>
              </a:rPr>
              <a:t>, then also registered as an auditor, tax agent and then </a:t>
            </a:r>
            <a:r>
              <a:rPr lang="en-GB" sz="2000" b="1" dirty="0">
                <a:solidFill>
                  <a:schemeClr val="bg1"/>
                </a:solidFill>
                <a:highlight>
                  <a:srgbClr val="FFFF00"/>
                </a:highlight>
                <a:latin typeface="Arial Black" panose="020B0A04020102020204" pitchFamily="34" charset="0"/>
              </a:rPr>
              <a:t>Trustee in bankruptcy</a:t>
            </a:r>
          </a:p>
          <a:p>
            <a:pPr defTabSz="129982">
              <a:lnSpc>
                <a:spcPct val="150000"/>
              </a:lnSpc>
            </a:pPr>
            <a:r>
              <a:rPr lang="en-GB" sz="2000" b="1" dirty="0">
                <a:solidFill>
                  <a:schemeClr val="bg1"/>
                </a:solidFill>
                <a:latin typeface="Arial Black" panose="020B0A04020102020204" pitchFamily="34" charset="0"/>
              </a:rPr>
              <a:t>I went to the Bar in the late 1990s.</a:t>
            </a:r>
          </a:p>
          <a:p>
            <a:pPr defTabSz="129982">
              <a:lnSpc>
                <a:spcPct val="150000"/>
              </a:lnSpc>
            </a:pPr>
            <a:r>
              <a:rPr lang="en-GB" sz="2000" b="1" dirty="0">
                <a:solidFill>
                  <a:schemeClr val="bg1"/>
                </a:solidFill>
                <a:latin typeface="Arial Black" panose="020B0A04020102020204" pitchFamily="34" charset="0"/>
              </a:rPr>
              <a:t>I was told that I was the </a:t>
            </a:r>
            <a:r>
              <a:rPr lang="en-GB" sz="2000" b="1" dirty="0">
                <a:solidFill>
                  <a:schemeClr val="bg1"/>
                </a:solidFill>
                <a:highlight>
                  <a:srgbClr val="FFFF00"/>
                </a:highlight>
                <a:latin typeface="Arial Black" panose="020B0A04020102020204" pitchFamily="34" charset="0"/>
              </a:rPr>
              <a:t>first person to be granted a Practicing certificate as a barrister whilst also practicing as an accountant</a:t>
            </a:r>
            <a:r>
              <a:rPr lang="en-GB" sz="2000" b="1" dirty="0">
                <a:solidFill>
                  <a:schemeClr val="bg1"/>
                </a:solidFill>
                <a:latin typeface="Arial Black" panose="020B0A04020102020204" pitchFamily="34" charset="0"/>
              </a:rPr>
              <a:t>.</a:t>
            </a:r>
          </a:p>
          <a:p>
            <a:pPr defTabSz="129982">
              <a:lnSpc>
                <a:spcPct val="150000"/>
              </a:lnSpc>
            </a:pPr>
            <a:r>
              <a:rPr lang="en-GB" sz="2000" b="1" dirty="0">
                <a:solidFill>
                  <a:schemeClr val="bg1"/>
                </a:solidFill>
                <a:latin typeface="Arial Black" panose="020B0A04020102020204" pitchFamily="34" charset="0"/>
              </a:rPr>
              <a:t>I soon became </a:t>
            </a:r>
            <a:r>
              <a:rPr lang="en-GB" sz="2000" b="1" dirty="0">
                <a:solidFill>
                  <a:schemeClr val="bg1"/>
                </a:solidFill>
                <a:highlight>
                  <a:srgbClr val="FFFF00"/>
                </a:highlight>
                <a:latin typeface="Arial Black" panose="020B0A04020102020204" pitchFamily="34" charset="0"/>
              </a:rPr>
              <a:t>National Chairman of Hall Chadwick.</a:t>
            </a:r>
          </a:p>
          <a:p>
            <a:pPr defTabSz="129982">
              <a:lnSpc>
                <a:spcPct val="150000"/>
              </a:lnSpc>
            </a:pPr>
            <a:r>
              <a:rPr lang="en-GB" sz="2000" b="1" dirty="0">
                <a:solidFill>
                  <a:schemeClr val="bg1"/>
                </a:solidFill>
                <a:latin typeface="Arial Black" panose="020B0A04020102020204" pitchFamily="34" charset="0"/>
              </a:rPr>
              <a:t>Left accountancy to practise as a Barrister in 2008.</a:t>
            </a:r>
          </a:p>
          <a:p>
            <a:pPr defTabSz="129982">
              <a:lnSpc>
                <a:spcPct val="150000"/>
              </a:lnSpc>
            </a:pPr>
            <a:r>
              <a:rPr lang="en-GB" sz="2000" b="1" dirty="0">
                <a:solidFill>
                  <a:schemeClr val="bg1"/>
                </a:solidFill>
                <a:latin typeface="Arial Black" panose="020B0A04020102020204" pitchFamily="34" charset="0"/>
              </a:rPr>
              <a:t>As Albert Einstein once said; </a:t>
            </a:r>
          </a:p>
          <a:p>
            <a:pPr defTabSz="129982">
              <a:lnSpc>
                <a:spcPct val="150000"/>
              </a:lnSpc>
            </a:pPr>
            <a:r>
              <a:rPr lang="en-GB" sz="2000" b="1" dirty="0">
                <a:solidFill>
                  <a:schemeClr val="bg1"/>
                </a:solidFill>
                <a:highlight>
                  <a:srgbClr val="00FF00"/>
                </a:highlight>
                <a:latin typeface="Arial Black" panose="020B0A04020102020204" pitchFamily="34" charset="0"/>
              </a:rPr>
              <a:t>“the fate of the old one, recognises the culture of the young”</a:t>
            </a:r>
          </a:p>
        </p:txBody>
      </p:sp>
    </p:spTree>
    <p:extLst>
      <p:ext uri="{BB962C8B-B14F-4D97-AF65-F5344CB8AC3E}">
        <p14:creationId xmlns:p14="http://schemas.microsoft.com/office/powerpoint/2010/main" val="2452010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17238" y="6049274"/>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229509"/>
          </a:xfrm>
          <a:prstGeom prst="rect">
            <a:avLst/>
          </a:prstGeom>
          <a:noFill/>
        </p:spPr>
        <p:txBody>
          <a:bodyPr wrap="square" rtlCol="0">
            <a:spAutoFit/>
          </a:bodyPr>
          <a:lstStyle/>
          <a:p>
            <a:pPr defTabSz="129982">
              <a:lnSpc>
                <a:spcPct val="150000"/>
              </a:lnSpc>
            </a:pPr>
            <a:r>
              <a:rPr lang="en-AU" sz="2000" b="1" u="sng" dirty="0">
                <a:solidFill>
                  <a:prstClr val="black"/>
                </a:solidFill>
                <a:highlight>
                  <a:srgbClr val="00FF00"/>
                </a:highlight>
                <a:latin typeface="Arial Black" panose="020B0A04020102020204" pitchFamily="34" charset="0"/>
              </a:rPr>
              <a:t>CONSEQUENCES;  Insolvent Trading</a:t>
            </a:r>
          </a:p>
          <a:p>
            <a:pPr defTabSz="129982">
              <a:lnSpc>
                <a:spcPct val="150000"/>
              </a:lnSpc>
            </a:pPr>
            <a:r>
              <a:rPr lang="en-AU" sz="2000" b="1" u="sng" dirty="0">
                <a:solidFill>
                  <a:prstClr val="black"/>
                </a:solidFill>
                <a:highlight>
                  <a:srgbClr val="00FF00"/>
                </a:highlight>
                <a:latin typeface="Arial Black" panose="020B0A04020102020204" pitchFamily="34" charset="0"/>
              </a:rPr>
              <a:t>FUTURE DEVELOPMEMTS; Safe Harbour</a:t>
            </a:r>
          </a:p>
          <a:p>
            <a:pPr defTabSz="129982">
              <a:lnSpc>
                <a:spcPct val="150000"/>
              </a:lnSpc>
            </a:pPr>
            <a:endParaRPr lang="en-AU" sz="2000" b="1" i="1" dirty="0">
              <a:solidFill>
                <a:prstClr val="black"/>
              </a:solidFill>
              <a:latin typeface="Arial Black" panose="020B0A04020102020204" pitchFamily="34" charset="0"/>
            </a:endParaRPr>
          </a:p>
          <a:p>
            <a:pPr defTabSz="129982">
              <a:lnSpc>
                <a:spcPct val="150000"/>
              </a:lnSpc>
            </a:pPr>
            <a:r>
              <a:rPr lang="en-AU" sz="2000" b="1" i="1" dirty="0">
                <a:solidFill>
                  <a:prstClr val="black"/>
                </a:solidFill>
                <a:latin typeface="Arial Black" panose="020B0A04020102020204" pitchFamily="34" charset="0"/>
              </a:rPr>
              <a:t>“As we have previously highlighted, </a:t>
            </a:r>
            <a:r>
              <a:rPr lang="en-AU" sz="2000" b="1" i="1" u="sng" dirty="0">
                <a:solidFill>
                  <a:prstClr val="black"/>
                </a:solidFill>
                <a:highlight>
                  <a:srgbClr val="FFFF00"/>
                </a:highlight>
                <a:latin typeface="Arial Black" panose="020B0A04020102020204" pitchFamily="34" charset="0"/>
              </a:rPr>
              <a:t>safe harbour </a:t>
            </a:r>
            <a:r>
              <a:rPr lang="en-AU" sz="2000" b="1" i="1" dirty="0">
                <a:solidFill>
                  <a:prstClr val="black"/>
                </a:solidFill>
                <a:latin typeface="Arial Black" panose="020B0A04020102020204" pitchFamily="34" charset="0"/>
              </a:rPr>
              <a:t>is </a:t>
            </a:r>
            <a:r>
              <a:rPr lang="en-AU" sz="2000" b="1" i="1" u="sng" dirty="0">
                <a:solidFill>
                  <a:prstClr val="black"/>
                </a:solidFill>
                <a:latin typeface="Arial Black" panose="020B0A04020102020204" pitchFamily="34" charset="0"/>
              </a:rPr>
              <a:t>not a ‘state’ or ‘status</a:t>
            </a:r>
            <a:r>
              <a:rPr lang="en-AU" sz="2000" b="1" i="1" dirty="0">
                <a:solidFill>
                  <a:prstClr val="black"/>
                </a:solidFill>
                <a:latin typeface="Arial Black" panose="020B0A04020102020204" pitchFamily="34" charset="0"/>
              </a:rPr>
              <a:t>’ that a company enters. It is a </a:t>
            </a:r>
            <a:r>
              <a:rPr lang="en-AU" sz="2000" b="1" i="1" u="sng" dirty="0">
                <a:solidFill>
                  <a:prstClr val="black"/>
                </a:solidFill>
                <a:latin typeface="Arial Black" panose="020B0A04020102020204" pitchFamily="34" charset="0"/>
              </a:rPr>
              <a:t>set of actions </a:t>
            </a:r>
            <a:r>
              <a:rPr lang="en-AU" sz="2000" b="1" i="1" dirty="0">
                <a:solidFill>
                  <a:prstClr val="black"/>
                </a:solidFill>
                <a:latin typeface="Arial Black" panose="020B0A04020102020204" pitchFamily="34" charset="0"/>
              </a:rPr>
              <a:t>which may </a:t>
            </a:r>
            <a:r>
              <a:rPr lang="en-AU" sz="2000" b="1" i="1" u="sng" dirty="0">
                <a:solidFill>
                  <a:prstClr val="black"/>
                </a:solidFill>
                <a:latin typeface="Arial Black" panose="020B0A04020102020204" pitchFamily="34" charset="0"/>
              </a:rPr>
              <a:t>offer protection to directors from insolvent trading liabilities </a:t>
            </a:r>
            <a:r>
              <a:rPr lang="en-AU" sz="2000" b="1" i="1" dirty="0">
                <a:solidFill>
                  <a:prstClr val="black"/>
                </a:solidFill>
                <a:latin typeface="Arial Black" panose="020B0A04020102020204" pitchFamily="34" charset="0"/>
              </a:rPr>
              <a:t>in the event the company ends up in liquidation.”</a:t>
            </a:r>
          </a:p>
          <a:p>
            <a:pPr defTabSz="129982">
              <a:lnSpc>
                <a:spcPct val="150000"/>
              </a:lnSpc>
            </a:pPr>
            <a:endParaRPr lang="en-AU" sz="1400" b="1" i="1" dirty="0">
              <a:solidFill>
                <a:prstClr val="black"/>
              </a:solidFill>
              <a:latin typeface="Arial Black" panose="020B0A04020102020204" pitchFamily="34" charset="0"/>
            </a:endParaRPr>
          </a:p>
          <a:p>
            <a:pPr defTabSz="129982">
              <a:lnSpc>
                <a:spcPct val="150000"/>
              </a:lnSpc>
            </a:pPr>
            <a:r>
              <a:rPr lang="en-AU" sz="1400" b="1" i="1" dirty="0">
                <a:solidFill>
                  <a:prstClr val="black"/>
                </a:solidFill>
                <a:latin typeface="Arial Black" panose="020B0A04020102020204" pitchFamily="34" charset="0"/>
              </a:rPr>
              <a:t>Australian Restructuring Insolvency and Turnaround Association (ARITA)</a:t>
            </a:r>
          </a:p>
          <a:p>
            <a:pPr defTabSz="129982">
              <a:lnSpc>
                <a:spcPct val="150000"/>
              </a:lnSpc>
            </a:pPr>
            <a:endParaRPr lang="en-AU" sz="1400" b="1" i="1" dirty="0">
              <a:solidFill>
                <a:prstClr val="black"/>
              </a:solidFill>
              <a:latin typeface="Arial Black" panose="020B0A04020102020204" pitchFamily="34" charset="0"/>
            </a:endParaRPr>
          </a:p>
          <a:p>
            <a:pPr defTabSz="129982">
              <a:lnSpc>
                <a:spcPct val="150000"/>
              </a:lnSpc>
            </a:pPr>
            <a:r>
              <a:rPr lang="en-GB" sz="2400" b="1" i="1" dirty="0">
                <a:solidFill>
                  <a:prstClr val="black"/>
                </a:solidFill>
                <a:highlight>
                  <a:srgbClr val="FFFF00"/>
                </a:highlight>
                <a:latin typeface="Arial Black" panose="020B0A04020102020204" pitchFamily="34" charset="0"/>
              </a:rPr>
              <a:t>Review of the insolvent trading safe harbour - Final report</a:t>
            </a:r>
          </a:p>
          <a:p>
            <a:pPr defTabSz="129982">
              <a:lnSpc>
                <a:spcPct val="150000"/>
              </a:lnSpc>
            </a:pPr>
            <a:r>
              <a:rPr lang="en-AU" sz="2400" b="1" i="1" dirty="0">
                <a:solidFill>
                  <a:prstClr val="black"/>
                </a:solidFill>
                <a:highlight>
                  <a:srgbClr val="FFFF00"/>
                </a:highlight>
                <a:latin typeface="Arial Black" panose="020B0A04020102020204" pitchFamily="34" charset="0"/>
              </a:rPr>
              <a:t>24 March 2022</a:t>
            </a:r>
          </a:p>
          <a:p>
            <a:pPr defTabSz="129982">
              <a:lnSpc>
                <a:spcPct val="150000"/>
              </a:lnSpc>
            </a:pPr>
            <a:r>
              <a:rPr lang="en-AU" sz="1400" b="1" i="1" dirty="0">
                <a:solidFill>
                  <a:prstClr val="black"/>
                </a:solidFill>
                <a:latin typeface="Arial Black" panose="020B0A04020102020204" pitchFamily="34" charset="0"/>
                <a:hlinkClick r:id="rId3"/>
              </a:rPr>
              <a:t>https://treasury.gov.au/publication/p2022-p258663-final-report</a:t>
            </a:r>
            <a:r>
              <a:rPr lang="en-AU" sz="1400" b="1" i="1" dirty="0">
                <a:solidFill>
                  <a:prstClr val="black"/>
                </a:solidFill>
                <a:latin typeface="Arial Black" panose="020B0A04020102020204" pitchFamily="34" charset="0"/>
              </a:rPr>
              <a:t> </a:t>
            </a:r>
          </a:p>
        </p:txBody>
      </p:sp>
      <p:pic>
        <p:nvPicPr>
          <p:cNvPr id="6" name="Picture 5"/>
          <p:cNvPicPr>
            <a:picLocks noChangeAspect="1"/>
          </p:cNvPicPr>
          <p:nvPr/>
        </p:nvPicPr>
        <p:blipFill>
          <a:blip r:embed="rId4"/>
          <a:stretch>
            <a:fillRect/>
          </a:stretch>
        </p:blipFill>
        <p:spPr>
          <a:xfrm>
            <a:off x="573684" y="0"/>
            <a:ext cx="10998137" cy="749873"/>
          </a:xfrm>
          <a:prstGeom prst="rect">
            <a:avLst/>
          </a:prstGeom>
        </p:spPr>
      </p:pic>
    </p:spTree>
    <p:extLst>
      <p:ext uri="{BB962C8B-B14F-4D97-AF65-F5344CB8AC3E}">
        <p14:creationId xmlns:p14="http://schemas.microsoft.com/office/powerpoint/2010/main" val="25181569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17238" y="6049274"/>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4199483"/>
          </a:xfrm>
          <a:prstGeom prst="rect">
            <a:avLst/>
          </a:prstGeom>
          <a:noFill/>
        </p:spPr>
        <p:txBody>
          <a:bodyPr wrap="square" rtlCol="0">
            <a:spAutoFit/>
          </a:bodyPr>
          <a:lstStyle/>
          <a:p>
            <a:pPr defTabSz="129982">
              <a:lnSpc>
                <a:spcPct val="150000"/>
              </a:lnSpc>
            </a:pPr>
            <a:r>
              <a:rPr lang="en-AU" sz="2000" b="1" u="sng" dirty="0">
                <a:solidFill>
                  <a:prstClr val="black"/>
                </a:solidFill>
                <a:latin typeface="Arial Black" panose="020B0A04020102020204" pitchFamily="34" charset="0"/>
              </a:rPr>
              <a:t>FUTURE DEVELOPMEMTS; Safe Harbour</a:t>
            </a:r>
          </a:p>
          <a:p>
            <a:pPr defTabSz="129982">
              <a:lnSpc>
                <a:spcPct val="150000"/>
              </a:lnSpc>
            </a:pPr>
            <a:endParaRPr lang="en-AU" sz="2000" b="1" u="sng" dirty="0">
              <a:solidFill>
                <a:prstClr val="black"/>
              </a:solidFill>
              <a:latin typeface="Arial Black" panose="020B0A04020102020204" pitchFamily="34" charset="0"/>
            </a:endParaRPr>
          </a:p>
          <a:p>
            <a:pPr defTabSz="129982">
              <a:lnSpc>
                <a:spcPct val="150000"/>
              </a:lnSpc>
            </a:pPr>
            <a:r>
              <a:rPr lang="en-GB" sz="2000" b="1" i="1" dirty="0">
                <a:solidFill>
                  <a:prstClr val="black"/>
                </a:solidFill>
                <a:highlight>
                  <a:srgbClr val="FFFF00"/>
                </a:highlight>
                <a:latin typeface="Arial Black" panose="020B0A04020102020204" pitchFamily="34" charset="0"/>
              </a:rPr>
              <a:t>Safe harbour is also not a public process. </a:t>
            </a:r>
            <a:r>
              <a:rPr lang="en-GB" sz="2000" b="1" i="1" dirty="0">
                <a:solidFill>
                  <a:prstClr val="black"/>
                </a:solidFill>
                <a:latin typeface="Arial Black" panose="020B0A04020102020204" pitchFamily="34" charset="0"/>
              </a:rPr>
              <a:t>It relates to confidential board decisions and does not usually become public unless the company enters a formal insolvency process (and even then, there is little public data available). There are good reasons for this: publicising a company’s financial distress during a period of safe harbour can have dire consequences for its liquidity and ongoing ability to trade. </a:t>
            </a:r>
          </a:p>
          <a:p>
            <a:pPr defTabSz="129982">
              <a:lnSpc>
                <a:spcPct val="150000"/>
              </a:lnSpc>
            </a:pPr>
            <a:endParaRPr lang="en-GB" sz="2000" b="1" i="1" dirty="0">
              <a:solidFill>
                <a:prstClr val="black"/>
              </a:solidFill>
              <a:latin typeface="Arial Black" panose="020B0A04020102020204" pitchFamily="34" charset="0"/>
            </a:endParaRPr>
          </a:p>
          <a:p>
            <a:pPr defTabSz="129982">
              <a:lnSpc>
                <a:spcPct val="150000"/>
              </a:lnSpc>
            </a:pPr>
            <a:endParaRPr lang="en-AU" sz="2000" b="1" i="1" dirty="0">
              <a:solidFill>
                <a:prstClr val="black"/>
              </a:solidFill>
              <a:latin typeface="Arial Black" panose="020B0A04020102020204" pitchFamily="34" charset="0"/>
            </a:endParaRPr>
          </a:p>
        </p:txBody>
      </p:sp>
      <p:pic>
        <p:nvPicPr>
          <p:cNvPr id="6" name="Picture 5"/>
          <p:cNvPicPr>
            <a:picLocks noChangeAspect="1"/>
          </p:cNvPicPr>
          <p:nvPr/>
        </p:nvPicPr>
        <p:blipFill>
          <a:blip r:embed="rId3"/>
          <a:stretch>
            <a:fillRect/>
          </a:stretch>
        </p:blipFill>
        <p:spPr>
          <a:xfrm>
            <a:off x="573684" y="0"/>
            <a:ext cx="10998137" cy="749873"/>
          </a:xfrm>
          <a:prstGeom prst="rect">
            <a:avLst/>
          </a:prstGeom>
        </p:spPr>
      </p:pic>
    </p:spTree>
    <p:extLst>
      <p:ext uri="{BB962C8B-B14F-4D97-AF65-F5344CB8AC3E}">
        <p14:creationId xmlns:p14="http://schemas.microsoft.com/office/powerpoint/2010/main" val="4344339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17238" y="6049274"/>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450723"/>
          </a:xfrm>
          <a:prstGeom prst="rect">
            <a:avLst/>
          </a:prstGeom>
          <a:noFill/>
        </p:spPr>
        <p:txBody>
          <a:bodyPr wrap="square" rtlCol="0">
            <a:spAutoFit/>
          </a:bodyPr>
          <a:lstStyle/>
          <a:p>
            <a:pPr defTabSz="129982">
              <a:lnSpc>
                <a:spcPct val="150000"/>
              </a:lnSpc>
            </a:pPr>
            <a:r>
              <a:rPr lang="en-AU" sz="1800" b="1" u="sng" dirty="0">
                <a:solidFill>
                  <a:prstClr val="black"/>
                </a:solidFill>
                <a:latin typeface="Arial Black" panose="020B0A04020102020204" pitchFamily="34" charset="0"/>
              </a:rPr>
              <a:t>FUTURE DEVELOPMEMTS; Safe Harbour</a:t>
            </a:r>
          </a:p>
          <a:p>
            <a:pPr defTabSz="129982">
              <a:lnSpc>
                <a:spcPct val="150000"/>
              </a:lnSpc>
            </a:pPr>
            <a:r>
              <a:rPr lang="en-GB" b="1" i="1" dirty="0">
                <a:solidFill>
                  <a:prstClr val="black"/>
                </a:solidFill>
                <a:latin typeface="Arial Black" panose="020B0A04020102020204" pitchFamily="34" charset="0"/>
              </a:rPr>
              <a:t>588GA(2)  For the purposes of (but without limiting) subsection (1), </a:t>
            </a:r>
            <a:r>
              <a:rPr lang="en-GB" b="1" i="1" dirty="0">
                <a:solidFill>
                  <a:prstClr val="black"/>
                </a:solidFill>
                <a:highlight>
                  <a:srgbClr val="FFFF00"/>
                </a:highlight>
                <a:latin typeface="Arial Black" panose="020B0A04020102020204" pitchFamily="34" charset="0"/>
              </a:rPr>
              <a:t>in working out whether a course of action is reasonably likely to lead to a better outcome for the company, regard may be had to whether the person:</a:t>
            </a:r>
          </a:p>
          <a:p>
            <a:pPr defTabSz="129982">
              <a:lnSpc>
                <a:spcPct val="150000"/>
              </a:lnSpc>
            </a:pPr>
            <a:r>
              <a:rPr lang="en-GB" b="1" i="1" dirty="0">
                <a:solidFill>
                  <a:prstClr val="black"/>
                </a:solidFill>
                <a:latin typeface="Arial Black" panose="020B0A04020102020204" pitchFamily="34" charset="0"/>
              </a:rPr>
              <a:t>(a)  is properly informing himself or herself of the company's financial position; or</a:t>
            </a:r>
          </a:p>
          <a:p>
            <a:pPr defTabSz="129982">
              <a:lnSpc>
                <a:spcPct val="150000"/>
              </a:lnSpc>
            </a:pPr>
            <a:r>
              <a:rPr lang="en-GB" b="1" i="1" dirty="0">
                <a:solidFill>
                  <a:prstClr val="black"/>
                </a:solidFill>
                <a:latin typeface="Arial Black" panose="020B0A04020102020204" pitchFamily="34" charset="0"/>
              </a:rPr>
              <a:t>(b)  is taking appropriate steps to prevent any misconduct by officers or employees of the company that could adversely affect the company's ability to pay all its debts; or</a:t>
            </a:r>
          </a:p>
          <a:p>
            <a:pPr defTabSz="129982">
              <a:lnSpc>
                <a:spcPct val="150000"/>
              </a:lnSpc>
            </a:pPr>
            <a:r>
              <a:rPr lang="en-GB" b="1" i="1" dirty="0">
                <a:solidFill>
                  <a:prstClr val="black"/>
                </a:solidFill>
                <a:latin typeface="Arial Black" panose="020B0A04020102020204" pitchFamily="34" charset="0"/>
              </a:rPr>
              <a:t>(c)  is taking appropriate steps to ensure that the company is keeping appropriate financial records consistent with the size and nature of the company; or</a:t>
            </a:r>
          </a:p>
          <a:p>
            <a:pPr defTabSz="129982">
              <a:lnSpc>
                <a:spcPct val="150000"/>
              </a:lnSpc>
            </a:pPr>
            <a:r>
              <a:rPr lang="en-GB" b="1" i="1" dirty="0">
                <a:solidFill>
                  <a:prstClr val="black"/>
                </a:solidFill>
                <a:latin typeface="Arial Black" panose="020B0A04020102020204" pitchFamily="34" charset="0"/>
              </a:rPr>
              <a:t>(d)  </a:t>
            </a:r>
            <a:r>
              <a:rPr lang="en-GB" b="1" i="1" dirty="0">
                <a:solidFill>
                  <a:prstClr val="black"/>
                </a:solidFill>
                <a:highlight>
                  <a:srgbClr val="FFFF00"/>
                </a:highlight>
                <a:latin typeface="Arial Black" panose="020B0A04020102020204" pitchFamily="34" charset="0"/>
              </a:rPr>
              <a:t>is obtaining advice from an appropriately qualified entity who was given sufficient information to give appropriate advice;</a:t>
            </a:r>
            <a:r>
              <a:rPr lang="en-GB" b="1" i="1" dirty="0">
                <a:solidFill>
                  <a:prstClr val="black"/>
                </a:solidFill>
                <a:latin typeface="Arial Black" panose="020B0A04020102020204" pitchFamily="34" charset="0"/>
              </a:rPr>
              <a:t> or</a:t>
            </a:r>
          </a:p>
          <a:p>
            <a:pPr defTabSz="129982">
              <a:lnSpc>
                <a:spcPct val="150000"/>
              </a:lnSpc>
            </a:pPr>
            <a:r>
              <a:rPr lang="en-GB" b="1" i="1" dirty="0">
                <a:solidFill>
                  <a:prstClr val="black"/>
                </a:solidFill>
                <a:latin typeface="Arial Black" panose="020B0A04020102020204" pitchFamily="34" charset="0"/>
              </a:rPr>
              <a:t>(e)  is developing or implementing a plan for restructuring the company to improve its financial position.</a:t>
            </a:r>
            <a:endParaRPr lang="en-AU" b="1" i="1" dirty="0">
              <a:solidFill>
                <a:prstClr val="black"/>
              </a:solidFill>
              <a:latin typeface="Arial Black" panose="020B0A04020102020204" pitchFamily="34" charset="0"/>
            </a:endParaRPr>
          </a:p>
        </p:txBody>
      </p:sp>
      <p:pic>
        <p:nvPicPr>
          <p:cNvPr id="6" name="Picture 5"/>
          <p:cNvPicPr>
            <a:picLocks noChangeAspect="1"/>
          </p:cNvPicPr>
          <p:nvPr/>
        </p:nvPicPr>
        <p:blipFill>
          <a:blip r:embed="rId3"/>
          <a:stretch>
            <a:fillRect/>
          </a:stretch>
        </p:blipFill>
        <p:spPr>
          <a:xfrm>
            <a:off x="573684" y="0"/>
            <a:ext cx="10998137" cy="749873"/>
          </a:xfrm>
          <a:prstGeom prst="rect">
            <a:avLst/>
          </a:prstGeom>
        </p:spPr>
      </p:pic>
    </p:spTree>
    <p:extLst>
      <p:ext uri="{BB962C8B-B14F-4D97-AF65-F5344CB8AC3E}">
        <p14:creationId xmlns:p14="http://schemas.microsoft.com/office/powerpoint/2010/main" val="17065526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D5966E3-75B2-4EE2-9C42-A0805EA3A321}"/>
              </a:ext>
            </a:extLst>
          </p:cNvPr>
          <p:cNvSpPr txBox="1"/>
          <p:nvPr/>
        </p:nvSpPr>
        <p:spPr>
          <a:xfrm>
            <a:off x="44244" y="605415"/>
            <a:ext cx="12192001" cy="5401479"/>
          </a:xfrm>
          <a:prstGeom prst="rect">
            <a:avLst/>
          </a:prstGeom>
          <a:noFill/>
        </p:spPr>
        <p:txBody>
          <a:bodyPr wrap="square" rtlCol="0">
            <a:spAutoFit/>
          </a:bodyPr>
          <a:lstStyle/>
          <a:p>
            <a:pPr defTabSz="129982">
              <a:lnSpc>
                <a:spcPct val="150000"/>
              </a:lnSpc>
            </a:pPr>
            <a:r>
              <a:rPr lang="en-AU" sz="1800" b="1" u="sng" dirty="0">
                <a:solidFill>
                  <a:prstClr val="black"/>
                </a:solidFill>
                <a:latin typeface="Arial Black" panose="020B0A04020102020204" pitchFamily="34" charset="0"/>
              </a:rPr>
              <a:t>FUTURE DEVELOPMEMTS; Safe Harbour</a:t>
            </a:r>
          </a:p>
          <a:p>
            <a:endParaRPr lang="en-GB" b="1" dirty="0">
              <a:effectLst/>
              <a:latin typeface="Arial Black" panose="020B0A04020102020204" pitchFamily="34" charset="0"/>
              <a:ea typeface="Calibri" panose="020F0502020204030204" pitchFamily="34" charset="0"/>
              <a:cs typeface="Times New Roman" panose="02020603050405020304" pitchFamily="18" charset="0"/>
            </a:endParaRPr>
          </a:p>
          <a:p>
            <a:r>
              <a:rPr lang="en-GB"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304 </a:t>
            </a:r>
            <a:r>
              <a:rPr lang="en-GB" b="1"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It is apparent from these provisions that the expression “statement of financial position” is used in AASB 101 to refer to the balance sheet of the company. But equally, as the Anchorage Plaintiffs point out, “financial position” is used in a broader sense to refer to the financial circumstances of the company. So, for example,  s588GA(2) of the Corporations Act states that, </a:t>
            </a:r>
            <a:r>
              <a:rPr lang="en-GB" b="1" i="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for the purpose of determining whether a person is entitled to the safe harbour defence to a claim of insolvent trading</a:t>
            </a:r>
            <a:r>
              <a:rPr lang="en-GB" b="1"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that is provided by that section, </a:t>
            </a:r>
            <a:r>
              <a:rPr lang="en-GB" b="1" i="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regard may be had to, among other things, whether the person “is properly informing himself or herself of the company’s financial position”. The reference to “financial position” in this context is plainly broader than the company’s balance sheet. </a:t>
            </a:r>
            <a:r>
              <a:rPr lang="en-GB" b="1"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Similarly, a condition precedent to Arrium’s rights under the facility agreements is the provision of a certificate by the directors certifying that the then most recent Accounts “are a true and fair statement of the Group’s financial position as at the date to which they are prepared and disclose or reflect the Group’s actual and contingent liabilities as at that date”. In this context it is said that the reference to the Group’s “financial position” must be a reference to all of the financial information contained in the Accounts.</a:t>
            </a:r>
          </a:p>
          <a:p>
            <a:endParaRPr lang="en-GB" sz="16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a:p>
            <a:r>
              <a:rPr lang="en-GB" sz="16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Anchorage Capital Master Offshore Ltd v Sparkes (No 3); Bank of Communications Co Ltd v Sparkes (No 2) [2021] NSWSC 1025 (17 August 2021)</a:t>
            </a:r>
          </a:p>
        </p:txBody>
      </p:sp>
      <p:pic>
        <p:nvPicPr>
          <p:cNvPr id="4" name="Picture 3">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75197" y="6006894"/>
            <a:ext cx="716803" cy="808726"/>
          </a:xfrm>
          <a:prstGeom prst="rect">
            <a:avLst/>
          </a:prstGeom>
          <a:solidFill>
            <a:schemeClr val="accent6">
              <a:lumMod val="40000"/>
              <a:lumOff val="60000"/>
            </a:schemeClr>
          </a:solidFill>
          <a:ln w="57150">
            <a:solidFill>
              <a:schemeClr val="tx1"/>
            </a:solidFill>
          </a:ln>
        </p:spPr>
      </p:pic>
      <p:pic>
        <p:nvPicPr>
          <p:cNvPr id="6" name="Picture 5"/>
          <p:cNvPicPr>
            <a:picLocks noChangeAspect="1"/>
          </p:cNvPicPr>
          <p:nvPr/>
        </p:nvPicPr>
        <p:blipFill>
          <a:blip r:embed="rId3"/>
          <a:stretch>
            <a:fillRect/>
          </a:stretch>
        </p:blipFill>
        <p:spPr>
          <a:xfrm>
            <a:off x="573684" y="0"/>
            <a:ext cx="10998137" cy="749873"/>
          </a:xfrm>
          <a:prstGeom prst="rect">
            <a:avLst/>
          </a:prstGeom>
        </p:spPr>
      </p:pic>
    </p:spTree>
    <p:extLst>
      <p:ext uri="{BB962C8B-B14F-4D97-AF65-F5344CB8AC3E}">
        <p14:creationId xmlns:p14="http://schemas.microsoft.com/office/powerpoint/2010/main" val="1479696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17238" y="5988522"/>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122813"/>
          </a:xfrm>
          <a:prstGeom prst="rect">
            <a:avLst/>
          </a:prstGeom>
          <a:noFill/>
        </p:spPr>
        <p:txBody>
          <a:bodyPr wrap="square" rtlCol="0">
            <a:spAutoFit/>
          </a:bodyPr>
          <a:lstStyle/>
          <a:p>
            <a:pPr defTabSz="129982">
              <a:lnSpc>
                <a:spcPct val="150000"/>
              </a:lnSpc>
            </a:pPr>
            <a:r>
              <a:rPr lang="en-AU" sz="2000" b="1" u="sng" dirty="0">
                <a:solidFill>
                  <a:prstClr val="black"/>
                </a:solidFill>
                <a:latin typeface="Arial Black" panose="020B0A04020102020204" pitchFamily="34" charset="0"/>
              </a:rPr>
              <a:t>FUTURE DEVELOPMEMTS; Safe Harbour/</a:t>
            </a:r>
            <a:r>
              <a:rPr lang="en-GB" sz="2000" b="1" u="sng" dirty="0">
                <a:solidFill>
                  <a:prstClr val="black"/>
                </a:solidFill>
                <a:latin typeface="Arial Black" panose="020B0A04020102020204" pitchFamily="34" charset="0"/>
              </a:rPr>
              <a:t> ‘pre-insolvency advisers’ </a:t>
            </a:r>
          </a:p>
          <a:p>
            <a:pPr defTabSz="129982">
              <a:lnSpc>
                <a:spcPct val="150000"/>
              </a:lnSpc>
            </a:pPr>
            <a:endParaRPr lang="en-AU" sz="2000" b="1" u="sng" dirty="0">
              <a:solidFill>
                <a:prstClr val="black"/>
              </a:solidFill>
              <a:latin typeface="Arial Black" panose="020B0A04020102020204" pitchFamily="34" charset="0"/>
            </a:endParaRPr>
          </a:p>
          <a:p>
            <a:pPr defTabSz="129982">
              <a:lnSpc>
                <a:spcPct val="150000"/>
              </a:lnSpc>
            </a:pPr>
            <a:r>
              <a:rPr lang="en-GB" sz="2000" b="1" u="sng" dirty="0">
                <a:solidFill>
                  <a:prstClr val="black"/>
                </a:solidFill>
                <a:highlight>
                  <a:srgbClr val="FFFF00"/>
                </a:highlight>
                <a:latin typeface="Arial Black" panose="020B0A04020102020204" pitchFamily="34" charset="0"/>
              </a:rPr>
              <a:t>It takes directors’ trusted advisers knowing about safe harbour so they can point directors towards an ‘appropriately qualified entity’ for advice</a:t>
            </a:r>
            <a:r>
              <a:rPr lang="en-GB" sz="2000" b="1" u="sng" dirty="0">
                <a:solidFill>
                  <a:prstClr val="black"/>
                </a:solidFill>
                <a:latin typeface="Arial Black" panose="020B0A04020102020204" pitchFamily="34" charset="0"/>
              </a:rPr>
              <a:t>. We know that directors and advisers are not knowledgeable about safe harbour and we know that there is confusion about who is an ‘appropriately qualified entity’ to undertake an appropriate safe harbour engagement. </a:t>
            </a:r>
            <a:r>
              <a:rPr lang="en-GB" sz="2000" b="1" u="sng" dirty="0">
                <a:solidFill>
                  <a:prstClr val="black"/>
                </a:solidFill>
                <a:highlight>
                  <a:srgbClr val="FFFF00"/>
                </a:highlight>
                <a:latin typeface="Arial Black" panose="020B0A04020102020204" pitchFamily="34" charset="0"/>
              </a:rPr>
              <a:t>There is also evidence that the influence of unregulated ‘pre-insolvency advisers’ is negatively influencing the appropriate steps being taken by directors in financial distress.</a:t>
            </a: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r>
              <a:rPr lang="en-GB" sz="2000" b="1" u="sng" dirty="0">
                <a:solidFill>
                  <a:prstClr val="black"/>
                </a:solidFill>
                <a:latin typeface="Arial Black" panose="020B0A04020102020204" pitchFamily="34" charset="0"/>
              </a:rPr>
              <a:t>ARITA submission to Treasury</a:t>
            </a:r>
            <a:endParaRPr lang="en-AU" sz="2000" b="1" u="sng" dirty="0">
              <a:solidFill>
                <a:prstClr val="black"/>
              </a:solidFill>
              <a:latin typeface="Arial Black" panose="020B0A04020102020204" pitchFamily="34" charset="0"/>
            </a:endParaRPr>
          </a:p>
        </p:txBody>
      </p:sp>
      <p:pic>
        <p:nvPicPr>
          <p:cNvPr id="6" name="Picture 5"/>
          <p:cNvPicPr>
            <a:picLocks noChangeAspect="1"/>
          </p:cNvPicPr>
          <p:nvPr/>
        </p:nvPicPr>
        <p:blipFill>
          <a:blip r:embed="rId3"/>
          <a:stretch>
            <a:fillRect/>
          </a:stretch>
        </p:blipFill>
        <p:spPr>
          <a:xfrm>
            <a:off x="573684" y="0"/>
            <a:ext cx="10998137" cy="749873"/>
          </a:xfrm>
          <a:prstGeom prst="rect">
            <a:avLst/>
          </a:prstGeom>
        </p:spPr>
      </p:pic>
    </p:spTree>
    <p:extLst>
      <p:ext uri="{BB962C8B-B14F-4D97-AF65-F5344CB8AC3E}">
        <p14:creationId xmlns:p14="http://schemas.microsoft.com/office/powerpoint/2010/main" val="6755968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D5966E3-75B2-4EE2-9C42-A0805EA3A321}"/>
              </a:ext>
            </a:extLst>
          </p:cNvPr>
          <p:cNvSpPr txBox="1"/>
          <p:nvPr/>
        </p:nvSpPr>
        <p:spPr>
          <a:xfrm>
            <a:off x="-1" y="782396"/>
            <a:ext cx="12260827" cy="6189387"/>
          </a:xfrm>
          <a:prstGeom prst="rect">
            <a:avLst/>
          </a:prstGeom>
          <a:noFill/>
        </p:spPr>
        <p:txBody>
          <a:bodyPr wrap="square" rtlCol="0">
            <a:spAutoFit/>
          </a:bodyPr>
          <a:lstStyle/>
          <a:p>
            <a:pPr defTabSz="129982">
              <a:lnSpc>
                <a:spcPct val="150000"/>
              </a:lnSpc>
            </a:pPr>
            <a:r>
              <a:rPr lang="en-GB" sz="2400" b="1" i="1" u="sng" dirty="0">
                <a:solidFill>
                  <a:prstClr val="black"/>
                </a:solidFill>
                <a:latin typeface="Arial Black" panose="020B0A04020102020204" pitchFamily="34" charset="0"/>
              </a:rPr>
              <a:t>Insolvent trading/Safe Harbour/Records</a:t>
            </a:r>
          </a:p>
          <a:p>
            <a:pPr defTabSz="129982">
              <a:lnSpc>
                <a:spcPct val="150000"/>
              </a:lnSpc>
            </a:pPr>
            <a:r>
              <a:rPr lang="en-GB" sz="800" dirty="0">
                <a:solidFill>
                  <a:prstClr val="black"/>
                </a:solidFill>
                <a:latin typeface="Arial Black" panose="020B0A04020102020204" pitchFamily="34" charset="0"/>
                <a:hlinkClick r:id="rId2"/>
              </a:rPr>
              <a:t>http://www.austlii.edu.au/cgi-bin/viewdoc/au/legis/cth/consol_act/ca2001172/s588gb.html</a:t>
            </a:r>
            <a:r>
              <a:rPr lang="en-GB" sz="800" dirty="0">
                <a:solidFill>
                  <a:prstClr val="black"/>
                </a:solidFill>
                <a:latin typeface="Arial Black" panose="020B0A04020102020204" pitchFamily="34" charset="0"/>
              </a:rPr>
              <a:t> </a:t>
            </a:r>
          </a:p>
          <a:p>
            <a:pPr defTabSz="129982">
              <a:lnSpc>
                <a:spcPct val="150000"/>
              </a:lnSpc>
            </a:pPr>
            <a:r>
              <a:rPr lang="en-GB" b="1" u="sng" dirty="0">
                <a:solidFill>
                  <a:prstClr val="black"/>
                </a:solidFill>
                <a:latin typeface="Arial Black" panose="020B0A04020102020204" pitchFamily="34" charset="0"/>
              </a:rPr>
              <a:t>588GB Information or books not admissible to support the safe harbour if failure to permit inspection</a:t>
            </a:r>
          </a:p>
          <a:p>
            <a:pPr defTabSz="129982">
              <a:lnSpc>
                <a:spcPct val="150000"/>
              </a:lnSpc>
            </a:pPr>
            <a:r>
              <a:rPr lang="en-GB" b="1" dirty="0">
                <a:solidFill>
                  <a:prstClr val="black"/>
                </a:solidFill>
                <a:latin typeface="Arial Black" panose="020B0A04020102020204" pitchFamily="34" charset="0"/>
              </a:rPr>
              <a:t>When books or information not admissible for the safe harbour</a:t>
            </a:r>
          </a:p>
          <a:p>
            <a:pPr defTabSz="129982">
              <a:lnSpc>
                <a:spcPct val="150000"/>
              </a:lnSpc>
            </a:pPr>
            <a:r>
              <a:rPr lang="en-GB" b="1" dirty="0">
                <a:solidFill>
                  <a:prstClr val="black"/>
                </a:solidFill>
                <a:latin typeface="Arial Black" panose="020B0A04020102020204" pitchFamily="34" charset="0"/>
              </a:rPr>
              <a:t>             (1)  If, at a particular time:</a:t>
            </a:r>
          </a:p>
          <a:p>
            <a:pPr defTabSz="129982">
              <a:lnSpc>
                <a:spcPct val="150000"/>
              </a:lnSpc>
            </a:pPr>
            <a:r>
              <a:rPr lang="en-GB" b="1" dirty="0">
                <a:solidFill>
                  <a:prstClr val="black"/>
                </a:solidFill>
                <a:latin typeface="Arial Black" panose="020B0A04020102020204" pitchFamily="34" charset="0"/>
              </a:rPr>
              <a:t>                     (a)  </a:t>
            </a:r>
            <a:r>
              <a:rPr lang="en-GB" b="1" dirty="0">
                <a:solidFill>
                  <a:prstClr val="black"/>
                </a:solidFill>
                <a:highlight>
                  <a:srgbClr val="FFFF00"/>
                </a:highlight>
                <a:latin typeface="Arial Black" panose="020B0A04020102020204" pitchFamily="34" charset="0"/>
              </a:rPr>
              <a:t>a person fails to permit the inspection of, or deliver, any books of the company </a:t>
            </a:r>
            <a:r>
              <a:rPr lang="en-GB" b="1" dirty="0">
                <a:solidFill>
                  <a:prstClr val="black"/>
                </a:solidFill>
                <a:latin typeface="Arial Black" panose="020B0A04020102020204" pitchFamily="34" charset="0"/>
              </a:rPr>
              <a:t>in accordance with:</a:t>
            </a:r>
          </a:p>
          <a:p>
            <a:pPr defTabSz="129982">
              <a:lnSpc>
                <a:spcPct val="150000"/>
              </a:lnSpc>
            </a:pPr>
            <a:r>
              <a:rPr lang="en-GB" b="1" dirty="0">
                <a:solidFill>
                  <a:prstClr val="black"/>
                </a:solidFill>
                <a:latin typeface="Arial Black" panose="020B0A04020102020204" pitchFamily="34" charset="0"/>
              </a:rPr>
              <a:t>                              (</a:t>
            </a:r>
            <a:r>
              <a:rPr lang="en-GB" b="1" dirty="0" err="1">
                <a:solidFill>
                  <a:prstClr val="black"/>
                </a:solidFill>
                <a:latin typeface="Arial Black" panose="020B0A04020102020204" pitchFamily="34" charset="0"/>
              </a:rPr>
              <a:t>i</a:t>
            </a:r>
            <a:r>
              <a:rPr lang="en-GB" b="1" dirty="0">
                <a:solidFill>
                  <a:prstClr val="black"/>
                </a:solidFill>
                <a:latin typeface="Arial Black" panose="020B0A04020102020204" pitchFamily="34" charset="0"/>
              </a:rPr>
              <a:t>)  a notice given to the person under subsection 438C(3), section 477 or subsection 530B(4); or</a:t>
            </a:r>
          </a:p>
          <a:p>
            <a:pPr defTabSz="129982">
              <a:lnSpc>
                <a:spcPct val="150000"/>
              </a:lnSpc>
            </a:pPr>
            <a:r>
              <a:rPr lang="en-GB" b="1" dirty="0">
                <a:solidFill>
                  <a:prstClr val="black"/>
                </a:solidFill>
                <a:latin typeface="Arial Black" panose="020B0A04020102020204" pitchFamily="34" charset="0"/>
              </a:rPr>
              <a:t>                             (ii)  an order made under section 486; or</a:t>
            </a:r>
          </a:p>
          <a:p>
            <a:pPr defTabSz="129982">
              <a:lnSpc>
                <a:spcPct val="150000"/>
              </a:lnSpc>
            </a:pPr>
            <a:r>
              <a:rPr lang="en-GB" b="1" dirty="0">
                <a:solidFill>
                  <a:prstClr val="black"/>
                </a:solidFill>
                <a:latin typeface="Arial Black" panose="020B0A04020102020204" pitchFamily="34" charset="0"/>
              </a:rPr>
              <a:t>                            (iii)  subsection 438B(1), paragraph 453F(1)(c), section 453G or subsection 477(3) or 530A(1); or</a:t>
            </a:r>
          </a:p>
          <a:p>
            <a:pPr defTabSz="129982">
              <a:lnSpc>
                <a:spcPct val="150000"/>
              </a:lnSpc>
            </a:pPr>
            <a:r>
              <a:rPr lang="en-GB" b="1" dirty="0">
                <a:solidFill>
                  <a:prstClr val="black"/>
                </a:solidFill>
                <a:latin typeface="Arial Black" panose="020B0A04020102020204" pitchFamily="34" charset="0"/>
              </a:rPr>
              <a:t>                     (b)  a warrant is issued under subsection 530C(2) … and any secondary evidence of </a:t>
            </a:r>
            <a:r>
              <a:rPr lang="en-GB" b="1" dirty="0">
                <a:solidFill>
                  <a:prstClr val="black"/>
                </a:solidFill>
                <a:highlight>
                  <a:srgbClr val="FFFF00"/>
                </a:highlight>
                <a:latin typeface="Arial Black" panose="020B0A04020102020204" pitchFamily="34" charset="0"/>
              </a:rPr>
              <a:t>those books, are not admissible in evidence for the person in a relevant proceeding.</a:t>
            </a:r>
            <a:endParaRPr lang="en-GB" sz="2400" b="1" i="1" u="sng" dirty="0">
              <a:solidFill>
                <a:prstClr val="black"/>
              </a:solidFill>
              <a:highlight>
                <a:srgbClr val="FFFF00"/>
              </a:highlight>
              <a:latin typeface="Arial Black" panose="020B0A04020102020204" pitchFamily="34" charset="0"/>
            </a:endParaRPr>
          </a:p>
        </p:txBody>
      </p:sp>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3"/>
          <a:stretch>
            <a:fillRect/>
          </a:stretch>
        </p:blipFill>
        <p:spPr>
          <a:xfrm>
            <a:off x="11409489" y="6049274"/>
            <a:ext cx="716803" cy="808726"/>
          </a:xfrm>
          <a:prstGeom prst="rect">
            <a:avLst/>
          </a:prstGeom>
          <a:solidFill>
            <a:schemeClr val="accent6">
              <a:lumMod val="40000"/>
              <a:lumOff val="60000"/>
            </a:schemeClr>
          </a:solidFill>
          <a:ln w="57150">
            <a:solidFill>
              <a:schemeClr val="tx1"/>
            </a:solidFill>
          </a:ln>
        </p:spPr>
      </p:pic>
      <p:pic>
        <p:nvPicPr>
          <p:cNvPr id="6" name="Picture 5"/>
          <p:cNvPicPr>
            <a:picLocks noChangeAspect="1"/>
          </p:cNvPicPr>
          <p:nvPr/>
        </p:nvPicPr>
        <p:blipFill>
          <a:blip r:embed="rId4"/>
          <a:stretch>
            <a:fillRect/>
          </a:stretch>
        </p:blipFill>
        <p:spPr>
          <a:xfrm>
            <a:off x="573684" y="0"/>
            <a:ext cx="10998137" cy="749873"/>
          </a:xfrm>
          <a:prstGeom prst="rect">
            <a:avLst/>
          </a:prstGeom>
        </p:spPr>
      </p:pic>
    </p:spTree>
    <p:extLst>
      <p:ext uri="{BB962C8B-B14F-4D97-AF65-F5344CB8AC3E}">
        <p14:creationId xmlns:p14="http://schemas.microsoft.com/office/powerpoint/2010/main" val="20313735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09489" y="6049274"/>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1429494"/>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Insolvent trading;  failure to keep books</a:t>
            </a:r>
          </a:p>
          <a:p>
            <a:pPr defTabSz="129982">
              <a:lnSpc>
                <a:spcPct val="150000"/>
              </a:lnSpc>
            </a:pPr>
            <a:endParaRPr lang="en-GB" sz="2000" b="1" i="1" u="sng" dirty="0">
              <a:solidFill>
                <a:prstClr val="black"/>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endParaRPr>
          </a:p>
          <a:p>
            <a:pPr defTabSz="129982">
              <a:lnSpc>
                <a:spcPct val="150000"/>
              </a:lnSpc>
            </a:pPr>
            <a:r>
              <a:rPr lang="en-GB" sz="2000" b="1" i="1" u="sng" dirty="0">
                <a:solidFill>
                  <a:prstClr val="black"/>
                </a:solidFill>
                <a:highlight>
                  <a:srgbClr val="00FFFF"/>
                </a:highlight>
                <a:latin typeface="Arial Black" panose="020B0A04020102020204" pitchFamily="34" charset="0"/>
                <a:ea typeface="Calibri" panose="020F0502020204030204" pitchFamily="34" charset="0"/>
                <a:cs typeface="Times New Roman" panose="02020603050405020304" pitchFamily="18" charset="0"/>
              </a:rPr>
              <a:t>See ASIC Regulatory Guide 217; Duty to prevent insolvent trading: Guide for directors</a:t>
            </a:r>
            <a:endParaRPr lang="en-AU" i="1" dirty="0">
              <a:solidFill>
                <a:schemeClr val="bg1"/>
              </a:solidFill>
              <a:effectLst/>
              <a:highlight>
                <a:srgbClr val="00FFFF"/>
              </a:highlight>
              <a:latin typeface="Arial Black" panose="020B0A0402010202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3"/>
          <a:stretch>
            <a:fillRect/>
          </a:stretch>
        </p:blipFill>
        <p:spPr>
          <a:xfrm>
            <a:off x="573684" y="0"/>
            <a:ext cx="10998137" cy="749873"/>
          </a:xfrm>
          <a:prstGeom prst="rect">
            <a:avLst/>
          </a:prstGeom>
        </p:spPr>
      </p:pic>
    </p:spTree>
    <p:extLst>
      <p:ext uri="{BB962C8B-B14F-4D97-AF65-F5344CB8AC3E}">
        <p14:creationId xmlns:p14="http://schemas.microsoft.com/office/powerpoint/2010/main" val="35316819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09489" y="6049274"/>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046142"/>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Insolvent trading;  failure to keep books (Case 8)</a:t>
            </a: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45 Finally, given my assessments of Mr Bott (director) and Mr </a:t>
            </a:r>
            <a:r>
              <a:rPr lang="en-GB" sz="2000" b="1" dirty="0" err="1">
                <a:solidFill>
                  <a:prstClr val="black"/>
                </a:solidFill>
                <a:latin typeface="Arial Black" panose="020B0A04020102020204" pitchFamily="34" charset="0"/>
              </a:rPr>
              <a:t>Pastro</a:t>
            </a:r>
            <a:r>
              <a:rPr lang="en-GB" sz="2000" b="1" dirty="0">
                <a:solidFill>
                  <a:prstClr val="black"/>
                </a:solidFill>
                <a:latin typeface="Arial Black" panose="020B0A04020102020204" pitchFamily="34" charset="0"/>
              </a:rPr>
              <a:t> (accountant) as witnesses, I see no basis for accepting Mr Bott's </a:t>
            </a:r>
            <a:r>
              <a:rPr lang="en-GB" sz="2000" b="1" dirty="0">
                <a:solidFill>
                  <a:prstClr val="black"/>
                </a:solidFill>
                <a:highlight>
                  <a:srgbClr val="FFFF00"/>
                </a:highlight>
                <a:latin typeface="Arial Black" panose="020B0A04020102020204" pitchFamily="34" charset="0"/>
              </a:rPr>
              <a:t>serious allegation that Mr </a:t>
            </a:r>
            <a:r>
              <a:rPr lang="en-GB" sz="2000" b="1" dirty="0" err="1">
                <a:solidFill>
                  <a:prstClr val="black"/>
                </a:solidFill>
                <a:highlight>
                  <a:srgbClr val="FFFF00"/>
                </a:highlight>
                <a:latin typeface="Arial Black" panose="020B0A04020102020204" pitchFamily="34" charset="0"/>
              </a:rPr>
              <a:t>Pastro</a:t>
            </a:r>
            <a:r>
              <a:rPr lang="en-GB" sz="2000" b="1" dirty="0">
                <a:solidFill>
                  <a:prstClr val="black"/>
                </a:solidFill>
                <a:highlight>
                  <a:srgbClr val="FFFF00"/>
                </a:highlight>
                <a:latin typeface="Arial Black" panose="020B0A04020102020204" pitchFamily="34" charset="0"/>
              </a:rPr>
              <a:t> advised Mr Moore to destroy the company's records</a:t>
            </a:r>
            <a:r>
              <a:rPr lang="en-GB" sz="2000" b="1" dirty="0">
                <a:solidFill>
                  <a:prstClr val="black"/>
                </a:solidFill>
                <a:latin typeface="Arial Black" panose="020B0A04020102020204" pitchFamily="34" charset="0"/>
              </a:rPr>
              <a:t>. Mr Moore sought to explain the absence of records in his evidence before the Registrar, on the basis that </a:t>
            </a:r>
            <a:r>
              <a:rPr lang="en-GB" sz="2000" b="1" dirty="0">
                <a:solidFill>
                  <a:prstClr val="black"/>
                </a:solidFill>
                <a:highlight>
                  <a:srgbClr val="FFFF00"/>
                </a:highlight>
                <a:latin typeface="Arial Black" panose="020B0A04020102020204" pitchFamily="34" charset="0"/>
              </a:rPr>
              <a:t>documentary records were lost when the company moved from St Leonards to Neutral Bay early in December 1993, and he said that the computer itself was damaged when dropped by the removalist and was discarded to a rubbish tip</a:t>
            </a:r>
            <a:r>
              <a:rPr lang="en-GB" sz="2000" b="1" dirty="0">
                <a:solidFill>
                  <a:prstClr val="black"/>
                </a:solidFill>
                <a:latin typeface="Arial Black" panose="020B0A04020102020204" pitchFamily="34" charset="0"/>
              </a:rPr>
              <a:t>. Regardless of whether Mr Moore's account is convincing, there was nothing in it to implicate Mr </a:t>
            </a:r>
            <a:r>
              <a:rPr lang="en-GB" sz="2000" b="1" dirty="0" err="1">
                <a:solidFill>
                  <a:prstClr val="black"/>
                </a:solidFill>
                <a:latin typeface="Arial Black" panose="020B0A04020102020204" pitchFamily="34" charset="0"/>
              </a:rPr>
              <a:t>Pastro</a:t>
            </a:r>
            <a:r>
              <a:rPr lang="en-GB" sz="2000" b="1" dirty="0">
                <a:solidFill>
                  <a:prstClr val="black"/>
                </a:solidFill>
                <a:latin typeface="Arial Black" panose="020B0A04020102020204" pitchFamily="34" charset="0"/>
              </a:rPr>
              <a:t>.</a:t>
            </a:r>
          </a:p>
          <a:p>
            <a:pPr defTabSz="129982">
              <a:lnSpc>
                <a:spcPct val="150000"/>
              </a:lnSpc>
            </a:pPr>
            <a:r>
              <a:rPr lang="en-GB" sz="2000" b="1" u="sng" dirty="0" err="1">
                <a:solidFill>
                  <a:prstClr val="black"/>
                </a:solidFill>
                <a:latin typeface="Arial Black" panose="020B0A04020102020204" pitchFamily="34" charset="0"/>
              </a:rPr>
              <a:t>Tourprint</a:t>
            </a:r>
            <a:r>
              <a:rPr lang="en-GB" sz="2000" b="1" u="sng" dirty="0">
                <a:solidFill>
                  <a:prstClr val="black"/>
                </a:solidFill>
                <a:latin typeface="Arial Black" panose="020B0A04020102020204" pitchFamily="34" charset="0"/>
              </a:rPr>
              <a:t> v Bott [1999] NSWSC 581 (15 June 1999)</a:t>
            </a:r>
          </a:p>
          <a:p>
            <a:pPr defTabSz="129982">
              <a:lnSpc>
                <a:spcPct val="150000"/>
              </a:lnSpc>
            </a:pPr>
            <a:endParaRPr lang="en-GB" sz="2000" b="1" u="sng" dirty="0">
              <a:solidFill>
                <a:prstClr val="black"/>
              </a:solidFill>
              <a:latin typeface="Arial Black" panose="020B0A04020102020204" pitchFamily="34" charset="0"/>
            </a:endParaRPr>
          </a:p>
        </p:txBody>
      </p:sp>
      <p:pic>
        <p:nvPicPr>
          <p:cNvPr id="6" name="Picture 5"/>
          <p:cNvPicPr>
            <a:picLocks noChangeAspect="1"/>
          </p:cNvPicPr>
          <p:nvPr/>
        </p:nvPicPr>
        <p:blipFill>
          <a:blip r:embed="rId3"/>
          <a:stretch>
            <a:fillRect/>
          </a:stretch>
        </p:blipFill>
        <p:spPr>
          <a:xfrm>
            <a:off x="573684" y="0"/>
            <a:ext cx="10998137" cy="749873"/>
          </a:xfrm>
          <a:prstGeom prst="rect">
            <a:avLst/>
          </a:prstGeom>
        </p:spPr>
      </p:pic>
    </p:spTree>
    <p:extLst>
      <p:ext uri="{BB962C8B-B14F-4D97-AF65-F5344CB8AC3E}">
        <p14:creationId xmlns:p14="http://schemas.microsoft.com/office/powerpoint/2010/main" val="30232771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09489" y="6049274"/>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584477"/>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Insolvent trading;  failure to keep books; </a:t>
            </a:r>
            <a:r>
              <a:rPr lang="en-GB" sz="2000" b="1" u="sng" dirty="0">
                <a:solidFill>
                  <a:prstClr val="black"/>
                </a:solidFill>
                <a:highlight>
                  <a:srgbClr val="00FF00"/>
                </a:highlight>
                <a:latin typeface="Arial Black" panose="020B0A04020102020204" pitchFamily="34" charset="0"/>
              </a:rPr>
              <a:t>Loophole</a:t>
            </a: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588E (6)  A </a:t>
            </a:r>
            <a:r>
              <a:rPr lang="en-GB" sz="2000" b="1" dirty="0">
                <a:solidFill>
                  <a:prstClr val="black"/>
                </a:solidFill>
                <a:highlight>
                  <a:srgbClr val="FFFF00"/>
                </a:highlight>
                <a:latin typeface="Arial Black" panose="020B0A04020102020204" pitchFamily="34" charset="0"/>
              </a:rPr>
              <a:t>presumption</a:t>
            </a:r>
            <a:r>
              <a:rPr lang="en-GB" sz="2000" b="1" dirty="0">
                <a:solidFill>
                  <a:prstClr val="black"/>
                </a:solidFill>
                <a:latin typeface="Arial Black" panose="020B0A04020102020204" pitchFamily="34" charset="0"/>
              </a:rPr>
              <a:t> under subsection (4) or (4A) of this section, applying because of a contravention of subsection 286(2), </a:t>
            </a:r>
            <a:r>
              <a:rPr lang="en-GB" sz="2000" b="1" dirty="0">
                <a:solidFill>
                  <a:prstClr val="black"/>
                </a:solidFill>
                <a:highlight>
                  <a:srgbClr val="FFFF00"/>
                </a:highlight>
                <a:latin typeface="Arial Black" panose="020B0A04020102020204" pitchFamily="34" charset="0"/>
              </a:rPr>
              <a:t>does not have effect </a:t>
            </a:r>
            <a:r>
              <a:rPr lang="en-GB" sz="2000" b="1" dirty="0">
                <a:solidFill>
                  <a:prstClr val="black"/>
                </a:solidFill>
                <a:latin typeface="Arial Black" panose="020B0A04020102020204" pitchFamily="34" charset="0"/>
              </a:rPr>
              <a:t>so far as it would prejudice a right or interest of a person, if it is proved that:</a:t>
            </a:r>
          </a:p>
          <a:p>
            <a:pPr defTabSz="129982">
              <a:lnSpc>
                <a:spcPct val="150000"/>
              </a:lnSpc>
            </a:pPr>
            <a:r>
              <a:rPr lang="en-GB" sz="2000" b="1" dirty="0">
                <a:solidFill>
                  <a:prstClr val="black"/>
                </a:solidFill>
                <a:latin typeface="Arial Black" panose="020B0A04020102020204" pitchFamily="34" charset="0"/>
              </a:rPr>
              <a:t>                     (a)  the contravention was due solely to </a:t>
            </a:r>
            <a:r>
              <a:rPr lang="en-GB" sz="2000" b="1" dirty="0">
                <a:solidFill>
                  <a:prstClr val="black"/>
                </a:solidFill>
                <a:highlight>
                  <a:srgbClr val="FFFF00"/>
                </a:highlight>
                <a:latin typeface="Arial Black" panose="020B0A04020102020204" pitchFamily="34" charset="0"/>
              </a:rPr>
              <a:t>someone destroying, concealing or removing financial records of the company</a:t>
            </a:r>
            <a:r>
              <a:rPr lang="en-GB" sz="2000" b="1" dirty="0">
                <a:solidFill>
                  <a:prstClr val="black"/>
                </a:solidFill>
                <a:latin typeface="Arial Black" panose="020B0A04020102020204" pitchFamily="34" charset="0"/>
              </a:rPr>
              <a:t>; and</a:t>
            </a:r>
          </a:p>
          <a:p>
            <a:pPr defTabSz="129982">
              <a:lnSpc>
                <a:spcPct val="150000"/>
              </a:lnSpc>
            </a:pPr>
            <a:r>
              <a:rPr lang="en-GB" sz="2000" b="1" dirty="0">
                <a:solidFill>
                  <a:prstClr val="black"/>
                </a:solidFill>
                <a:latin typeface="Arial Black" panose="020B0A04020102020204" pitchFamily="34" charset="0"/>
              </a:rPr>
              <a:t>                     (b)  </a:t>
            </a:r>
            <a:r>
              <a:rPr lang="en-GB" sz="2000" b="1" dirty="0">
                <a:solidFill>
                  <a:prstClr val="black"/>
                </a:solidFill>
                <a:highlight>
                  <a:srgbClr val="FFFF00"/>
                </a:highlight>
                <a:latin typeface="Arial Black" panose="020B0A04020102020204" pitchFamily="34" charset="0"/>
              </a:rPr>
              <a:t>none</a:t>
            </a:r>
            <a:r>
              <a:rPr lang="en-GB" sz="2000" b="1" dirty="0">
                <a:solidFill>
                  <a:prstClr val="black"/>
                </a:solidFill>
                <a:latin typeface="Arial Black" panose="020B0A04020102020204" pitchFamily="34" charset="0"/>
              </a:rPr>
              <a:t> of those financial records was destroyed, concealed or removed </a:t>
            </a:r>
            <a:r>
              <a:rPr lang="en-GB" sz="2000" b="1" dirty="0">
                <a:solidFill>
                  <a:prstClr val="black"/>
                </a:solidFill>
                <a:highlight>
                  <a:srgbClr val="FFFF00"/>
                </a:highlight>
                <a:latin typeface="Arial Black" panose="020B0A04020102020204" pitchFamily="34" charset="0"/>
              </a:rPr>
              <a:t>by the first-mentioned person</a:t>
            </a:r>
            <a:r>
              <a:rPr lang="en-GB" sz="2000" b="1" dirty="0">
                <a:solidFill>
                  <a:prstClr val="black"/>
                </a:solidFill>
                <a:latin typeface="Arial Black" panose="020B0A04020102020204" pitchFamily="34" charset="0"/>
              </a:rPr>
              <a:t>; and</a:t>
            </a:r>
          </a:p>
          <a:p>
            <a:pPr defTabSz="129982">
              <a:lnSpc>
                <a:spcPct val="150000"/>
              </a:lnSpc>
            </a:pPr>
            <a:r>
              <a:rPr lang="en-GB" sz="2000" b="1" dirty="0">
                <a:solidFill>
                  <a:prstClr val="black"/>
                </a:solidFill>
                <a:latin typeface="Arial Black" panose="020B0A04020102020204" pitchFamily="34" charset="0"/>
              </a:rPr>
              <a:t>                     (c)  the </a:t>
            </a:r>
            <a:r>
              <a:rPr lang="en-GB" sz="2000" b="1" dirty="0">
                <a:solidFill>
                  <a:prstClr val="black"/>
                </a:solidFill>
                <a:highlight>
                  <a:srgbClr val="FFFF00"/>
                </a:highlight>
                <a:latin typeface="Arial Black" panose="020B0A04020102020204" pitchFamily="34" charset="0"/>
              </a:rPr>
              <a:t>person was not in any way, by act or omission, directly or indirectly, knowingly or recklessly, concerned in, or party to, </a:t>
            </a:r>
            <a:r>
              <a:rPr lang="en-GB" sz="2000" b="1" dirty="0">
                <a:solidFill>
                  <a:prstClr val="black"/>
                </a:solidFill>
                <a:latin typeface="Arial Black" panose="020B0A04020102020204" pitchFamily="34" charset="0"/>
              </a:rPr>
              <a:t>destroying, concealing or removing any of those financial records.</a:t>
            </a:r>
          </a:p>
        </p:txBody>
      </p:sp>
      <p:pic>
        <p:nvPicPr>
          <p:cNvPr id="6" name="Picture 5"/>
          <p:cNvPicPr>
            <a:picLocks noChangeAspect="1"/>
          </p:cNvPicPr>
          <p:nvPr/>
        </p:nvPicPr>
        <p:blipFill>
          <a:blip r:embed="rId3"/>
          <a:stretch>
            <a:fillRect/>
          </a:stretch>
        </p:blipFill>
        <p:spPr>
          <a:xfrm>
            <a:off x="573684" y="0"/>
            <a:ext cx="10998137" cy="749873"/>
          </a:xfrm>
          <a:prstGeom prst="rect">
            <a:avLst/>
          </a:prstGeom>
        </p:spPr>
      </p:pic>
    </p:spTree>
    <p:extLst>
      <p:ext uri="{BB962C8B-B14F-4D97-AF65-F5344CB8AC3E}">
        <p14:creationId xmlns:p14="http://schemas.microsoft.com/office/powerpoint/2010/main" val="5265108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09489" y="6049274"/>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1429494"/>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Insolvent trading;  failure to keep books (Case 8)</a:t>
            </a: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endParaRPr lang="en-GB" sz="2000" b="1" u="sng" dirty="0">
              <a:solidFill>
                <a:prstClr val="black"/>
              </a:solidFill>
              <a:latin typeface="Arial Black" panose="020B0A04020102020204" pitchFamily="34" charset="0"/>
            </a:endParaRPr>
          </a:p>
        </p:txBody>
      </p:sp>
      <p:pic>
        <p:nvPicPr>
          <p:cNvPr id="6" name="Picture 5"/>
          <p:cNvPicPr>
            <a:picLocks noChangeAspect="1"/>
          </p:cNvPicPr>
          <p:nvPr/>
        </p:nvPicPr>
        <p:blipFill>
          <a:blip r:embed="rId3"/>
          <a:stretch>
            <a:fillRect/>
          </a:stretch>
        </p:blipFill>
        <p:spPr>
          <a:xfrm>
            <a:off x="573684" y="0"/>
            <a:ext cx="10998137" cy="749873"/>
          </a:xfrm>
          <a:prstGeom prst="rect">
            <a:avLst/>
          </a:prstGeom>
        </p:spPr>
      </p:pic>
    </p:spTree>
    <p:extLst>
      <p:ext uri="{BB962C8B-B14F-4D97-AF65-F5344CB8AC3E}">
        <p14:creationId xmlns:p14="http://schemas.microsoft.com/office/powerpoint/2010/main" val="1590786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D5966E3-75B2-4EE2-9C42-A0805EA3A321}"/>
              </a:ext>
            </a:extLst>
          </p:cNvPr>
          <p:cNvSpPr txBox="1"/>
          <p:nvPr/>
        </p:nvSpPr>
        <p:spPr>
          <a:xfrm>
            <a:off x="-1" y="170175"/>
            <a:ext cx="12191999" cy="7825540"/>
          </a:xfrm>
          <a:prstGeom prst="rect">
            <a:avLst/>
          </a:prstGeom>
          <a:noFill/>
        </p:spPr>
        <p:txBody>
          <a:bodyPr wrap="square" rtlCol="0">
            <a:spAutoFit/>
          </a:bodyPr>
          <a:lstStyle/>
          <a:p>
            <a:pPr algn="ctr" defTabSz="129982">
              <a:lnSpc>
                <a:spcPct val="115000"/>
              </a:lnSpc>
            </a:pPr>
            <a:r>
              <a:rPr lang="en-GB" sz="2800" b="1" u="sng" dirty="0">
                <a:solidFill>
                  <a:prstClr val="black"/>
                </a:solidFill>
                <a:latin typeface="Bookman Old Style" panose="02050604050505020204" pitchFamily="18" charset="0"/>
              </a:rPr>
              <a:t>BUSINESS LAW AND INSOLVENCY</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a:p>
            <a:pPr defTabSz="129982">
              <a:lnSpc>
                <a:spcPct val="150000"/>
              </a:lnSpc>
            </a:pPr>
            <a:endParaRPr lang="en-US" sz="2000" b="1" u="sng" dirty="0">
              <a:solidFill>
                <a:prstClr val="black"/>
              </a:solidFill>
              <a:latin typeface="Arial Black" panose="020B0A04020102020204" pitchFamily="34" charset="0"/>
              <a:cs typeface="Times New Roman" panose="02020603050405020304" pitchFamily="18" charset="0"/>
            </a:endParaRPr>
          </a:p>
          <a:p>
            <a:pPr defTabSz="129982">
              <a:lnSpc>
                <a:spcPct val="150000"/>
              </a:lnSpc>
            </a:pPr>
            <a:r>
              <a:rPr lang="en-US" sz="2400" b="1" u="sng" dirty="0">
                <a:solidFill>
                  <a:prstClr val="black"/>
                </a:solidFill>
                <a:latin typeface="Arial Black" panose="020B0A04020102020204" pitchFamily="34" charset="0"/>
                <a:cs typeface="Times New Roman" panose="02020603050405020304" pitchFamily="18" charset="0"/>
              </a:rPr>
              <a:t>Disclaimer;</a:t>
            </a:r>
            <a:r>
              <a:rPr lang="en-US" sz="2400" b="1" dirty="0">
                <a:solidFill>
                  <a:prstClr val="black"/>
                </a:solidFill>
                <a:latin typeface="Arial Black" panose="020B0A04020102020204" pitchFamily="34" charset="0"/>
                <a:cs typeface="Times New Roman" panose="02020603050405020304" pitchFamily="18" charset="0"/>
              </a:rPr>
              <a:t> this presentation and these papers are not legal advice.  They are not meant to capture all of the issues and provide all of the answers which may be relevant to each of the subjects. </a:t>
            </a:r>
          </a:p>
          <a:p>
            <a:pPr defTabSz="129982">
              <a:lnSpc>
                <a:spcPct val="150000"/>
              </a:lnSpc>
            </a:pPr>
            <a:endParaRPr lang="en-US" sz="2400" b="1" dirty="0">
              <a:solidFill>
                <a:prstClr val="black"/>
              </a:solidFill>
              <a:latin typeface="Arial Black" panose="020B0A04020102020204" pitchFamily="34" charset="0"/>
              <a:cs typeface="Times New Roman" panose="02020603050405020304" pitchFamily="18" charset="0"/>
            </a:endParaRPr>
          </a:p>
          <a:p>
            <a:pPr defTabSz="129982">
              <a:lnSpc>
                <a:spcPct val="150000"/>
              </a:lnSpc>
            </a:pPr>
            <a:r>
              <a:rPr lang="en-US" sz="2400" b="1" u="sng" dirty="0">
                <a:solidFill>
                  <a:prstClr val="black"/>
                </a:solidFill>
                <a:latin typeface="Arial Black" panose="020B0A04020102020204" pitchFamily="34" charset="0"/>
                <a:cs typeface="Times New Roman" panose="02020603050405020304" pitchFamily="18" charset="0"/>
              </a:rPr>
              <a:t>Suggestions</a:t>
            </a:r>
            <a:r>
              <a:rPr lang="en-US" sz="2400" b="1" dirty="0">
                <a:solidFill>
                  <a:prstClr val="black"/>
                </a:solidFill>
                <a:latin typeface="Arial Black" panose="020B0A04020102020204" pitchFamily="34" charset="0"/>
                <a:cs typeface="Times New Roman" panose="02020603050405020304" pitchFamily="18" charset="0"/>
              </a:rPr>
              <a:t> (as we go) for Accountants regarding their Terms of Trade or Engagement letter</a:t>
            </a:r>
          </a:p>
          <a:p>
            <a:pPr defTabSz="129982">
              <a:lnSpc>
                <a:spcPct val="150000"/>
              </a:lnSpc>
            </a:pPr>
            <a:endParaRPr lang="en-US" sz="2400" b="1" dirty="0">
              <a:solidFill>
                <a:prstClr val="black"/>
              </a:solidFill>
              <a:latin typeface="Arial Black" panose="020B0A04020102020204" pitchFamily="34" charset="0"/>
              <a:cs typeface="Times New Roman" panose="02020603050405020304" pitchFamily="18" charset="0"/>
            </a:endParaRPr>
          </a:p>
          <a:p>
            <a:pPr defTabSz="129982">
              <a:lnSpc>
                <a:spcPct val="150000"/>
              </a:lnSpc>
            </a:pPr>
            <a:r>
              <a:rPr lang="en-US" sz="2400" b="1" u="sng" dirty="0">
                <a:solidFill>
                  <a:prstClr val="black"/>
                </a:solidFill>
                <a:effectLst>
                  <a:outerShdw blurRad="38100" dist="38100" dir="2700000" algn="tl">
                    <a:srgbClr val="000000">
                      <a:alpha val="43137"/>
                    </a:srgbClr>
                  </a:outerShdw>
                </a:effectLst>
                <a:highlight>
                  <a:srgbClr val="FF0000"/>
                </a:highlight>
                <a:latin typeface="Arial Black" panose="020B0A04020102020204" pitchFamily="34" charset="0"/>
                <a:cs typeface="Times New Roman" panose="02020603050405020304" pitchFamily="18" charset="0"/>
              </a:rPr>
              <a:t>Blood Moon</a:t>
            </a:r>
            <a:r>
              <a:rPr lang="en-US" sz="2400" b="1" u="sng" dirty="0">
                <a:solidFill>
                  <a:prstClr val="black"/>
                </a:solidFill>
                <a:effectLst>
                  <a:outerShdw blurRad="38100" dist="38100" dir="2700000" algn="tl">
                    <a:srgbClr val="000000">
                      <a:alpha val="43137"/>
                    </a:srgbClr>
                  </a:outerShdw>
                </a:effectLst>
                <a:latin typeface="Arial Black" panose="020B0A04020102020204" pitchFamily="34" charset="0"/>
                <a:cs typeface="Times New Roman" panose="02020603050405020304" pitchFamily="18" charset="0"/>
              </a:rPr>
              <a:t>; </a:t>
            </a:r>
            <a:r>
              <a:rPr lang="en-US" sz="2400" b="1" dirty="0">
                <a:solidFill>
                  <a:prstClr val="black"/>
                </a:solidFill>
                <a:latin typeface="Arial Black" panose="020B0A04020102020204" pitchFamily="34" charset="0"/>
                <a:cs typeface="Times New Roman" panose="02020603050405020304" pitchFamily="18" charset="0"/>
              </a:rPr>
              <a:t>Sydney maximum eclipse 9:18pm tonight (about 12 minutes)</a:t>
            </a:r>
          </a:p>
          <a:p>
            <a:pPr defTabSz="129982">
              <a:lnSpc>
                <a:spcPct val="150000"/>
              </a:lnSpc>
            </a:pPr>
            <a:endParaRPr lang="en-AU" sz="2800" b="1" dirty="0">
              <a:solidFill>
                <a:prstClr val="black"/>
              </a:solidFill>
              <a:latin typeface="Arial Black" panose="020B0A04020102020204" pitchFamily="34" charset="0"/>
            </a:endParaRPr>
          </a:p>
          <a:p>
            <a:pPr defTabSz="129982">
              <a:lnSpc>
                <a:spcPct val="150000"/>
              </a:lnSpc>
            </a:pPr>
            <a:endParaRPr lang="en-AU" sz="2000" i="1" u="sng" dirty="0">
              <a:solidFill>
                <a:prstClr val="black"/>
              </a:solidFill>
              <a:latin typeface="Arial Black" panose="020B0A04020102020204" pitchFamily="34" charset="0"/>
            </a:endParaRPr>
          </a:p>
          <a:p>
            <a:pPr>
              <a:lnSpc>
                <a:spcPct val="107000"/>
              </a:lnSpc>
              <a:spcAft>
                <a:spcPts val="800"/>
              </a:spcAft>
            </a:pPr>
            <a:endParaRPr lang="en-US" sz="1800" u="sng"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dirty="0">
              <a:latin typeface="Arial Black" panose="020B0A04020102020204" pitchFamily="34" charset="0"/>
              <a:ea typeface="Calibri" panose="020F0502020204030204" pitchFamily="34" charset="0"/>
              <a:cs typeface="Times New Roman" panose="02020603050405020304" pitchFamily="18" charset="0"/>
            </a:endParaRPr>
          </a:p>
        </p:txBody>
      </p:sp>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09488" y="6049274"/>
            <a:ext cx="716803" cy="808726"/>
          </a:xfrm>
          <a:prstGeom prst="rect">
            <a:avLst/>
          </a:prstGeom>
          <a:solidFill>
            <a:schemeClr val="accent6">
              <a:lumMod val="40000"/>
              <a:lumOff val="60000"/>
            </a:schemeClr>
          </a:solidFill>
          <a:ln w="57150">
            <a:solidFill>
              <a:schemeClr val="tx1"/>
            </a:solidFill>
          </a:ln>
        </p:spPr>
      </p:pic>
    </p:spTree>
    <p:extLst>
      <p:ext uri="{BB962C8B-B14F-4D97-AF65-F5344CB8AC3E}">
        <p14:creationId xmlns:p14="http://schemas.microsoft.com/office/powerpoint/2010/main" val="8248841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156893" y="5780452"/>
            <a:ext cx="1008070" cy="1064542"/>
          </a:xfrm>
          <a:prstGeom prst="rect">
            <a:avLst/>
          </a:prstGeom>
          <a:solidFill>
            <a:schemeClr val="accent6">
              <a:lumMod val="40000"/>
              <a:lumOff val="60000"/>
            </a:schemeClr>
          </a:solidFill>
          <a:ln w="57150">
            <a:solidFill>
              <a:schemeClr val="tx1"/>
            </a:solidFill>
          </a:ln>
        </p:spPr>
      </p:pic>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3970318"/>
          </a:xfrm>
          <a:prstGeom prst="rect">
            <a:avLst/>
          </a:prstGeom>
          <a:noFill/>
        </p:spPr>
        <p:txBody>
          <a:bodyPr wrap="square">
            <a:spAutoFit/>
          </a:bodyPr>
          <a:lstStyle/>
          <a:p>
            <a:r>
              <a:rPr lang="en-AU" sz="2000" b="1" u="sng" dirty="0">
                <a:solidFill>
                  <a:prstClr val="black"/>
                </a:solidFill>
                <a:highlight>
                  <a:srgbClr val="00FF00"/>
                </a:highlight>
                <a:latin typeface="Arial Black" panose="020B0A04020102020204" pitchFamily="34" charset="0"/>
              </a:rPr>
              <a:t>FUTURE DEVELOPMEMTS</a:t>
            </a:r>
            <a:r>
              <a:rPr lang="en-AU" sz="2000" b="1" u="sng" dirty="0">
                <a:solidFill>
                  <a:prstClr val="black"/>
                </a:solidFill>
                <a:latin typeface="Arial Black" panose="020B0A04020102020204" pitchFamily="34" charset="0"/>
              </a:rPr>
              <a:t>; </a:t>
            </a:r>
            <a:r>
              <a:rPr lang="en-GB" sz="2000" u="sng" dirty="0">
                <a:solidFill>
                  <a:schemeClr val="bg1"/>
                </a:solidFill>
                <a:latin typeface="Arial Black" panose="020B0A04020102020204" pitchFamily="34" charset="0"/>
                <a:ea typeface="Calibri" panose="020F0502020204030204" pitchFamily="34" charset="0"/>
                <a:cs typeface="Times New Roman" panose="02020603050405020304" pitchFamily="18" charset="0"/>
              </a:rPr>
              <a:t>Phoenix Companies – Accountants and solicitor’s role</a:t>
            </a:r>
            <a:endParaRPr lang="en-GB" sz="2000" b="1" u="sng" dirty="0">
              <a:solidFill>
                <a:schemeClr val="bg1"/>
              </a:solidFill>
              <a:effectLst/>
              <a:latin typeface="Arial Black" panose="020B0A04020102020204" pitchFamily="34" charset="0"/>
              <a:ea typeface="Times New Roman" panose="02020603050405020304" pitchFamily="18" charset="0"/>
            </a:endParaRPr>
          </a:p>
          <a:p>
            <a:endParaRPr lang="en-GB" sz="2000" b="1" u="sng" dirty="0">
              <a:solidFill>
                <a:schemeClr val="bg1"/>
              </a:solidFill>
              <a:effectLst/>
              <a:latin typeface="Arial Black" panose="020B0A04020102020204" pitchFamily="34" charset="0"/>
              <a:ea typeface="Times New Roman" panose="02020603050405020304" pitchFamily="18" charset="0"/>
            </a:endParaRPr>
          </a:p>
          <a:p>
            <a:endParaRPr lang="en-GB" sz="2000" b="1" u="sng" dirty="0">
              <a:solidFill>
                <a:schemeClr val="bg1"/>
              </a:solidFill>
              <a:latin typeface="Arial Black" panose="020B0A04020102020204" pitchFamily="34" charset="0"/>
              <a:ea typeface="Times New Roman" panose="02020603050405020304" pitchFamily="18" charset="0"/>
            </a:endParaRPr>
          </a:p>
          <a:p>
            <a:r>
              <a:rPr lang="en-GB" sz="2000" b="1" u="sng" dirty="0">
                <a:solidFill>
                  <a:schemeClr val="bg1"/>
                </a:solidFill>
                <a:effectLst/>
                <a:latin typeface="Arial Black" panose="020B0A04020102020204" pitchFamily="34" charset="0"/>
                <a:ea typeface="Times New Roman" panose="02020603050405020304" pitchFamily="18" charset="0"/>
              </a:rPr>
              <a:t>588GAA of the Corporations Act</a:t>
            </a:r>
          </a:p>
          <a:p>
            <a:r>
              <a:rPr lang="en-GB" sz="2000" b="1" u="sng" dirty="0">
                <a:solidFill>
                  <a:schemeClr val="bg1"/>
                </a:solidFill>
                <a:effectLst/>
                <a:latin typeface="Arial Black" panose="020B0A04020102020204" pitchFamily="34" charset="0"/>
                <a:ea typeface="Times New Roman" panose="02020603050405020304" pitchFamily="18" charset="0"/>
              </a:rPr>
              <a:t>Object of this Subdivision</a:t>
            </a:r>
          </a:p>
          <a:p>
            <a:endParaRPr lang="en-GB" sz="2000" b="1" dirty="0">
              <a:solidFill>
                <a:schemeClr val="bg1"/>
              </a:solidFill>
              <a:effectLst/>
              <a:latin typeface="Arial Black" panose="020B0A04020102020204" pitchFamily="34" charset="0"/>
              <a:ea typeface="Times New Roman" panose="02020603050405020304" pitchFamily="18" charset="0"/>
            </a:endParaRPr>
          </a:p>
          <a:p>
            <a:r>
              <a:rPr lang="en-GB" sz="2800" b="1" i="1" dirty="0">
                <a:solidFill>
                  <a:schemeClr val="bg1"/>
                </a:solidFill>
                <a:effectLst/>
                <a:latin typeface="Arial Black" panose="020B0A04020102020204" pitchFamily="34" charset="0"/>
                <a:ea typeface="Times New Roman" panose="02020603050405020304" pitchFamily="18" charset="0"/>
              </a:rPr>
              <a:t>The object of this Subdivision is to deter the practice (which may form part of the activity sometimes called </a:t>
            </a:r>
            <a:r>
              <a:rPr lang="en-GB" sz="2800" b="1" i="1" dirty="0" err="1">
                <a:solidFill>
                  <a:schemeClr val="bg1"/>
                </a:solidFill>
                <a:effectLst/>
                <a:highlight>
                  <a:srgbClr val="FFFF00"/>
                </a:highlight>
                <a:latin typeface="Arial Black" panose="020B0A04020102020204" pitchFamily="34" charset="0"/>
                <a:ea typeface="Times New Roman" panose="02020603050405020304" pitchFamily="18" charset="0"/>
              </a:rPr>
              <a:t>phoenixing</a:t>
            </a:r>
            <a:r>
              <a:rPr lang="en-GB" sz="2800" b="1" i="1" dirty="0">
                <a:solidFill>
                  <a:schemeClr val="bg1"/>
                </a:solidFill>
                <a:effectLst/>
                <a:latin typeface="Arial Black" panose="020B0A04020102020204" pitchFamily="34" charset="0"/>
                <a:ea typeface="Times New Roman" panose="02020603050405020304" pitchFamily="18" charset="0"/>
              </a:rPr>
              <a:t>) of disposing of a company's assets to avoid the company's obligations to its creditors.</a:t>
            </a:r>
          </a:p>
          <a:p>
            <a:endParaRPr lang="en-AU" sz="2000" b="1" dirty="0">
              <a:effectLst/>
              <a:latin typeface="Arial Black" panose="020B0A04020102020204" pitchFamily="34" charset="0"/>
              <a:ea typeface="Times New Roman" panose="02020603050405020304" pitchFamily="18" charset="0"/>
            </a:endParaRPr>
          </a:p>
        </p:txBody>
      </p:sp>
      <p:pic>
        <p:nvPicPr>
          <p:cNvPr id="7" name="Picture 6"/>
          <p:cNvPicPr>
            <a:picLocks noChangeAspect="1"/>
          </p:cNvPicPr>
          <p:nvPr/>
        </p:nvPicPr>
        <p:blipFill>
          <a:blip r:embed="rId3"/>
          <a:stretch>
            <a:fillRect/>
          </a:stretch>
        </p:blipFill>
        <p:spPr>
          <a:xfrm>
            <a:off x="573684" y="0"/>
            <a:ext cx="10998137" cy="749873"/>
          </a:xfrm>
          <a:prstGeom prst="rect">
            <a:avLst/>
          </a:prstGeom>
        </p:spPr>
      </p:pic>
    </p:spTree>
    <p:extLst>
      <p:ext uri="{BB962C8B-B14F-4D97-AF65-F5344CB8AC3E}">
        <p14:creationId xmlns:p14="http://schemas.microsoft.com/office/powerpoint/2010/main" val="9234943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75197" y="6002303"/>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69742" y="671691"/>
            <a:ext cx="12192001" cy="5693866"/>
          </a:xfrm>
          <a:prstGeom prst="rect">
            <a:avLst/>
          </a:prstGeom>
          <a:noFill/>
        </p:spPr>
        <p:txBody>
          <a:bodyPr wrap="square" rtlCol="0">
            <a:spAutoFit/>
          </a:bodyPr>
          <a:lstStyle/>
          <a:p>
            <a:r>
              <a:rPr lang="en-AU" sz="2400" b="1" u="sng" dirty="0">
                <a:solidFill>
                  <a:prstClr val="black"/>
                </a:solidFill>
                <a:latin typeface="Arial Black" panose="020B0A04020102020204" pitchFamily="34" charset="0"/>
              </a:rPr>
              <a:t>FUTURE DEVELOPMEMTS </a:t>
            </a:r>
            <a:r>
              <a:rPr lang="en-GB" sz="2400" u="sng" dirty="0">
                <a:solidFill>
                  <a:schemeClr val="bg1"/>
                </a:solidFill>
                <a:latin typeface="Arial Black" panose="020B0A04020102020204" pitchFamily="34" charset="0"/>
                <a:ea typeface="Calibri" panose="020F0502020204030204" pitchFamily="34" charset="0"/>
                <a:cs typeface="Times New Roman" panose="02020603050405020304" pitchFamily="18" charset="0"/>
              </a:rPr>
              <a:t>Phoenix Companies</a:t>
            </a:r>
            <a:endParaRPr lang="en-GB" sz="2400" b="1" u="sng" dirty="0">
              <a:solidFill>
                <a:schemeClr val="bg1"/>
              </a:solidFill>
              <a:effectLst/>
              <a:latin typeface="Arial Black" panose="020B0A04020102020204" pitchFamily="34" charset="0"/>
              <a:ea typeface="Times New Roman" panose="02020603050405020304" pitchFamily="18" charset="0"/>
            </a:endParaRPr>
          </a:p>
          <a:p>
            <a:endParaRPr lang="en-AU" sz="2000" b="1" u="sng" dirty="0">
              <a:solidFill>
                <a:schemeClr val="bg1"/>
              </a:solidFill>
              <a:latin typeface="Arial Black" panose="020B0A04020102020204" pitchFamily="34" charset="0"/>
            </a:endParaRPr>
          </a:p>
          <a:p>
            <a:r>
              <a:rPr lang="en-AU" sz="2000" b="1" u="sng" dirty="0">
                <a:solidFill>
                  <a:schemeClr val="bg1"/>
                </a:solidFill>
                <a:latin typeface="Arial Black" panose="020B0A04020102020204" pitchFamily="34" charset="0"/>
              </a:rPr>
              <a:t>Corporations Act; Section 588FDB “</a:t>
            </a:r>
            <a:r>
              <a:rPr lang="en-GB" sz="2000" b="1" u="sng" dirty="0">
                <a:solidFill>
                  <a:schemeClr val="bg1"/>
                </a:solidFill>
                <a:latin typeface="Arial Black" panose="020B0A04020102020204" pitchFamily="34" charset="0"/>
              </a:rPr>
              <a:t>Creditor-defeating disposition”</a:t>
            </a:r>
          </a:p>
          <a:p>
            <a:endParaRPr lang="en-GB" sz="2000" b="1" i="1" u="sng" dirty="0">
              <a:solidFill>
                <a:schemeClr val="bg1"/>
              </a:solidFill>
              <a:latin typeface="Arial Black" panose="020B0A04020102020204" pitchFamily="34" charset="0"/>
            </a:endParaRPr>
          </a:p>
          <a:p>
            <a:pPr marL="457200" indent="-457200">
              <a:buAutoNum type="arabicParenBoth"/>
            </a:pPr>
            <a:r>
              <a:rPr lang="en-GB" sz="2000" b="1" i="1" dirty="0">
                <a:solidFill>
                  <a:schemeClr val="bg1"/>
                </a:solidFill>
                <a:latin typeface="Arial Black" panose="020B0A04020102020204" pitchFamily="34" charset="0"/>
              </a:rPr>
              <a:t>A disposition of property of a company is a creditor-defeating</a:t>
            </a:r>
          </a:p>
          <a:p>
            <a:r>
              <a:rPr lang="en-GB" sz="2000" b="1" i="1" dirty="0">
                <a:solidFill>
                  <a:schemeClr val="bg1"/>
                </a:solidFill>
                <a:latin typeface="Arial Black" panose="020B0A04020102020204" pitchFamily="34" charset="0"/>
              </a:rPr>
              <a:t>disposition if: </a:t>
            </a:r>
          </a:p>
          <a:p>
            <a:r>
              <a:rPr lang="en-GB" sz="2000" b="1" i="1" dirty="0">
                <a:solidFill>
                  <a:schemeClr val="bg1"/>
                </a:solidFill>
                <a:latin typeface="Arial Black" panose="020B0A04020102020204" pitchFamily="34" charset="0"/>
              </a:rPr>
              <a:t>(a) the </a:t>
            </a:r>
            <a:r>
              <a:rPr lang="en-GB" sz="2000" b="1" i="1" u="sng" dirty="0">
                <a:solidFill>
                  <a:schemeClr val="bg1"/>
                </a:solidFill>
                <a:highlight>
                  <a:srgbClr val="FFFF00"/>
                </a:highlight>
                <a:latin typeface="Arial Black" panose="020B0A04020102020204" pitchFamily="34" charset="0"/>
              </a:rPr>
              <a:t>consideration payable </a:t>
            </a:r>
            <a:r>
              <a:rPr lang="en-GB" sz="2000" b="1" i="1" dirty="0">
                <a:solidFill>
                  <a:schemeClr val="bg1"/>
                </a:solidFill>
                <a:latin typeface="Arial Black" panose="020B0A04020102020204" pitchFamily="34" charset="0"/>
              </a:rPr>
              <a:t>to the company</a:t>
            </a:r>
          </a:p>
          <a:p>
            <a:r>
              <a:rPr lang="en-GB" sz="2000" b="1" i="1" dirty="0">
                <a:solidFill>
                  <a:schemeClr val="bg1"/>
                </a:solidFill>
                <a:latin typeface="Arial Black" panose="020B0A04020102020204" pitchFamily="34" charset="0"/>
              </a:rPr>
              <a:t>for the disposition </a:t>
            </a:r>
            <a:r>
              <a:rPr lang="en-GB" sz="2000" b="1" i="1" u="sng" dirty="0">
                <a:solidFill>
                  <a:schemeClr val="bg1"/>
                </a:solidFill>
                <a:highlight>
                  <a:srgbClr val="FFFF00"/>
                </a:highlight>
                <a:latin typeface="Arial Black" panose="020B0A04020102020204" pitchFamily="34" charset="0"/>
              </a:rPr>
              <a:t>was less than the lesser of the following</a:t>
            </a:r>
            <a:r>
              <a:rPr lang="en-GB" sz="2000" b="1" i="1" dirty="0">
                <a:solidFill>
                  <a:schemeClr val="bg1"/>
                </a:solidFill>
                <a:highlight>
                  <a:srgbClr val="FFFF00"/>
                </a:highlight>
                <a:latin typeface="Arial Black" panose="020B0A04020102020204" pitchFamily="34" charset="0"/>
              </a:rPr>
              <a:t> </a:t>
            </a:r>
            <a:r>
              <a:rPr lang="en-GB" sz="2000" b="1" i="1" dirty="0">
                <a:solidFill>
                  <a:schemeClr val="bg1"/>
                </a:solidFill>
                <a:latin typeface="Arial Black" panose="020B0A04020102020204" pitchFamily="34" charset="0"/>
              </a:rPr>
              <a:t>at the time</a:t>
            </a:r>
          </a:p>
          <a:p>
            <a:r>
              <a:rPr lang="en-GB" sz="2000" b="1" i="1" dirty="0">
                <a:solidFill>
                  <a:schemeClr val="bg1"/>
                </a:solidFill>
                <a:latin typeface="Arial Black" panose="020B0A04020102020204" pitchFamily="34" charset="0"/>
              </a:rPr>
              <a:t>the relevant agreement … was made ... :</a:t>
            </a:r>
          </a:p>
          <a:p>
            <a:pPr marL="514350" indent="-514350">
              <a:buAutoNum type="romanLcParenBoth"/>
            </a:pPr>
            <a:r>
              <a:rPr lang="en-GB" sz="2000" b="1" i="1" u="sng" dirty="0">
                <a:solidFill>
                  <a:schemeClr val="bg1"/>
                </a:solidFill>
                <a:latin typeface="Arial Black" panose="020B0A04020102020204" pitchFamily="34" charset="0"/>
              </a:rPr>
              <a:t>the market value of the property</a:t>
            </a:r>
            <a:r>
              <a:rPr lang="en-GB" sz="2000" b="1" i="1" dirty="0">
                <a:solidFill>
                  <a:schemeClr val="bg1"/>
                </a:solidFill>
                <a:latin typeface="Arial Black" panose="020B0A04020102020204" pitchFamily="34" charset="0"/>
              </a:rPr>
              <a:t>;</a:t>
            </a:r>
          </a:p>
          <a:p>
            <a:pPr marL="514350" indent="-514350">
              <a:buAutoNum type="romanLcParenBoth"/>
            </a:pPr>
            <a:r>
              <a:rPr lang="en-GB" sz="2000" b="1" i="1" u="sng" dirty="0">
                <a:solidFill>
                  <a:schemeClr val="bg1"/>
                </a:solidFill>
                <a:latin typeface="Arial Black" panose="020B0A04020102020204" pitchFamily="34" charset="0"/>
              </a:rPr>
              <a:t>the best price that was reasonably obtainable for the property, </a:t>
            </a:r>
            <a:r>
              <a:rPr lang="en-GB" sz="2000" b="1" i="1" u="sng" dirty="0">
                <a:solidFill>
                  <a:schemeClr val="bg1"/>
                </a:solidFill>
                <a:highlight>
                  <a:srgbClr val="FFFF00"/>
                </a:highlight>
                <a:latin typeface="Arial Black" panose="020B0A04020102020204" pitchFamily="34" charset="0"/>
              </a:rPr>
              <a:t>having regard to the circumstances existing at that time</a:t>
            </a:r>
            <a:r>
              <a:rPr lang="en-GB" sz="2000" b="1" i="1" dirty="0">
                <a:solidFill>
                  <a:schemeClr val="bg1"/>
                </a:solidFill>
                <a:highlight>
                  <a:srgbClr val="FFFF00"/>
                </a:highlight>
                <a:latin typeface="Arial Black" panose="020B0A04020102020204" pitchFamily="34" charset="0"/>
              </a:rPr>
              <a:t>; </a:t>
            </a:r>
            <a:r>
              <a:rPr lang="en-GB" sz="2000" b="1" i="1" dirty="0">
                <a:solidFill>
                  <a:schemeClr val="bg1"/>
                </a:solidFill>
                <a:latin typeface="Arial Black" panose="020B0A04020102020204" pitchFamily="34" charset="0"/>
              </a:rPr>
              <a:t>and …</a:t>
            </a:r>
          </a:p>
          <a:p>
            <a:r>
              <a:rPr lang="en-GB" sz="2000" b="1" i="1" dirty="0">
                <a:solidFill>
                  <a:schemeClr val="bg1"/>
                </a:solidFill>
                <a:latin typeface="Arial Black" panose="020B0A04020102020204" pitchFamily="34" charset="0"/>
              </a:rPr>
              <a:t>(b)  the disposition has the effect of:</a:t>
            </a:r>
          </a:p>
          <a:p>
            <a:r>
              <a:rPr lang="en-GB" sz="2000" b="1" i="1" dirty="0">
                <a:solidFill>
                  <a:schemeClr val="bg1"/>
                </a:solidFill>
                <a:latin typeface="Arial Black" panose="020B0A04020102020204" pitchFamily="34" charset="0"/>
              </a:rPr>
              <a:t>                              (i)  </a:t>
            </a:r>
            <a:r>
              <a:rPr lang="en-GB" sz="2000" b="1" i="1" u="sng" dirty="0">
                <a:solidFill>
                  <a:schemeClr val="bg1"/>
                </a:solidFill>
                <a:latin typeface="Arial Black" panose="020B0A04020102020204" pitchFamily="34" charset="0"/>
              </a:rPr>
              <a:t>preventing the property from becoming available for the benefit of the company's creditors </a:t>
            </a:r>
            <a:r>
              <a:rPr lang="en-GB" sz="2000" b="1" i="1" dirty="0">
                <a:solidFill>
                  <a:schemeClr val="bg1"/>
                </a:solidFill>
                <a:latin typeface="Arial Black" panose="020B0A04020102020204" pitchFamily="34" charset="0"/>
              </a:rPr>
              <a:t>in the winding-up of the company; or</a:t>
            </a:r>
          </a:p>
          <a:p>
            <a:r>
              <a:rPr lang="en-GB" sz="2000" b="1" i="1" dirty="0">
                <a:solidFill>
                  <a:schemeClr val="bg1"/>
                </a:solidFill>
                <a:latin typeface="Arial Black" panose="020B0A04020102020204" pitchFamily="34" charset="0"/>
              </a:rPr>
              <a:t>                             (ii)  </a:t>
            </a:r>
            <a:r>
              <a:rPr lang="en-GB" sz="2000" b="1" i="1" u="sng" dirty="0">
                <a:solidFill>
                  <a:schemeClr val="bg1"/>
                </a:solidFill>
                <a:latin typeface="Arial Black" panose="020B0A04020102020204" pitchFamily="34" charset="0"/>
              </a:rPr>
              <a:t>hindering, or significantly delaying</a:t>
            </a:r>
            <a:r>
              <a:rPr lang="en-GB" sz="2000" b="1" i="1" dirty="0">
                <a:solidFill>
                  <a:schemeClr val="bg1"/>
                </a:solidFill>
                <a:latin typeface="Arial Black" panose="020B0A04020102020204" pitchFamily="34" charset="0"/>
              </a:rPr>
              <a:t>, the process of making the property available for the benefit of the company's creditors in the winding-up</a:t>
            </a:r>
          </a:p>
          <a:p>
            <a:r>
              <a:rPr lang="en-GB" sz="2000" b="1" i="1" dirty="0">
                <a:solidFill>
                  <a:schemeClr val="bg1"/>
                </a:solidFill>
                <a:latin typeface="Arial Black" panose="020B0A04020102020204" pitchFamily="34" charset="0"/>
              </a:rPr>
              <a:t>of the company.</a:t>
            </a:r>
          </a:p>
        </p:txBody>
      </p:sp>
      <p:pic>
        <p:nvPicPr>
          <p:cNvPr id="6" name="Picture 5"/>
          <p:cNvPicPr>
            <a:picLocks noChangeAspect="1"/>
          </p:cNvPicPr>
          <p:nvPr/>
        </p:nvPicPr>
        <p:blipFill>
          <a:blip r:embed="rId3"/>
          <a:stretch>
            <a:fillRect/>
          </a:stretch>
        </p:blipFill>
        <p:spPr>
          <a:xfrm>
            <a:off x="573684" y="0"/>
            <a:ext cx="10998137" cy="749873"/>
          </a:xfrm>
          <a:prstGeom prst="rect">
            <a:avLst/>
          </a:prstGeom>
        </p:spPr>
      </p:pic>
    </p:spTree>
    <p:extLst>
      <p:ext uri="{BB962C8B-B14F-4D97-AF65-F5344CB8AC3E}">
        <p14:creationId xmlns:p14="http://schemas.microsoft.com/office/powerpoint/2010/main" val="23362431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01072" y="6002303"/>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0" y="671691"/>
            <a:ext cx="12192001" cy="5632311"/>
          </a:xfrm>
          <a:prstGeom prst="rect">
            <a:avLst/>
          </a:prstGeom>
          <a:noFill/>
        </p:spPr>
        <p:txBody>
          <a:bodyPr wrap="square" rtlCol="0">
            <a:spAutoFit/>
          </a:bodyPr>
          <a:lstStyle/>
          <a:p>
            <a:r>
              <a:rPr lang="en-AU" sz="2400" b="1" u="sng" dirty="0">
                <a:solidFill>
                  <a:prstClr val="black"/>
                </a:solidFill>
                <a:latin typeface="Arial Black" panose="020B0A04020102020204" pitchFamily="34" charset="0"/>
              </a:rPr>
              <a:t>FUTURE DEVELOPMEMTS - </a:t>
            </a:r>
            <a:r>
              <a:rPr lang="en-GB" sz="2400" u="sng" dirty="0">
                <a:solidFill>
                  <a:schemeClr val="bg1"/>
                </a:solidFill>
                <a:latin typeface="Arial Black" panose="020B0A04020102020204" pitchFamily="34" charset="0"/>
                <a:ea typeface="Calibri" panose="020F0502020204030204" pitchFamily="34" charset="0"/>
                <a:cs typeface="Times New Roman" panose="02020603050405020304" pitchFamily="18" charset="0"/>
              </a:rPr>
              <a:t>Phoenix Companies – Accountants role</a:t>
            </a:r>
            <a:endParaRPr lang="en-GB" sz="2400" b="1" u="sng" dirty="0">
              <a:solidFill>
                <a:schemeClr val="bg1"/>
              </a:solidFill>
              <a:effectLst/>
              <a:latin typeface="Arial Black" panose="020B0A04020102020204" pitchFamily="34" charset="0"/>
              <a:ea typeface="Times New Roman" panose="02020603050405020304" pitchFamily="18" charset="0"/>
            </a:endParaRPr>
          </a:p>
          <a:p>
            <a:pPr defTabSz="129982">
              <a:lnSpc>
                <a:spcPct val="150000"/>
              </a:lnSpc>
            </a:pPr>
            <a:r>
              <a:rPr lang="en-AU" sz="2000" b="1" i="1" u="sng" dirty="0">
                <a:solidFill>
                  <a:schemeClr val="bg1"/>
                </a:solidFill>
                <a:latin typeface="Arial Black" panose="020B0A04020102020204" pitchFamily="34" charset="0"/>
              </a:rPr>
              <a:t>Corporations Act; 588GAC </a:t>
            </a:r>
          </a:p>
          <a:p>
            <a:pPr defTabSz="129982">
              <a:lnSpc>
                <a:spcPct val="150000"/>
              </a:lnSpc>
            </a:pPr>
            <a:r>
              <a:rPr lang="en-AU" sz="2000" b="1" i="1" u="sng" dirty="0">
                <a:solidFill>
                  <a:schemeClr val="bg1"/>
                </a:solidFill>
                <a:latin typeface="Arial Black" panose="020B0A04020102020204" pitchFamily="34" charset="0"/>
              </a:rPr>
              <a:t>“Procuring creditor‑defeating disposition”</a:t>
            </a:r>
          </a:p>
          <a:p>
            <a:r>
              <a:rPr lang="en-GB" sz="2000" b="1" i="1" dirty="0">
                <a:solidFill>
                  <a:schemeClr val="bg1"/>
                </a:solidFill>
                <a:latin typeface="Arial Black" panose="020B0A04020102020204" pitchFamily="34" charset="0"/>
              </a:rPr>
              <a:t>(1)  </a:t>
            </a:r>
            <a:r>
              <a:rPr lang="en-GB" sz="2000" b="1" i="1" dirty="0">
                <a:solidFill>
                  <a:schemeClr val="bg1"/>
                </a:solidFill>
                <a:highlight>
                  <a:srgbClr val="FFFF00"/>
                </a:highlight>
                <a:latin typeface="Arial Black" panose="020B0A04020102020204" pitchFamily="34" charset="0"/>
              </a:rPr>
              <a:t>A person must not engage in conduct of </a:t>
            </a:r>
          </a:p>
          <a:p>
            <a:r>
              <a:rPr lang="en-GB" sz="2000" b="1" i="1" u="sng" dirty="0">
                <a:solidFill>
                  <a:schemeClr val="bg1"/>
                </a:solidFill>
                <a:highlight>
                  <a:srgbClr val="FFFF00"/>
                </a:highlight>
                <a:latin typeface="Arial Black" panose="020B0A04020102020204" pitchFamily="34" charset="0"/>
              </a:rPr>
              <a:t>procuring, inciting, inducing or encouraging the making by a company of a disposition of property</a:t>
            </a:r>
            <a:r>
              <a:rPr lang="en-GB" sz="2000" b="1" i="1" dirty="0">
                <a:solidFill>
                  <a:schemeClr val="bg1"/>
                </a:solidFill>
                <a:highlight>
                  <a:srgbClr val="FFFF00"/>
                </a:highlight>
                <a:latin typeface="Arial Black" panose="020B0A04020102020204" pitchFamily="34" charset="0"/>
              </a:rPr>
              <a:t> </a:t>
            </a:r>
            <a:r>
              <a:rPr lang="en-GB" sz="2000" b="1" i="1" dirty="0">
                <a:solidFill>
                  <a:schemeClr val="bg1"/>
                </a:solidFill>
                <a:latin typeface="Arial Black" panose="020B0A04020102020204" pitchFamily="34" charset="0"/>
              </a:rPr>
              <a:t>that results in the company making the disposition of the property …, if:</a:t>
            </a:r>
          </a:p>
          <a:p>
            <a:r>
              <a:rPr lang="en-GB" sz="2000" b="1" i="1" dirty="0">
                <a:solidFill>
                  <a:schemeClr val="bg1"/>
                </a:solidFill>
                <a:latin typeface="Arial Black" panose="020B0A04020102020204" pitchFamily="34" charset="0"/>
              </a:rPr>
              <a:t>                              (</a:t>
            </a:r>
            <a:r>
              <a:rPr lang="en-GB" sz="2000" b="1" i="1" dirty="0" err="1">
                <a:solidFill>
                  <a:schemeClr val="bg1"/>
                </a:solidFill>
                <a:latin typeface="Arial Black" panose="020B0A04020102020204" pitchFamily="34" charset="0"/>
              </a:rPr>
              <a:t>i</a:t>
            </a:r>
            <a:r>
              <a:rPr lang="en-GB" sz="2000" b="1" i="1" dirty="0">
                <a:solidFill>
                  <a:schemeClr val="bg1"/>
                </a:solidFill>
                <a:latin typeface="Arial Black" panose="020B0A04020102020204" pitchFamily="34" charset="0"/>
              </a:rPr>
              <a:t>)  the company is insolvent;</a:t>
            </a:r>
          </a:p>
          <a:p>
            <a:r>
              <a:rPr lang="en-GB" sz="2000" b="1" i="1" dirty="0">
                <a:solidFill>
                  <a:schemeClr val="bg1"/>
                </a:solidFill>
                <a:latin typeface="Arial Black" panose="020B0A04020102020204" pitchFamily="34" charset="0"/>
              </a:rPr>
              <a:t>                             (ii)  the company becomes insolvent because of the disposition or a number of dispositions made at the time of the disposition;</a:t>
            </a:r>
          </a:p>
          <a:p>
            <a:r>
              <a:rPr lang="en-GB" sz="2000" b="1" i="1" dirty="0">
                <a:solidFill>
                  <a:schemeClr val="bg1"/>
                </a:solidFill>
                <a:latin typeface="Arial Black" panose="020B0A04020102020204" pitchFamily="34" charset="0"/>
              </a:rPr>
              <a:t>                            (iii)  </a:t>
            </a:r>
            <a:r>
              <a:rPr lang="en-GB" sz="2000" b="1" i="1" u="sng" dirty="0">
                <a:solidFill>
                  <a:schemeClr val="bg1"/>
                </a:solidFill>
                <a:latin typeface="Arial Black" panose="020B0A04020102020204" pitchFamily="34" charset="0"/>
              </a:rPr>
              <a:t>less than 12 months after the disposition, the start of an external administration</a:t>
            </a:r>
            <a:r>
              <a:rPr lang="en-GB" sz="2000" b="1" i="1" dirty="0">
                <a:solidFill>
                  <a:schemeClr val="bg1"/>
                </a:solidFill>
                <a:latin typeface="Arial Black" panose="020B0A04020102020204" pitchFamily="34" charset="0"/>
              </a:rPr>
              <a:t> (as defined in Schedule 2) of the company occurs as a direct or indirect result of the disposition;</a:t>
            </a:r>
          </a:p>
          <a:p>
            <a:r>
              <a:rPr lang="en-GB" sz="2000" b="1" i="1" dirty="0">
                <a:solidFill>
                  <a:schemeClr val="bg1"/>
                </a:solidFill>
                <a:latin typeface="Arial Black" panose="020B0A04020102020204" pitchFamily="34" charset="0"/>
              </a:rPr>
              <a:t>                            (iv)  less than 12 months after the disposition, the company ceases to carry on business altogether as a direct or indirect result of the disposition; … </a:t>
            </a:r>
          </a:p>
          <a:p>
            <a:endParaRPr lang="en-GB" sz="2000" b="1" i="1" dirty="0">
              <a:solidFill>
                <a:schemeClr val="bg1"/>
              </a:solidFill>
              <a:latin typeface="Arial Black" panose="020B0A04020102020204" pitchFamily="34" charset="0"/>
            </a:endParaRPr>
          </a:p>
          <a:p>
            <a:r>
              <a:rPr lang="en-GB" sz="1200" b="1" i="1" dirty="0">
                <a:solidFill>
                  <a:schemeClr val="bg1"/>
                </a:solidFill>
                <a:latin typeface="Arial Black" panose="020B0A04020102020204" pitchFamily="34" charset="0"/>
              </a:rPr>
              <a:t>Note 1:       Failure to comply with this subsection is an offence: see subsection 1311(1).</a:t>
            </a:r>
          </a:p>
          <a:p>
            <a:endParaRPr lang="en-GB" sz="1200" b="1" i="1" dirty="0">
              <a:solidFill>
                <a:schemeClr val="bg1"/>
              </a:solidFill>
              <a:latin typeface="Arial Black" panose="020B0A04020102020204" pitchFamily="34" charset="0"/>
            </a:endParaRPr>
          </a:p>
          <a:p>
            <a:r>
              <a:rPr lang="en-GB" sz="1200" b="1" i="1" dirty="0">
                <a:solidFill>
                  <a:schemeClr val="bg1"/>
                </a:solidFill>
                <a:highlight>
                  <a:srgbClr val="00FF00"/>
                </a:highlight>
                <a:latin typeface="Arial Black" panose="020B0A04020102020204" pitchFamily="34" charset="0"/>
              </a:rPr>
              <a:t>COMMENTS</a:t>
            </a:r>
          </a:p>
        </p:txBody>
      </p:sp>
      <p:pic>
        <p:nvPicPr>
          <p:cNvPr id="6" name="Picture 5"/>
          <p:cNvPicPr>
            <a:picLocks noChangeAspect="1"/>
          </p:cNvPicPr>
          <p:nvPr/>
        </p:nvPicPr>
        <p:blipFill>
          <a:blip r:embed="rId3"/>
          <a:stretch>
            <a:fillRect/>
          </a:stretch>
        </p:blipFill>
        <p:spPr>
          <a:xfrm>
            <a:off x="573684" y="0"/>
            <a:ext cx="10998137" cy="749873"/>
          </a:xfrm>
          <a:prstGeom prst="rect">
            <a:avLst/>
          </a:prstGeom>
        </p:spPr>
      </p:pic>
    </p:spTree>
    <p:extLst>
      <p:ext uri="{BB962C8B-B14F-4D97-AF65-F5344CB8AC3E}">
        <p14:creationId xmlns:p14="http://schemas.microsoft.com/office/powerpoint/2010/main" val="9149455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112734" y="5780452"/>
            <a:ext cx="1008070" cy="1064542"/>
          </a:xfrm>
          <a:prstGeom prst="rect">
            <a:avLst/>
          </a:prstGeom>
          <a:solidFill>
            <a:schemeClr val="accent6">
              <a:lumMod val="40000"/>
              <a:lumOff val="60000"/>
            </a:schemeClr>
          </a:solidFill>
          <a:ln w="57150">
            <a:solidFill>
              <a:schemeClr val="tx1"/>
            </a:solidFill>
          </a:ln>
        </p:spPr>
      </p:pic>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4871718"/>
          </a:xfrm>
          <a:prstGeom prst="rect">
            <a:avLst/>
          </a:prstGeom>
          <a:noFill/>
        </p:spPr>
        <p:txBody>
          <a:bodyPr wrap="square">
            <a:spAutoFit/>
          </a:bodyPr>
          <a:lstStyle/>
          <a:p>
            <a:pPr>
              <a:lnSpc>
                <a:spcPct val="107000"/>
              </a:lnSpc>
              <a:spcAft>
                <a:spcPts val="800"/>
              </a:spcAft>
            </a:pPr>
            <a:r>
              <a:rPr lang="en-GB" sz="2000" u="sng" dirty="0">
                <a:solidFill>
                  <a:schemeClr val="bg1"/>
                </a:solidFill>
                <a:latin typeface="Arial Black" panose="020B0A04020102020204" pitchFamily="34" charset="0"/>
                <a:ea typeface="Calibri" panose="020F0502020204030204" pitchFamily="34" charset="0"/>
                <a:cs typeface="Times New Roman" panose="02020603050405020304" pitchFamily="18" charset="0"/>
              </a:rPr>
              <a:t>Phoenix Companies – Accountants role</a:t>
            </a:r>
            <a:endParaRPr lang="en-GB" sz="2000" b="1" u="sng" dirty="0">
              <a:solidFill>
                <a:schemeClr val="bg1"/>
              </a:solidFill>
              <a:effectLst/>
              <a:latin typeface="Arial Black" panose="020B0A04020102020204" pitchFamily="34" charset="0"/>
              <a:ea typeface="Times New Roman" panose="02020603050405020304" pitchFamily="18" charset="0"/>
            </a:endParaRPr>
          </a:p>
          <a:p>
            <a:pPr>
              <a:lnSpc>
                <a:spcPct val="107000"/>
              </a:lnSpc>
              <a:spcAft>
                <a:spcPts val="800"/>
              </a:spcAft>
            </a:pPr>
            <a:r>
              <a:rPr lang="en-AU" sz="2000" b="1" i="1" u="sng"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McDonald </a:t>
            </a:r>
            <a:r>
              <a:rPr lang="en-AU" sz="2000" b="1" i="1" u="sng"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and Anor v </a:t>
            </a:r>
            <a:r>
              <a:rPr lang="en-AU" sz="2000" b="1" i="1" u="sng"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Hanselmann</a:t>
            </a:r>
            <a:r>
              <a:rPr lang="en-AU" sz="2000" b="1" u="sng"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Matter No 3480/97 [1998] NSWSC 171, Young J</a:t>
            </a:r>
            <a:r>
              <a:rPr lang="en-AU" sz="20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a:t>
            </a:r>
            <a:endParaRPr lang="en-AU" sz="2000"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Followed in </a:t>
            </a:r>
            <a:r>
              <a:rPr lang="en-AU" sz="2000"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Campbell Street Theatre Pty Ltd (receiver and manager appointed) (in liquidation) &amp; </a:t>
            </a:r>
            <a:r>
              <a:rPr lang="en-AU" sz="2000" i="1"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Ors</a:t>
            </a:r>
            <a:r>
              <a:rPr lang="en-AU" sz="2000"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v Commercial Mortgage Trade Pty Ltd &amp; Anor </a:t>
            </a:r>
            <a:r>
              <a:rPr lang="en-AU" sz="2000"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[2012] NSWSC 669 (19 June 2012)</a:t>
            </a:r>
          </a:p>
          <a:p>
            <a:pPr>
              <a:lnSpc>
                <a:spcPct val="107000"/>
              </a:lnSpc>
              <a:spcAft>
                <a:spcPts val="800"/>
              </a:spcAft>
            </a:pPr>
            <a:endParaRPr lang="en-AU" sz="2000"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i="1" u="sng"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a:t>
            </a:r>
            <a:r>
              <a:rPr lang="en-AU" sz="2000" i="1" u="sng"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Value is not a matter which is to be decided in a vacuum. Value usually is associated with a person. The pure concept of value is, of course, what a reasonable objective person would pay for the property rather than lose it</a:t>
            </a:r>
            <a:r>
              <a:rPr lang="en-AU" sz="2000" i="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 but very often property will have a </a:t>
            </a:r>
            <a:r>
              <a:rPr lang="en-AU" sz="2000" i="1" u="sng"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special value </a:t>
            </a:r>
            <a:r>
              <a:rPr lang="en-AU" sz="2000"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to a person because of factors unique to that person. …</a:t>
            </a:r>
            <a:endParaRPr lang="en-AU" sz="2000"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Again, when one is looking at a company on the verge of liquidation, one bears in mind the words </a:t>
            </a:r>
            <a:r>
              <a:rPr lang="en-AU" sz="2000" i="1" u="sng"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Shakespeare attributed to Richard the Third "A horse! A horse! My kingdom for a horse!".”</a:t>
            </a:r>
            <a:endParaRPr lang="en-AU" sz="2000" b="1" dirty="0">
              <a:solidFill>
                <a:schemeClr val="bg1"/>
              </a:solidFill>
              <a:effectLst/>
              <a:highlight>
                <a:srgbClr val="FFFF00"/>
              </a:highlight>
              <a:latin typeface="Arial Black" panose="020B0A04020102020204" pitchFamily="34" charset="0"/>
              <a:ea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3"/>
          <a:stretch>
            <a:fillRect/>
          </a:stretch>
        </p:blipFill>
        <p:spPr>
          <a:xfrm>
            <a:off x="573684" y="0"/>
            <a:ext cx="10998137" cy="749873"/>
          </a:xfrm>
          <a:prstGeom prst="rect">
            <a:avLst/>
          </a:prstGeom>
        </p:spPr>
      </p:pic>
    </p:spTree>
    <p:extLst>
      <p:ext uri="{BB962C8B-B14F-4D97-AF65-F5344CB8AC3E}">
        <p14:creationId xmlns:p14="http://schemas.microsoft.com/office/powerpoint/2010/main" val="22482492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09489" y="6049274"/>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851282"/>
          </a:xfrm>
          <a:prstGeom prst="rect">
            <a:avLst/>
          </a:prstGeom>
          <a:noFill/>
        </p:spPr>
        <p:txBody>
          <a:bodyPr wrap="square" rtlCol="0">
            <a:spAutoFit/>
          </a:bodyPr>
          <a:lstStyle/>
          <a:p>
            <a:pPr defTabSz="129982">
              <a:lnSpc>
                <a:spcPct val="150000"/>
              </a:lnSpc>
            </a:pPr>
            <a:r>
              <a:rPr lang="en-AU" sz="2000" b="1" u="sng" dirty="0">
                <a:solidFill>
                  <a:prstClr val="black"/>
                </a:solidFill>
                <a:latin typeface="Arial Black" panose="020B0A04020102020204" pitchFamily="34" charset="0"/>
              </a:rPr>
              <a:t>FUTURE DEVELOPMEMTS - </a:t>
            </a:r>
            <a:r>
              <a:rPr lang="en-GB" sz="2000" b="1" u="sng" dirty="0">
                <a:solidFill>
                  <a:prstClr val="black"/>
                </a:solidFill>
                <a:latin typeface="Arial Black" panose="020B0A04020102020204" pitchFamily="34" charset="0"/>
              </a:rPr>
              <a:t>Director Related Transactions</a:t>
            </a:r>
          </a:p>
          <a:p>
            <a:pPr>
              <a:lnSpc>
                <a:spcPct val="107000"/>
              </a:lnSpc>
              <a:spcAft>
                <a:spcPts val="800"/>
              </a:spcAft>
            </a:pPr>
            <a:r>
              <a:rPr lang="en-GB" sz="2000" i="1" u="sng"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588FE Voidable transactions</a:t>
            </a:r>
          </a:p>
          <a:p>
            <a:pPr>
              <a:lnSpc>
                <a:spcPct val="107000"/>
              </a:lnSpc>
              <a:spcAft>
                <a:spcPts val="800"/>
              </a:spcAft>
            </a:pPr>
            <a:r>
              <a:rPr lang="en-GB"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(6A)  The transaction is voidable if:</a:t>
            </a:r>
          </a:p>
          <a:p>
            <a:pPr>
              <a:lnSpc>
                <a:spcPct val="107000"/>
              </a:lnSpc>
              <a:spcAft>
                <a:spcPts val="800"/>
              </a:spcAft>
            </a:pPr>
            <a:r>
              <a:rPr lang="en-GB"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(a)  it is </a:t>
            </a:r>
            <a:r>
              <a:rPr lang="en-GB" i="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an unreasonable director-related transaction of the company</a:t>
            </a:r>
            <a:r>
              <a:rPr lang="en-GB"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and</a:t>
            </a:r>
          </a:p>
          <a:p>
            <a:pPr>
              <a:lnSpc>
                <a:spcPct val="107000"/>
              </a:lnSpc>
              <a:spcAft>
                <a:spcPts val="800"/>
              </a:spcAft>
            </a:pPr>
            <a:r>
              <a:rPr lang="en-GB"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(b)  it was entered into, or an act was done for the purposes of giving effect to it:</a:t>
            </a:r>
          </a:p>
          <a:p>
            <a:pPr>
              <a:lnSpc>
                <a:spcPct val="107000"/>
              </a:lnSpc>
              <a:spcAft>
                <a:spcPts val="800"/>
              </a:spcAft>
            </a:pPr>
            <a:r>
              <a:rPr lang="en-GB"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a:t>
            </a:r>
            <a:r>
              <a:rPr lang="en-GB" i="1"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i</a:t>
            </a:r>
            <a:r>
              <a:rPr lang="en-GB"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during the </a:t>
            </a:r>
            <a:r>
              <a:rPr lang="en-GB" i="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4 years ending on the relation-back day</a:t>
            </a:r>
            <a:r>
              <a:rPr lang="en-GB"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or</a:t>
            </a:r>
          </a:p>
          <a:p>
            <a:pPr>
              <a:lnSpc>
                <a:spcPct val="107000"/>
              </a:lnSpc>
              <a:spcAft>
                <a:spcPts val="800"/>
              </a:spcAft>
            </a:pPr>
            <a:r>
              <a:rPr lang="en-GB"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(ii)  after that day but on or before the day when the winding up began.</a:t>
            </a:r>
          </a:p>
          <a:p>
            <a:pPr>
              <a:lnSpc>
                <a:spcPct val="107000"/>
              </a:lnSpc>
              <a:spcAft>
                <a:spcPts val="800"/>
              </a:spcAft>
            </a:pPr>
            <a:endParaRPr lang="en-GB" sz="1800" i="1" u="sng"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u="sng"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588FDA Unreasonable director-related transactions</a:t>
            </a:r>
          </a:p>
          <a:p>
            <a:pPr>
              <a:lnSpc>
                <a:spcPct val="107000"/>
              </a:lnSpc>
              <a:spcAft>
                <a:spcPts val="800"/>
              </a:spcAft>
            </a:pPr>
            <a:r>
              <a:rPr lang="en-GB"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(3)  A transaction may be an unreasonable director-related transaction because of subsection (1):                     (a)  </a:t>
            </a:r>
            <a:r>
              <a:rPr lang="en-GB" i="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whether or not a creditor </a:t>
            </a:r>
            <a:r>
              <a:rPr lang="en-GB"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of the company is a party to the transaction; and</a:t>
            </a:r>
          </a:p>
          <a:p>
            <a:pPr>
              <a:lnSpc>
                <a:spcPct val="107000"/>
              </a:lnSpc>
              <a:spcAft>
                <a:spcPts val="800"/>
              </a:spcAft>
            </a:pPr>
            <a:r>
              <a:rPr lang="en-GB"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(b)  even if the transaction is given effect to, or is required to be given effect to, </a:t>
            </a:r>
            <a:r>
              <a:rPr lang="en-GB" i="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because of an order of an Australian court </a:t>
            </a:r>
            <a:r>
              <a:rPr lang="en-GB"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or a direction by an agency.</a:t>
            </a:r>
          </a:p>
          <a:p>
            <a:pPr>
              <a:lnSpc>
                <a:spcPct val="107000"/>
              </a:lnSpc>
              <a:spcAft>
                <a:spcPts val="800"/>
              </a:spcAft>
            </a:pPr>
            <a:endParaRPr lang="en-GB" i="1" dirty="0">
              <a:solidFill>
                <a:schemeClr val="bg1"/>
              </a:solidFill>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i="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No Insolvency test</a:t>
            </a:r>
            <a:endParaRPr lang="en-AU" i="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3"/>
          <a:stretch>
            <a:fillRect/>
          </a:stretch>
        </p:blipFill>
        <p:spPr>
          <a:xfrm>
            <a:off x="573684" y="0"/>
            <a:ext cx="10998137" cy="749873"/>
          </a:xfrm>
          <a:prstGeom prst="rect">
            <a:avLst/>
          </a:prstGeom>
        </p:spPr>
      </p:pic>
    </p:spTree>
    <p:extLst>
      <p:ext uri="{BB962C8B-B14F-4D97-AF65-F5344CB8AC3E}">
        <p14:creationId xmlns:p14="http://schemas.microsoft.com/office/powerpoint/2010/main" val="20515650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09489" y="6049274"/>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1983492"/>
          </a:xfrm>
          <a:prstGeom prst="rect">
            <a:avLst/>
          </a:prstGeom>
          <a:noFill/>
        </p:spPr>
        <p:txBody>
          <a:bodyPr wrap="square" rtlCol="0">
            <a:spAutoFit/>
          </a:bodyPr>
          <a:lstStyle/>
          <a:p>
            <a:pPr defTabSz="129982">
              <a:lnSpc>
                <a:spcPct val="150000"/>
              </a:lnSpc>
            </a:pPr>
            <a:r>
              <a:rPr lang="en-AU" sz="2000" b="1" u="sng" dirty="0">
                <a:solidFill>
                  <a:prstClr val="black"/>
                </a:solidFill>
                <a:highlight>
                  <a:srgbClr val="00FF00"/>
                </a:highlight>
                <a:latin typeface="Arial Black" panose="020B0A04020102020204" pitchFamily="34" charset="0"/>
              </a:rPr>
              <a:t>FUTURE DEVELOPMEMTS and </a:t>
            </a:r>
            <a:r>
              <a:rPr lang="en-GB" sz="2000" b="1" u="sng" dirty="0">
                <a:solidFill>
                  <a:prstClr val="black"/>
                </a:solidFill>
                <a:highlight>
                  <a:srgbClr val="00FF00"/>
                </a:highlight>
                <a:latin typeface="Arial Black" panose="020B0A04020102020204" pitchFamily="34" charset="0"/>
              </a:rPr>
              <a:t>REFORMS</a:t>
            </a: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r>
              <a:rPr lang="en-AU" sz="2400" b="1" kern="1600" dirty="0">
                <a:solidFill>
                  <a:srgbClr val="404040"/>
                </a:solidFill>
                <a:effectLst/>
                <a:highlight>
                  <a:srgbClr val="00FFFF"/>
                </a:highlight>
                <a:latin typeface="Arial Black" panose="020B0A04020102020204" pitchFamily="34" charset="0"/>
                <a:ea typeface="SimSun" panose="02010600030101010101" pitchFamily="2" charset="-122"/>
                <a:cs typeface="Angsana New" panose="02020603050405020304" pitchFamily="18" charset="-34"/>
              </a:rPr>
              <a:t>Bankruptcy system - options paper</a:t>
            </a:r>
            <a:endParaRPr lang="en-AU" sz="2400" b="1" kern="2000" dirty="0">
              <a:solidFill>
                <a:srgbClr val="4D738A"/>
              </a:solidFill>
              <a:effectLst/>
              <a:highlight>
                <a:srgbClr val="00FFFF"/>
              </a:highlight>
              <a:latin typeface="Arial Black" panose="020B0A04020102020204" pitchFamily="34" charset="0"/>
              <a:ea typeface="SimSun" panose="02010600030101010101" pitchFamily="2" charset="-122"/>
              <a:cs typeface="Angsana New" panose="02020603050405020304" pitchFamily="18" charset="-34"/>
            </a:endParaRPr>
          </a:p>
          <a:p>
            <a:pPr defTabSz="129982">
              <a:lnSpc>
                <a:spcPct val="150000"/>
              </a:lnSpc>
            </a:pPr>
            <a:endParaRPr lang="en-GB" sz="2000" b="1" u="sng" dirty="0">
              <a:solidFill>
                <a:prstClr val="black"/>
              </a:solidFill>
              <a:latin typeface="Arial Black" panose="020B0A04020102020204" pitchFamily="34" charset="0"/>
            </a:endParaRPr>
          </a:p>
        </p:txBody>
      </p:sp>
      <p:pic>
        <p:nvPicPr>
          <p:cNvPr id="6" name="Picture 5"/>
          <p:cNvPicPr>
            <a:picLocks noChangeAspect="1"/>
          </p:cNvPicPr>
          <p:nvPr/>
        </p:nvPicPr>
        <p:blipFill>
          <a:blip r:embed="rId3"/>
          <a:stretch>
            <a:fillRect/>
          </a:stretch>
        </p:blipFill>
        <p:spPr>
          <a:xfrm>
            <a:off x="573684" y="0"/>
            <a:ext cx="10998137" cy="749873"/>
          </a:xfrm>
          <a:prstGeom prst="rect">
            <a:avLst/>
          </a:prstGeom>
        </p:spPr>
      </p:pic>
    </p:spTree>
    <p:extLst>
      <p:ext uri="{BB962C8B-B14F-4D97-AF65-F5344CB8AC3E}">
        <p14:creationId xmlns:p14="http://schemas.microsoft.com/office/powerpoint/2010/main" val="25400161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09489" y="6049274"/>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159571"/>
          </a:xfrm>
          <a:prstGeom prst="rect">
            <a:avLst/>
          </a:prstGeom>
          <a:noFill/>
        </p:spPr>
        <p:txBody>
          <a:bodyPr wrap="square" rtlCol="0">
            <a:spAutoFit/>
          </a:bodyPr>
          <a:lstStyle/>
          <a:p>
            <a:pPr defTabSz="129982">
              <a:lnSpc>
                <a:spcPct val="150000"/>
              </a:lnSpc>
            </a:pPr>
            <a:r>
              <a:rPr lang="en-AU" sz="2000" b="1" u="sng" dirty="0">
                <a:solidFill>
                  <a:prstClr val="black"/>
                </a:solidFill>
                <a:latin typeface="Arial Black" panose="020B0A04020102020204" pitchFamily="34" charset="0"/>
              </a:rPr>
              <a:t>FUTURE DEVELOPMEMTS and </a:t>
            </a:r>
            <a:r>
              <a:rPr lang="en-GB" sz="2000" b="1" u="sng" dirty="0">
                <a:solidFill>
                  <a:prstClr val="black"/>
                </a:solidFill>
                <a:latin typeface="Arial Black" panose="020B0A04020102020204" pitchFamily="34" charset="0"/>
              </a:rPr>
              <a:t>REFORMS</a:t>
            </a:r>
          </a:p>
          <a:p>
            <a:pPr defTabSz="129982">
              <a:lnSpc>
                <a:spcPct val="150000"/>
              </a:lnSpc>
            </a:pPr>
            <a:r>
              <a:rPr lang="en-AU" sz="2000" b="1" i="0" dirty="0">
                <a:solidFill>
                  <a:srgbClr val="222222"/>
                </a:solidFill>
                <a:effectLst/>
                <a:highlight>
                  <a:srgbClr val="FFFF00"/>
                </a:highlight>
                <a:latin typeface="Open Sans" panose="020B0606030504020204" pitchFamily="34" charset="0"/>
              </a:rPr>
              <a:t>Corporate Insolvency in Australia</a:t>
            </a:r>
          </a:p>
          <a:p>
            <a:pPr>
              <a:lnSpc>
                <a:spcPct val="107000"/>
              </a:lnSpc>
              <a:spcBef>
                <a:spcPts val="600"/>
              </a:spcBef>
              <a:spcAft>
                <a:spcPts val="600"/>
              </a:spcAft>
            </a:pPr>
            <a:r>
              <a:rPr lang="en-AU" sz="1150" b="1" dirty="0">
                <a:solidFill>
                  <a:srgbClr val="222222"/>
                </a:solidFill>
                <a:effectLst/>
                <a:highlight>
                  <a:srgbClr val="FFFF00"/>
                </a:highlight>
                <a:latin typeface="Helvetica" panose="020B0604020202020204" pitchFamily="34" charset="0"/>
                <a:ea typeface="Times New Roman" panose="02020603050405020304" pitchFamily="18" charset="0"/>
                <a:cs typeface="Times New Roman" panose="02020603050405020304" pitchFamily="18" charset="0"/>
              </a:rPr>
              <a:t>Terms of Reference (as agreed on 28 September 2022)</a:t>
            </a:r>
            <a:endParaRPr lang="en-AU" sz="1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spcAft>
                <a:spcPts val="600"/>
              </a:spcAft>
            </a:pPr>
            <a:r>
              <a:rPr lang="en-AU" sz="1150" dirty="0">
                <a:solidFill>
                  <a:srgbClr val="222222"/>
                </a:solidFill>
                <a:effectLst/>
                <a:latin typeface="Helvetica" panose="020B0604020202020204" pitchFamily="34" charset="0"/>
                <a:ea typeface="Times New Roman" panose="02020603050405020304" pitchFamily="18" charset="0"/>
                <a:cs typeface="Times New Roman" panose="02020603050405020304" pitchFamily="18" charset="0"/>
              </a:rPr>
              <a:t> </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150" dirty="0">
                <a:solidFill>
                  <a:srgbClr val="222222"/>
                </a:solidFill>
                <a:effectLst/>
                <a:latin typeface="Helvetica" panose="020B0604020202020204" pitchFamily="34" charset="0"/>
                <a:ea typeface="Times New Roman" panose="02020603050405020304" pitchFamily="18" charset="0"/>
                <a:cs typeface="Times New Roman" panose="02020603050405020304" pitchFamily="18" charset="0"/>
              </a:rPr>
              <a:t>Inquiry into the effectiveness of Australia’s corporate insolvency laws in protecting and maximising value for the benefit of all interested parties and the economy, including:</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AU" sz="1150" dirty="0">
                <a:solidFill>
                  <a:srgbClr val="222222"/>
                </a:solidFill>
                <a:effectLst/>
                <a:latin typeface="Helvetica" panose="020B0604020202020204" pitchFamily="34" charset="0"/>
                <a:ea typeface="Times New Roman" panose="02020603050405020304" pitchFamily="18" charset="0"/>
                <a:cs typeface="Times New Roman" panose="02020603050405020304" pitchFamily="18" charset="0"/>
              </a:rPr>
              <a:t>recent and emerging trends in the use of corporate insolvency and related practices in Australia, including in regard to:</a:t>
            </a:r>
            <a:endParaRPr lang="en-AU" sz="11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mj-lt"/>
              <a:buAutoNum type="alphaLcPeriod"/>
              <a:tabLst>
                <a:tab pos="914400" algn="l"/>
              </a:tabLst>
            </a:pPr>
            <a:r>
              <a:rPr lang="en-AU" sz="1150" dirty="0">
                <a:solidFill>
                  <a:srgbClr val="222222"/>
                </a:solidFill>
                <a:effectLst/>
                <a:latin typeface="inherit"/>
                <a:ea typeface="Times New Roman" panose="02020603050405020304" pitchFamily="18" charset="0"/>
                <a:cs typeface="Helvetica" panose="020B0604020202020204" pitchFamily="34" charset="0"/>
              </a:rPr>
              <a:t>temporary COVID-19 pandemic insolvency measures, and other policy measures introduced in response to the pandemic that may have had an effect on such trends and practices;</a:t>
            </a:r>
            <a:endParaRPr lang="en-AU" sz="11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mj-lt"/>
              <a:buAutoNum type="alphaLcPeriod"/>
              <a:tabLst>
                <a:tab pos="914400" algn="l"/>
              </a:tabLst>
            </a:pPr>
            <a:r>
              <a:rPr lang="en-AU" sz="1150" dirty="0">
                <a:solidFill>
                  <a:srgbClr val="222222"/>
                </a:solidFill>
                <a:effectLst/>
                <a:latin typeface="inherit"/>
                <a:ea typeface="Times New Roman" panose="02020603050405020304" pitchFamily="18" charset="0"/>
                <a:cs typeface="Helvetica" panose="020B0604020202020204" pitchFamily="34" charset="0"/>
              </a:rPr>
              <a:t>recent changes in domestic and international economic conditions, increases in material and input costs for businesses and inflationary pressures more broadly, and supply shortages in certain industries; and</a:t>
            </a:r>
            <a:endParaRPr lang="en-AU" sz="11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mj-lt"/>
              <a:buAutoNum type="alphaLcPeriod"/>
              <a:tabLst>
                <a:tab pos="914400" algn="l"/>
              </a:tabLst>
            </a:pPr>
            <a:r>
              <a:rPr lang="en-AU" sz="1150" dirty="0">
                <a:solidFill>
                  <a:srgbClr val="222222"/>
                </a:solidFill>
                <a:effectLst/>
                <a:latin typeface="inherit"/>
                <a:ea typeface="Times New Roman" panose="02020603050405020304" pitchFamily="18" charset="0"/>
                <a:cs typeface="Helvetica" panose="020B0604020202020204" pitchFamily="34" charset="0"/>
              </a:rPr>
              <a:t>any other contributory factors or events that have impacted insolvency patterns;</a:t>
            </a:r>
            <a:endParaRPr lang="en-AU" sz="11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AU" sz="1150" dirty="0">
                <a:solidFill>
                  <a:srgbClr val="222222"/>
                </a:solidFill>
                <a:effectLst/>
                <a:latin typeface="Helvetica" panose="020B0604020202020204" pitchFamily="34" charset="0"/>
                <a:ea typeface="Times New Roman" panose="02020603050405020304" pitchFamily="18" charset="0"/>
                <a:cs typeface="Times New Roman" panose="02020603050405020304" pitchFamily="18" charset="0"/>
              </a:rPr>
              <a:t>the operation of the existing legislation, common law, and regulatory arrangements, including:</a:t>
            </a:r>
            <a:endParaRPr lang="en-AU" sz="11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mj-lt"/>
              <a:buAutoNum type="alphaLcPeriod"/>
              <a:tabLst>
                <a:tab pos="914400" algn="l"/>
              </a:tabLst>
            </a:pPr>
            <a:r>
              <a:rPr lang="en-AU" sz="1150" dirty="0">
                <a:solidFill>
                  <a:srgbClr val="222222"/>
                </a:solidFill>
                <a:effectLst/>
                <a:latin typeface="inherit"/>
                <a:ea typeface="Times New Roman" panose="02020603050405020304" pitchFamily="18" charset="0"/>
                <a:cs typeface="Helvetica" panose="020B0604020202020204" pitchFamily="34" charset="0"/>
              </a:rPr>
              <a:t>the small business restructuring reforms (2021);</a:t>
            </a:r>
            <a:endParaRPr lang="en-AU" sz="11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mj-lt"/>
              <a:buAutoNum type="alphaLcPeriod"/>
              <a:tabLst>
                <a:tab pos="914400" algn="l"/>
              </a:tabLst>
            </a:pPr>
            <a:r>
              <a:rPr lang="en-AU" sz="1150" dirty="0">
                <a:solidFill>
                  <a:srgbClr val="222222"/>
                </a:solidFill>
                <a:effectLst/>
                <a:latin typeface="inherit"/>
                <a:ea typeface="Times New Roman" panose="02020603050405020304" pitchFamily="18" charset="0"/>
                <a:cs typeface="Helvetica" panose="020B0604020202020204" pitchFamily="34" charset="0"/>
              </a:rPr>
              <a:t>the simplified liquidation reforms (2021);</a:t>
            </a:r>
            <a:endParaRPr lang="en-AU" sz="11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mj-lt"/>
              <a:buAutoNum type="alphaLcPeriod"/>
              <a:tabLst>
                <a:tab pos="914400" algn="l"/>
              </a:tabLst>
            </a:pPr>
            <a:r>
              <a:rPr lang="en-AU" sz="1150" dirty="0">
                <a:solidFill>
                  <a:srgbClr val="222222"/>
                </a:solidFill>
                <a:effectLst/>
                <a:highlight>
                  <a:srgbClr val="FFFF00"/>
                </a:highlight>
                <a:latin typeface="inherit"/>
                <a:ea typeface="Times New Roman" panose="02020603050405020304" pitchFamily="18" charset="0"/>
                <a:cs typeface="Helvetica" panose="020B0604020202020204" pitchFamily="34" charset="0"/>
              </a:rPr>
              <a:t>the unlawful </a:t>
            </a:r>
            <a:r>
              <a:rPr lang="en-AU" sz="1150" dirty="0" err="1">
                <a:solidFill>
                  <a:srgbClr val="222222"/>
                </a:solidFill>
                <a:effectLst/>
                <a:highlight>
                  <a:srgbClr val="FFFF00"/>
                </a:highlight>
                <a:latin typeface="inherit"/>
                <a:ea typeface="Times New Roman" panose="02020603050405020304" pitchFamily="18" charset="0"/>
                <a:cs typeface="Helvetica" panose="020B0604020202020204" pitchFamily="34" charset="0"/>
              </a:rPr>
              <a:t>phoenixing</a:t>
            </a:r>
            <a:r>
              <a:rPr lang="en-AU" sz="1150" dirty="0">
                <a:solidFill>
                  <a:srgbClr val="222222"/>
                </a:solidFill>
                <a:effectLst/>
                <a:highlight>
                  <a:srgbClr val="FFFF00"/>
                </a:highlight>
                <a:latin typeface="inherit"/>
                <a:ea typeface="Times New Roman" panose="02020603050405020304" pitchFamily="18" charset="0"/>
                <a:cs typeface="Helvetica" panose="020B0604020202020204" pitchFamily="34" charset="0"/>
              </a:rPr>
              <a:t> reforms </a:t>
            </a:r>
            <a:r>
              <a:rPr lang="en-AU" sz="1150" dirty="0">
                <a:solidFill>
                  <a:srgbClr val="222222"/>
                </a:solidFill>
                <a:effectLst/>
                <a:latin typeface="inherit"/>
                <a:ea typeface="Times New Roman" panose="02020603050405020304" pitchFamily="18" charset="0"/>
                <a:cs typeface="Helvetica" panose="020B0604020202020204" pitchFamily="34" charset="0"/>
              </a:rPr>
              <a:t>(2019); and</a:t>
            </a:r>
            <a:endParaRPr lang="en-AU" sz="11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mj-lt"/>
              <a:buAutoNum type="alphaLcPeriod"/>
              <a:tabLst>
                <a:tab pos="914400" algn="l"/>
              </a:tabLst>
            </a:pPr>
            <a:r>
              <a:rPr lang="en-AU" sz="1150" dirty="0">
                <a:solidFill>
                  <a:srgbClr val="222222"/>
                </a:solidFill>
                <a:effectLst/>
                <a:latin typeface="inherit"/>
                <a:ea typeface="Times New Roman" panose="02020603050405020304" pitchFamily="18" charset="0"/>
                <a:cs typeface="Helvetica" panose="020B0604020202020204" pitchFamily="34" charset="0"/>
              </a:rPr>
              <a:t>the operation of the </a:t>
            </a:r>
            <a:r>
              <a:rPr lang="en-AU" sz="1150" i="1" dirty="0">
                <a:solidFill>
                  <a:srgbClr val="222222"/>
                </a:solidFill>
                <a:effectLst/>
                <a:latin typeface="inherit"/>
                <a:ea typeface="Times New Roman" panose="02020603050405020304" pitchFamily="18" charset="0"/>
                <a:cs typeface="Helvetica" panose="020B0604020202020204" pitchFamily="34" charset="0"/>
              </a:rPr>
              <a:t>Personal Property Securities Act 2009</a:t>
            </a:r>
            <a:r>
              <a:rPr lang="en-AU" sz="1150" dirty="0">
                <a:solidFill>
                  <a:srgbClr val="222222"/>
                </a:solidFill>
                <a:effectLst/>
                <a:latin typeface="inherit"/>
                <a:ea typeface="Times New Roman" panose="02020603050405020304" pitchFamily="18" charset="0"/>
                <a:cs typeface="Helvetica" panose="020B0604020202020204" pitchFamily="34" charset="0"/>
              </a:rPr>
              <a:t> in the context of corporate insolvency;</a:t>
            </a:r>
            <a:endParaRPr lang="en-AU" sz="11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AU" sz="1150" dirty="0">
                <a:solidFill>
                  <a:srgbClr val="222222"/>
                </a:solidFill>
                <a:effectLst/>
                <a:latin typeface="Helvetica" panose="020B0604020202020204" pitchFamily="34" charset="0"/>
                <a:ea typeface="Times New Roman" panose="02020603050405020304" pitchFamily="18" charset="0"/>
                <a:cs typeface="Times New Roman" panose="02020603050405020304" pitchFamily="18" charset="0"/>
              </a:rPr>
              <a:t>other potential areas for reform, such as:</a:t>
            </a:r>
            <a:endParaRPr lang="en-AU" sz="11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mj-lt"/>
              <a:buAutoNum type="alphaLcPeriod"/>
              <a:tabLst>
                <a:tab pos="914400" algn="l"/>
              </a:tabLst>
            </a:pPr>
            <a:r>
              <a:rPr lang="en-AU" sz="1150" dirty="0">
                <a:solidFill>
                  <a:srgbClr val="222222"/>
                </a:solidFill>
                <a:effectLst/>
                <a:highlight>
                  <a:srgbClr val="FFFF00"/>
                </a:highlight>
                <a:latin typeface="inherit"/>
                <a:ea typeface="Times New Roman" panose="02020603050405020304" pitchFamily="18" charset="0"/>
                <a:cs typeface="Helvetica" panose="020B0604020202020204" pitchFamily="34" charset="0"/>
              </a:rPr>
              <a:t>unfair preference claims</a:t>
            </a:r>
            <a:r>
              <a:rPr lang="en-AU" sz="1150" dirty="0">
                <a:solidFill>
                  <a:srgbClr val="222222"/>
                </a:solidFill>
                <a:effectLst/>
                <a:latin typeface="inherit"/>
                <a:ea typeface="Times New Roman" panose="02020603050405020304" pitchFamily="18" charset="0"/>
                <a:cs typeface="Helvetica" panose="020B0604020202020204" pitchFamily="34" charset="0"/>
              </a:rPr>
              <a:t>;</a:t>
            </a:r>
            <a:endParaRPr lang="en-AU" sz="11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mj-lt"/>
              <a:buAutoNum type="alphaLcPeriod"/>
              <a:tabLst>
                <a:tab pos="914400" algn="l"/>
              </a:tabLst>
            </a:pPr>
            <a:r>
              <a:rPr lang="en-AU" sz="1150" dirty="0">
                <a:solidFill>
                  <a:srgbClr val="222222"/>
                </a:solidFill>
                <a:effectLst/>
                <a:highlight>
                  <a:srgbClr val="FFFF00"/>
                </a:highlight>
                <a:latin typeface="inherit"/>
                <a:ea typeface="Times New Roman" panose="02020603050405020304" pitchFamily="18" charset="0"/>
                <a:cs typeface="Helvetica" panose="020B0604020202020204" pitchFamily="34" charset="0"/>
              </a:rPr>
              <a:t>trusts with corporate trustees;</a:t>
            </a:r>
            <a:endParaRPr lang="en-AU" sz="1100" dirty="0">
              <a:solidFill>
                <a:srgbClr val="222222"/>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mj-lt"/>
              <a:buAutoNum type="alphaLcPeriod"/>
              <a:tabLst>
                <a:tab pos="914400" algn="l"/>
              </a:tabLst>
            </a:pPr>
            <a:r>
              <a:rPr lang="en-AU" sz="1150" dirty="0">
                <a:solidFill>
                  <a:srgbClr val="222222"/>
                </a:solidFill>
                <a:effectLst/>
                <a:highlight>
                  <a:srgbClr val="FFFF00"/>
                </a:highlight>
                <a:latin typeface="inherit"/>
                <a:ea typeface="Times New Roman" panose="02020603050405020304" pitchFamily="18" charset="0"/>
                <a:cs typeface="Helvetica" panose="020B0604020202020204" pitchFamily="34" charset="0"/>
              </a:rPr>
              <a:t>insolvent trading safe harbours; and</a:t>
            </a:r>
            <a:endParaRPr lang="en-AU" sz="1100" dirty="0">
              <a:solidFill>
                <a:srgbClr val="222222"/>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mj-lt"/>
              <a:buAutoNum type="alphaLcPeriod"/>
              <a:tabLst>
                <a:tab pos="914400" algn="l"/>
              </a:tabLst>
            </a:pPr>
            <a:r>
              <a:rPr lang="en-AU" sz="1150" dirty="0">
                <a:solidFill>
                  <a:srgbClr val="222222"/>
                </a:solidFill>
                <a:effectLst/>
                <a:latin typeface="inherit"/>
                <a:ea typeface="Times New Roman" panose="02020603050405020304" pitchFamily="18" charset="0"/>
                <a:cs typeface="Helvetica" panose="020B0604020202020204" pitchFamily="34" charset="0"/>
              </a:rPr>
              <a:t>international approaches and developments;</a:t>
            </a:r>
            <a:endParaRPr lang="en-GB" sz="2000" b="1" u="sng" dirty="0">
              <a:solidFill>
                <a:prstClr val="black"/>
              </a:solidFill>
              <a:latin typeface="Arial Black" panose="020B0A04020102020204" pitchFamily="34" charset="0"/>
            </a:endParaRPr>
          </a:p>
        </p:txBody>
      </p:sp>
      <p:pic>
        <p:nvPicPr>
          <p:cNvPr id="6" name="Picture 5"/>
          <p:cNvPicPr>
            <a:picLocks noChangeAspect="1"/>
          </p:cNvPicPr>
          <p:nvPr/>
        </p:nvPicPr>
        <p:blipFill>
          <a:blip r:embed="rId3"/>
          <a:stretch>
            <a:fillRect/>
          </a:stretch>
        </p:blipFill>
        <p:spPr>
          <a:xfrm>
            <a:off x="573684" y="0"/>
            <a:ext cx="10998137" cy="749873"/>
          </a:xfrm>
          <a:prstGeom prst="rect">
            <a:avLst/>
          </a:prstGeom>
        </p:spPr>
      </p:pic>
    </p:spTree>
    <p:extLst>
      <p:ext uri="{BB962C8B-B14F-4D97-AF65-F5344CB8AC3E}">
        <p14:creationId xmlns:p14="http://schemas.microsoft.com/office/powerpoint/2010/main" val="12074851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09489" y="6049274"/>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804794"/>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REFORMS</a:t>
            </a:r>
          </a:p>
          <a:p>
            <a:pPr defTabSz="129982">
              <a:lnSpc>
                <a:spcPct val="150000"/>
              </a:lnSpc>
            </a:pPr>
            <a:endParaRPr lang="en-GB" sz="2000" b="1" u="sng" dirty="0">
              <a:solidFill>
                <a:prstClr val="black"/>
              </a:solidFill>
              <a:latin typeface="Arial Black" panose="020B0A04020102020204" pitchFamily="34" charset="0"/>
            </a:endParaRPr>
          </a:p>
          <a:p>
            <a:pPr>
              <a:lnSpc>
                <a:spcPct val="107000"/>
              </a:lnSpc>
              <a:spcBef>
                <a:spcPts val="600"/>
              </a:spcBef>
              <a:spcAft>
                <a:spcPts val="600"/>
              </a:spcAft>
            </a:pPr>
            <a:r>
              <a:rPr lang="en-AU" sz="1150" b="1" dirty="0">
                <a:solidFill>
                  <a:srgbClr val="222222"/>
                </a:solidFill>
                <a:effectLst/>
                <a:latin typeface="Helvetica" panose="020B0604020202020204" pitchFamily="34" charset="0"/>
                <a:ea typeface="Times New Roman" panose="02020603050405020304" pitchFamily="18" charset="0"/>
                <a:cs typeface="Times New Roman" panose="02020603050405020304" pitchFamily="18" charset="0"/>
              </a:rPr>
              <a:t>Terms of Reference (as agreed on 28 September 2022)</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tabLst>
                <a:tab pos="457200" algn="l"/>
              </a:tabLst>
            </a:pPr>
            <a:endParaRPr lang="en-AU" sz="1150" dirty="0">
              <a:solidFill>
                <a:srgbClr val="222222"/>
              </a:solidFill>
              <a:latin typeface="Helvetica" panose="020B0604020202020204" pitchFamily="34" charset="0"/>
              <a:ea typeface="Times New Roman" panose="02020603050405020304" pitchFamily="18" charset="0"/>
              <a:cs typeface="Times New Roman" panose="02020603050405020304" pitchFamily="18" charset="0"/>
            </a:endParaRPr>
          </a:p>
          <a:p>
            <a:pPr lvl="0">
              <a:lnSpc>
                <a:spcPct val="107000"/>
              </a:lnSpc>
              <a:spcAft>
                <a:spcPts val="800"/>
              </a:spcAft>
              <a:tabLst>
                <a:tab pos="457200" algn="l"/>
              </a:tabLst>
            </a:pPr>
            <a:r>
              <a:rPr lang="en-AU" sz="1150" dirty="0">
                <a:solidFill>
                  <a:srgbClr val="222222"/>
                </a:solidFill>
                <a:effectLst/>
                <a:latin typeface="Helvetica" panose="020B0604020202020204" pitchFamily="34" charset="0"/>
                <a:ea typeface="Times New Roman" panose="02020603050405020304" pitchFamily="18" charset="0"/>
                <a:cs typeface="Times New Roman" panose="02020603050405020304" pitchFamily="18" charset="0"/>
              </a:rPr>
              <a:t>4. supporting business access to corporate </a:t>
            </a:r>
            <a:r>
              <a:rPr lang="en-AU" sz="1150" dirty="0">
                <a:solidFill>
                  <a:srgbClr val="222222"/>
                </a:solidFill>
                <a:effectLst/>
                <a:highlight>
                  <a:srgbClr val="FFFF00"/>
                </a:highlight>
                <a:latin typeface="Helvetica" panose="020B0604020202020204" pitchFamily="34" charset="0"/>
                <a:ea typeface="Times New Roman" panose="02020603050405020304" pitchFamily="18" charset="0"/>
                <a:cs typeface="Times New Roman" panose="02020603050405020304" pitchFamily="18" charset="0"/>
              </a:rPr>
              <a:t>turnaround capabilities </a:t>
            </a:r>
            <a:r>
              <a:rPr lang="en-AU" sz="1150" dirty="0">
                <a:solidFill>
                  <a:srgbClr val="222222"/>
                </a:solidFill>
                <a:effectLst/>
                <a:latin typeface="Helvetica" panose="020B0604020202020204" pitchFamily="34" charset="0"/>
                <a:ea typeface="Times New Roman" panose="02020603050405020304" pitchFamily="18" charset="0"/>
                <a:cs typeface="Times New Roman" panose="02020603050405020304" pitchFamily="18" charset="0"/>
              </a:rPr>
              <a:t>to manage financial distress</a:t>
            </a:r>
            <a:r>
              <a:rPr lang="en-AU" sz="1150" dirty="0">
                <a:solidFill>
                  <a:srgbClr val="222222"/>
                </a:solidFill>
                <a:latin typeface="Helvetica" panose="020B0604020202020204" pitchFamily="34" charset="0"/>
                <a:ea typeface="Times New Roman" panose="02020603050405020304" pitchFamily="18" charset="0"/>
                <a:cs typeface="Times New Roman" panose="02020603050405020304" pitchFamily="18" charset="0"/>
              </a:rPr>
              <a:t>;</a:t>
            </a:r>
          </a:p>
          <a:p>
            <a:pPr lvl="0">
              <a:lnSpc>
                <a:spcPct val="107000"/>
              </a:lnSpc>
              <a:spcAft>
                <a:spcPts val="800"/>
              </a:spcAft>
              <a:tabLst>
                <a:tab pos="457200" algn="l"/>
              </a:tabLst>
            </a:pPr>
            <a:endParaRPr lang="en-AU" sz="1150" dirty="0">
              <a:solidFill>
                <a:srgbClr val="222222"/>
              </a:solidFill>
              <a:effectLst/>
              <a:latin typeface="Helvetica" panose="020B0604020202020204" pitchFamily="34" charset="0"/>
              <a:ea typeface="Times New Roman" panose="02020603050405020304" pitchFamily="18" charset="0"/>
              <a:cs typeface="Times New Roman" panose="02020603050405020304" pitchFamily="18" charset="0"/>
            </a:endParaRPr>
          </a:p>
          <a:p>
            <a:pPr marL="228600" lvl="0" indent="-228600">
              <a:lnSpc>
                <a:spcPct val="107000"/>
              </a:lnSpc>
              <a:spcAft>
                <a:spcPts val="800"/>
              </a:spcAft>
              <a:buAutoNum type="arabicPeriod" startAt="5"/>
              <a:tabLst>
                <a:tab pos="457200" algn="l"/>
              </a:tabLst>
            </a:pPr>
            <a:r>
              <a:rPr lang="en-AU" sz="1150" dirty="0">
                <a:solidFill>
                  <a:srgbClr val="222222"/>
                </a:solidFill>
                <a:effectLst/>
                <a:latin typeface="Helvetica" panose="020B0604020202020204" pitchFamily="34" charset="0"/>
                <a:ea typeface="Times New Roman" panose="02020603050405020304" pitchFamily="18" charset="0"/>
                <a:cs typeface="Times New Roman" panose="02020603050405020304" pitchFamily="18" charset="0"/>
              </a:rPr>
              <a:t>the role, remuneration, financial viability, and conduct of corporate insolvency practitioners (including receivers, liquidators, administrators, and small business restructuring practitioners);</a:t>
            </a:r>
            <a:endParaRPr lang="en-AU" sz="1100" dirty="0">
              <a:solidFill>
                <a:srgbClr val="222222"/>
              </a:solidFill>
              <a:latin typeface="Calibri" panose="020F0502020204030204" pitchFamily="34" charset="0"/>
              <a:ea typeface="Calibri" panose="020F0502020204030204" pitchFamily="34" charset="0"/>
              <a:cs typeface="Times New Roman" panose="02020603050405020304" pitchFamily="18" charset="0"/>
            </a:endParaRPr>
          </a:p>
          <a:p>
            <a:pPr marL="228600" lvl="0" indent="-228600">
              <a:lnSpc>
                <a:spcPct val="107000"/>
              </a:lnSpc>
              <a:spcAft>
                <a:spcPts val="800"/>
              </a:spcAft>
              <a:buAutoNum type="arabicPeriod" startAt="5"/>
              <a:tabLst>
                <a:tab pos="457200" algn="l"/>
              </a:tabLst>
            </a:pPr>
            <a:r>
              <a:rPr lang="en-AU" sz="1150" dirty="0">
                <a:solidFill>
                  <a:srgbClr val="222222"/>
                </a:solidFill>
                <a:effectLst/>
                <a:latin typeface="Helvetica" panose="020B0604020202020204" pitchFamily="34" charset="0"/>
                <a:ea typeface="Times New Roman" panose="02020603050405020304" pitchFamily="18" charset="0"/>
                <a:cs typeface="Times New Roman" panose="02020603050405020304" pitchFamily="18" charset="0"/>
              </a:rPr>
              <a:t>the role of government agencies in the corporate insolvency system, including:</a:t>
            </a:r>
            <a:endParaRPr lang="en-AU" sz="11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mj-lt"/>
              <a:buAutoNum type="alphaLcPeriod"/>
              <a:tabLst>
                <a:tab pos="914400" algn="l"/>
              </a:tabLst>
            </a:pPr>
            <a:r>
              <a:rPr lang="en-AU" sz="1150" dirty="0">
                <a:solidFill>
                  <a:srgbClr val="222222"/>
                </a:solidFill>
                <a:effectLst/>
                <a:latin typeface="inherit"/>
                <a:ea typeface="Times New Roman" panose="02020603050405020304" pitchFamily="18" charset="0"/>
                <a:cs typeface="Helvetica" panose="020B0604020202020204" pitchFamily="34" charset="0"/>
              </a:rPr>
              <a:t>the role and effectiveness of ASIC as the corporate insolvency regulator;</a:t>
            </a:r>
            <a:endParaRPr lang="en-AU" sz="11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mj-lt"/>
              <a:buAutoNum type="alphaLcPeriod"/>
              <a:tabLst>
                <a:tab pos="914400" algn="l"/>
              </a:tabLst>
            </a:pPr>
            <a:r>
              <a:rPr lang="en-AU" sz="1150" dirty="0">
                <a:solidFill>
                  <a:srgbClr val="222222"/>
                </a:solidFill>
                <a:effectLst/>
                <a:latin typeface="inherit"/>
                <a:ea typeface="Times New Roman" panose="02020603050405020304" pitchFamily="18" charset="0"/>
                <a:cs typeface="Helvetica" panose="020B0604020202020204" pitchFamily="34" charset="0"/>
              </a:rPr>
              <a:t>the ATO’s role and enforcement approaches to corporate insolvency, and relevant changes to its approach over the course of the COVID-19 pandemic;</a:t>
            </a:r>
            <a:endParaRPr lang="en-AU" sz="11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mj-lt"/>
              <a:buAutoNum type="alphaLcPeriod"/>
              <a:tabLst>
                <a:tab pos="914400" algn="l"/>
              </a:tabLst>
            </a:pPr>
            <a:r>
              <a:rPr lang="en-AU" sz="1150" dirty="0">
                <a:solidFill>
                  <a:srgbClr val="222222"/>
                </a:solidFill>
                <a:effectLst/>
                <a:latin typeface="inherit"/>
                <a:ea typeface="Times New Roman" panose="02020603050405020304" pitchFamily="18" charset="0"/>
                <a:cs typeface="Helvetica" panose="020B0604020202020204" pitchFamily="34" charset="0"/>
              </a:rPr>
              <a:t>the role, funding and operation of relevant bodies, including the Assetless Administration Fund and the Small Business Ombudsman; and    </a:t>
            </a:r>
          </a:p>
          <a:p>
            <a:pPr marL="742950" lvl="1" indent="-285750">
              <a:lnSpc>
                <a:spcPct val="107000"/>
              </a:lnSpc>
              <a:spcAft>
                <a:spcPts val="800"/>
              </a:spcAft>
              <a:buFont typeface="+mj-lt"/>
              <a:buAutoNum type="alphaLcPeriod"/>
              <a:tabLst>
                <a:tab pos="914400" algn="l"/>
              </a:tabLst>
            </a:pPr>
            <a:endParaRPr lang="en-AU" sz="1150" dirty="0">
              <a:solidFill>
                <a:srgbClr val="222222"/>
              </a:solidFill>
              <a:latin typeface="inherit"/>
              <a:ea typeface="Calibri" panose="020F0502020204030204" pitchFamily="34" charset="0"/>
              <a:cs typeface="Helvetica" panose="020B0604020202020204" pitchFamily="34" charset="0"/>
            </a:endParaRPr>
          </a:p>
          <a:p>
            <a:pPr lvl="1">
              <a:lnSpc>
                <a:spcPct val="107000"/>
              </a:lnSpc>
              <a:spcAft>
                <a:spcPts val="800"/>
              </a:spcAft>
              <a:tabLst>
                <a:tab pos="914400" algn="l"/>
              </a:tabLst>
            </a:pPr>
            <a:r>
              <a:rPr lang="en-AU" sz="1100" dirty="0">
                <a:solidFill>
                  <a:srgbClr val="222222"/>
                </a:solidFill>
                <a:latin typeface="Calibri" panose="020F0502020204030204" pitchFamily="34" charset="0"/>
                <a:ea typeface="Calibri" panose="020F0502020204030204" pitchFamily="34" charset="0"/>
                <a:cs typeface="Times New Roman" panose="02020603050405020304" pitchFamily="18" charset="0"/>
              </a:rPr>
              <a:t>7. </a:t>
            </a:r>
            <a:r>
              <a:rPr lang="en-AU" sz="1150" dirty="0">
                <a:solidFill>
                  <a:srgbClr val="222222"/>
                </a:solidFill>
                <a:effectLst/>
                <a:latin typeface="Helvetica" panose="020B0604020202020204" pitchFamily="34" charset="0"/>
                <a:ea typeface="Times New Roman" panose="02020603050405020304" pitchFamily="18" charset="0"/>
                <a:cs typeface="Times New Roman" panose="02020603050405020304" pitchFamily="18" charset="0"/>
              </a:rPr>
              <a:t>any related corporate insolvency matters.</a:t>
            </a:r>
            <a:endParaRPr lang="en-AU" sz="11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endParaRPr>
          </a:p>
          <a:p>
            <a:pPr defTabSz="129982">
              <a:lnSpc>
                <a:spcPct val="150000"/>
              </a:lnSpc>
            </a:pPr>
            <a:r>
              <a:rPr lang="en-GB" sz="2000" b="1" u="sng" dirty="0">
                <a:solidFill>
                  <a:prstClr val="black"/>
                </a:solidFill>
                <a:latin typeface="Arial Black" panose="020B0A04020102020204" pitchFamily="34" charset="0"/>
              </a:rPr>
              <a:t>Also see </a:t>
            </a:r>
            <a:r>
              <a:rPr lang="en-GB" sz="2000" b="1" u="sng" dirty="0">
                <a:solidFill>
                  <a:prstClr val="black"/>
                </a:solidFill>
                <a:highlight>
                  <a:srgbClr val="00FFFF"/>
                </a:highlight>
                <a:latin typeface="Arial Black" panose="020B0A04020102020204" pitchFamily="34" charset="0"/>
              </a:rPr>
              <a:t>PERSONAL BANKRUPTCY and </a:t>
            </a:r>
            <a:r>
              <a:rPr lang="en-GB" sz="2000" b="1" u="sng" dirty="0" err="1">
                <a:solidFill>
                  <a:prstClr val="black"/>
                </a:solidFill>
                <a:highlight>
                  <a:srgbClr val="00FFFF"/>
                </a:highlight>
                <a:latin typeface="Arial Black" panose="020B0A04020102020204" pitchFamily="34" charset="0"/>
              </a:rPr>
              <a:t>AND</a:t>
            </a:r>
            <a:r>
              <a:rPr lang="en-GB" sz="2000" b="1" u="sng" dirty="0">
                <a:solidFill>
                  <a:prstClr val="black"/>
                </a:solidFill>
                <a:highlight>
                  <a:srgbClr val="00FFFF"/>
                </a:highlight>
                <a:latin typeface="Arial Black" panose="020B0A04020102020204" pitchFamily="34" charset="0"/>
              </a:rPr>
              <a:t> LIQUIDATION OF A COMPANY,</a:t>
            </a:r>
            <a:r>
              <a:rPr lang="en-GB" sz="2000" b="1" u="sng" dirty="0">
                <a:solidFill>
                  <a:prstClr val="black"/>
                </a:solidFill>
                <a:latin typeface="Arial Black" panose="020B0A04020102020204" pitchFamily="34" charset="0"/>
              </a:rPr>
              <a:t> by</a:t>
            </a:r>
          </a:p>
          <a:p>
            <a:pPr defTabSz="129982">
              <a:lnSpc>
                <a:spcPct val="150000"/>
              </a:lnSpc>
            </a:pPr>
            <a:r>
              <a:rPr lang="en-GB" sz="2000" b="1" u="sng" dirty="0">
                <a:solidFill>
                  <a:prstClr val="black"/>
                </a:solidFill>
                <a:latin typeface="Arial Black" panose="020B0A04020102020204" pitchFamily="34" charset="0"/>
              </a:rPr>
              <a:t>AFSA, ASIC and ARITA</a:t>
            </a:r>
          </a:p>
          <a:p>
            <a:pPr defTabSz="129982">
              <a:lnSpc>
                <a:spcPct val="150000"/>
              </a:lnSpc>
            </a:pPr>
            <a:r>
              <a:rPr lang="en-GB" sz="2000" b="1" dirty="0">
                <a:solidFill>
                  <a:prstClr val="black"/>
                </a:solidFill>
                <a:latin typeface="Arial Black" panose="020B0A04020102020204" pitchFamily="34" charset="0"/>
              </a:rPr>
              <a:t>“Be wary of untrustworthy advisers”</a:t>
            </a:r>
          </a:p>
        </p:txBody>
      </p:sp>
      <p:pic>
        <p:nvPicPr>
          <p:cNvPr id="6" name="Picture 5"/>
          <p:cNvPicPr>
            <a:picLocks noChangeAspect="1"/>
          </p:cNvPicPr>
          <p:nvPr/>
        </p:nvPicPr>
        <p:blipFill>
          <a:blip r:embed="rId3"/>
          <a:stretch>
            <a:fillRect/>
          </a:stretch>
        </p:blipFill>
        <p:spPr>
          <a:xfrm>
            <a:off x="573684" y="0"/>
            <a:ext cx="10998137" cy="749873"/>
          </a:xfrm>
          <a:prstGeom prst="rect">
            <a:avLst/>
          </a:prstGeom>
        </p:spPr>
      </p:pic>
    </p:spTree>
    <p:extLst>
      <p:ext uri="{BB962C8B-B14F-4D97-AF65-F5344CB8AC3E}">
        <p14:creationId xmlns:p14="http://schemas.microsoft.com/office/powerpoint/2010/main" val="18032947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75197" y="5986852"/>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0" y="306781"/>
            <a:ext cx="12192001" cy="4414927"/>
          </a:xfrm>
          <a:prstGeom prst="rect">
            <a:avLst/>
          </a:prstGeom>
          <a:noFill/>
        </p:spPr>
        <p:txBody>
          <a:bodyPr wrap="square" rtlCol="0">
            <a:spAutoFit/>
          </a:bodyPr>
          <a:lstStyle/>
          <a:p>
            <a:pPr lvl="0"/>
            <a:r>
              <a:rPr lang="en-AU" sz="2400" b="1" u="sng" dirty="0">
                <a:solidFill>
                  <a:schemeClr val="bg1"/>
                </a:solidFill>
                <a:highlight>
                  <a:srgbClr val="00FF00"/>
                </a:highlight>
                <a:latin typeface="Walbaum Heading" panose="020B0604020202020204" pitchFamily="18" charset="0"/>
                <a:ea typeface="Calibri" panose="020F0502020204030204" pitchFamily="34" charset="0"/>
              </a:rPr>
              <a:t>3. Protecting Accountants</a:t>
            </a:r>
            <a:endParaRPr lang="en-AU" sz="2400" b="1" u="sng" dirty="0">
              <a:solidFill>
                <a:schemeClr val="bg1"/>
              </a:solidFill>
              <a:effectLst/>
              <a:highlight>
                <a:srgbClr val="00FF00"/>
              </a:highlight>
              <a:latin typeface="Walbaum Heading" panose="020B0604020202020204" pitchFamily="18" charset="0"/>
              <a:ea typeface="Calibri" panose="020F0502020204030204" pitchFamily="34" charset="0"/>
            </a:endParaRPr>
          </a:p>
          <a:p>
            <a:pPr lvl="0"/>
            <a:endParaRPr lang="en-AU" sz="2000" b="1" u="sng" dirty="0">
              <a:solidFill>
                <a:schemeClr val="bg1"/>
              </a:solidFill>
              <a:latin typeface="Arial Black" panose="020B0A04020102020204" pitchFamily="34" charset="0"/>
              <a:ea typeface="Calibri" panose="020F0502020204030204" pitchFamily="34" charset="0"/>
            </a:endParaRPr>
          </a:p>
          <a:p>
            <a:pPr defTabSz="129982">
              <a:lnSpc>
                <a:spcPct val="150000"/>
              </a:lnSpc>
            </a:pPr>
            <a:r>
              <a:rPr lang="en-GB" sz="2000" b="1" dirty="0">
                <a:solidFill>
                  <a:prstClr val="black"/>
                </a:solidFill>
                <a:latin typeface="Arial Black" panose="020B0A04020102020204" pitchFamily="34" charset="0"/>
              </a:rPr>
              <a:t>Engagement letters</a:t>
            </a:r>
          </a:p>
          <a:p>
            <a:pPr defTabSz="129982">
              <a:lnSpc>
                <a:spcPct val="150000"/>
              </a:lnSpc>
            </a:pPr>
            <a:endParaRPr lang="en-GB" sz="2000" b="1" dirty="0">
              <a:solidFill>
                <a:prstClr val="black"/>
              </a:solidFill>
              <a:latin typeface="Arial Black" panose="020B0A04020102020204" pitchFamily="34" charset="0"/>
            </a:endParaRP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Timing</a:t>
            </a: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Contract v legislation (lawyers)</a:t>
            </a: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Negotiations (Fair Contract, per ACL)</a:t>
            </a: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Requirements (APESB)</a:t>
            </a: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Post contract; Payment Issues</a:t>
            </a:r>
          </a:p>
          <a:p>
            <a:pPr defTabSz="129982">
              <a:lnSpc>
                <a:spcPct val="150000"/>
              </a:lnSpc>
            </a:pPr>
            <a:endParaRPr lang="en-GB" sz="2000" b="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12300889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75197" y="5986852"/>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0" y="306781"/>
            <a:ext cx="12192001" cy="6222857"/>
          </a:xfrm>
          <a:prstGeom prst="rect">
            <a:avLst/>
          </a:prstGeom>
          <a:noFill/>
        </p:spPr>
        <p:txBody>
          <a:bodyPr wrap="square" rtlCol="0">
            <a:spAutoFit/>
          </a:bodyPr>
          <a:lstStyle/>
          <a:p>
            <a:pPr lvl="0"/>
            <a:r>
              <a:rPr lang="en-AU" sz="2400" b="1" u="sng" dirty="0">
                <a:solidFill>
                  <a:schemeClr val="bg1"/>
                </a:solidFill>
                <a:latin typeface="Walbaum Heading" panose="020B0604020202020204" pitchFamily="18" charset="0"/>
                <a:ea typeface="Calibri" panose="020F0502020204030204" pitchFamily="34" charset="0"/>
              </a:rPr>
              <a:t>Protecting Accountants</a:t>
            </a:r>
            <a:endParaRPr lang="en-AU" sz="2400" b="1" u="sng" dirty="0">
              <a:solidFill>
                <a:schemeClr val="bg1"/>
              </a:solidFill>
              <a:effectLst/>
              <a:latin typeface="Walbaum Heading" panose="020B0604020202020204" pitchFamily="18" charset="0"/>
              <a:ea typeface="Calibri" panose="020F0502020204030204" pitchFamily="34" charset="0"/>
            </a:endParaRPr>
          </a:p>
          <a:p>
            <a:pPr lvl="0"/>
            <a:endParaRPr lang="en-AU" sz="2000" b="1" u="sng" dirty="0">
              <a:solidFill>
                <a:schemeClr val="bg1"/>
              </a:solidFill>
              <a:latin typeface="Arial Black" panose="020B0A04020102020204" pitchFamily="34" charset="0"/>
              <a:ea typeface="Calibri" panose="020F0502020204030204" pitchFamily="34" charset="0"/>
            </a:endParaRPr>
          </a:p>
          <a:p>
            <a:pPr>
              <a:spcAft>
                <a:spcPts val="825"/>
              </a:spcAft>
            </a:pPr>
            <a:r>
              <a:rPr lang="en-AU" dirty="0">
                <a:solidFill>
                  <a:schemeClr val="bg1"/>
                </a:solidFill>
                <a:effectLst/>
                <a:latin typeface="Arial" panose="020B0604020202020204" pitchFamily="34" charset="0"/>
                <a:ea typeface="Times New Roman" panose="02020603050405020304" pitchFamily="18" charset="0"/>
              </a:rPr>
              <a:t>The primary objective of the </a:t>
            </a:r>
            <a:r>
              <a:rPr lang="en-AU" dirty="0">
                <a:solidFill>
                  <a:schemeClr val="bg1"/>
                </a:solidFill>
                <a:effectLst/>
                <a:highlight>
                  <a:srgbClr val="FFFF00"/>
                </a:highlight>
                <a:latin typeface="Arial" panose="020B0604020202020204" pitchFamily="34" charset="0"/>
                <a:ea typeface="Times New Roman" panose="02020603050405020304" pitchFamily="18" charset="0"/>
              </a:rPr>
              <a:t>Accounting Professional &amp; Ethical Standards Board Limited </a:t>
            </a:r>
            <a:r>
              <a:rPr lang="en-AU" dirty="0">
                <a:solidFill>
                  <a:schemeClr val="bg1"/>
                </a:solidFill>
                <a:effectLst/>
                <a:latin typeface="Arial" panose="020B0604020202020204" pitchFamily="34" charset="0"/>
                <a:ea typeface="Times New Roman" panose="02020603050405020304" pitchFamily="18" charset="0"/>
              </a:rPr>
              <a:t>(</a:t>
            </a:r>
            <a:r>
              <a:rPr lang="en-AU" b="1" dirty="0">
                <a:solidFill>
                  <a:schemeClr val="bg1"/>
                </a:solidFill>
                <a:effectLst/>
                <a:latin typeface="Arial" panose="020B0604020202020204" pitchFamily="34" charset="0"/>
                <a:ea typeface="Times New Roman" panose="02020603050405020304" pitchFamily="18" charset="0"/>
              </a:rPr>
              <a:t>APESB</a:t>
            </a:r>
            <a:r>
              <a:rPr lang="en-AU" dirty="0">
                <a:solidFill>
                  <a:schemeClr val="bg1"/>
                </a:solidFill>
                <a:effectLst/>
                <a:latin typeface="Arial" panose="020B0604020202020204" pitchFamily="34" charset="0"/>
                <a:ea typeface="Times New Roman" panose="02020603050405020304" pitchFamily="18" charset="0"/>
              </a:rPr>
              <a:t>) is to develop and issue, in the public interest, professional and ethical standards, and other pronouncements that will apply to members of CPA Australia (</a:t>
            </a:r>
            <a:r>
              <a:rPr lang="en-AU" b="1" dirty="0">
                <a:solidFill>
                  <a:schemeClr val="bg1"/>
                </a:solidFill>
                <a:effectLst/>
                <a:latin typeface="Arial" panose="020B0604020202020204" pitchFamily="34" charset="0"/>
                <a:ea typeface="Times New Roman" panose="02020603050405020304" pitchFamily="18" charset="0"/>
              </a:rPr>
              <a:t>CPAA</a:t>
            </a:r>
            <a:r>
              <a:rPr lang="en-AU" dirty="0">
                <a:solidFill>
                  <a:schemeClr val="bg1"/>
                </a:solidFill>
                <a:effectLst/>
                <a:latin typeface="Arial" panose="020B0604020202020204" pitchFamily="34" charset="0"/>
                <a:ea typeface="Times New Roman" panose="02020603050405020304" pitchFamily="18" charset="0"/>
              </a:rPr>
              <a:t>), Chartered Accountants Australia and New Zealand (</a:t>
            </a:r>
            <a:r>
              <a:rPr lang="en-AU" b="1" dirty="0">
                <a:solidFill>
                  <a:schemeClr val="bg1"/>
                </a:solidFill>
                <a:effectLst/>
                <a:latin typeface="Arial" panose="020B0604020202020204" pitchFamily="34" charset="0"/>
                <a:ea typeface="Times New Roman" panose="02020603050405020304" pitchFamily="18" charset="0"/>
              </a:rPr>
              <a:t>CA ANZ</a:t>
            </a:r>
            <a:r>
              <a:rPr lang="en-AU" dirty="0">
                <a:solidFill>
                  <a:schemeClr val="bg1"/>
                </a:solidFill>
                <a:effectLst/>
                <a:latin typeface="Arial" panose="020B0604020202020204" pitchFamily="34" charset="0"/>
                <a:ea typeface="Times New Roman" panose="02020603050405020304" pitchFamily="18" charset="0"/>
              </a:rPr>
              <a:t>) and the Institute of Public Accountants (</a:t>
            </a:r>
            <a:r>
              <a:rPr lang="en-AU" b="1" dirty="0">
                <a:solidFill>
                  <a:schemeClr val="bg1"/>
                </a:solidFill>
                <a:effectLst/>
                <a:latin typeface="Arial" panose="020B0604020202020204" pitchFamily="34" charset="0"/>
                <a:ea typeface="Times New Roman" panose="02020603050405020304" pitchFamily="18" charset="0"/>
              </a:rPr>
              <a:t>IPA</a:t>
            </a:r>
            <a:r>
              <a:rPr lang="en-AU" dirty="0">
                <a:solidFill>
                  <a:schemeClr val="bg1"/>
                </a:solidFill>
                <a:effectLst/>
                <a:latin typeface="Arial" panose="020B0604020202020204" pitchFamily="34" charset="0"/>
                <a:ea typeface="Times New Roman" panose="02020603050405020304" pitchFamily="18" charset="0"/>
              </a:rPr>
              <a:t>), collectively the </a:t>
            </a:r>
            <a:r>
              <a:rPr lang="en-AU" b="1" dirty="0">
                <a:solidFill>
                  <a:schemeClr val="bg1"/>
                </a:solidFill>
                <a:effectLst/>
                <a:latin typeface="Arial" panose="020B0604020202020204" pitchFamily="34" charset="0"/>
                <a:ea typeface="Times New Roman" panose="02020603050405020304" pitchFamily="18" charset="0"/>
              </a:rPr>
              <a:t>Professional Bodies</a:t>
            </a:r>
            <a:r>
              <a:rPr lang="en-AU" dirty="0">
                <a:solidFill>
                  <a:schemeClr val="bg1"/>
                </a:solidFill>
                <a:effectLst/>
                <a:latin typeface="Arial" panose="020B0604020202020204" pitchFamily="34" charset="0"/>
                <a:ea typeface="Times New Roman" panose="02020603050405020304" pitchFamily="18" charset="0"/>
              </a:rPr>
              <a:t>.</a:t>
            </a:r>
            <a:endParaRPr lang="en-AU" dirty="0">
              <a:solidFill>
                <a:schemeClr val="bg1"/>
              </a:solidFill>
              <a:effectLst/>
              <a:latin typeface="Times New Roman" panose="02020603050405020304" pitchFamily="18" charset="0"/>
              <a:ea typeface="Times New Roman" panose="02020603050405020304" pitchFamily="18" charset="0"/>
            </a:endParaRPr>
          </a:p>
          <a:p>
            <a:r>
              <a:rPr lang="en-AU" b="1" dirty="0">
                <a:solidFill>
                  <a:schemeClr val="bg1"/>
                </a:solidFill>
                <a:effectLst/>
                <a:latin typeface="Arial" panose="020B0604020202020204" pitchFamily="34" charset="0"/>
                <a:ea typeface="Calibri" panose="020F0502020204030204" pitchFamily="34" charset="0"/>
              </a:rPr>
              <a:t> </a:t>
            </a:r>
            <a:endParaRPr lang="en-AU" dirty="0">
              <a:solidFill>
                <a:schemeClr val="bg1"/>
              </a:solidFill>
              <a:effectLst/>
              <a:latin typeface="Arial" panose="020B0604020202020204" pitchFamily="34" charset="0"/>
              <a:ea typeface="Calibri" panose="020F0502020204030204" pitchFamily="34" charset="0"/>
            </a:endParaRPr>
          </a:p>
          <a:p>
            <a:r>
              <a:rPr lang="en-AU" dirty="0">
                <a:solidFill>
                  <a:schemeClr val="bg1"/>
                </a:solidFill>
                <a:effectLst/>
                <a:latin typeface="Arial" panose="020B0604020202020204" pitchFamily="34" charset="0"/>
                <a:ea typeface="Calibri" panose="020F0502020204030204" pitchFamily="34" charset="0"/>
              </a:rPr>
              <a:t> The objectives of </a:t>
            </a:r>
            <a:r>
              <a:rPr lang="en-AU" dirty="0">
                <a:solidFill>
                  <a:schemeClr val="bg1"/>
                </a:solidFill>
                <a:effectLst/>
                <a:highlight>
                  <a:srgbClr val="FFFF00"/>
                </a:highlight>
                <a:latin typeface="Arial" panose="020B0604020202020204" pitchFamily="34" charset="0"/>
                <a:ea typeface="Calibri" panose="020F0502020204030204" pitchFamily="34" charset="0"/>
              </a:rPr>
              <a:t>APES 305 </a:t>
            </a:r>
            <a:r>
              <a:rPr lang="en-AU" i="1" dirty="0">
                <a:solidFill>
                  <a:schemeClr val="bg1"/>
                </a:solidFill>
                <a:effectLst/>
                <a:highlight>
                  <a:srgbClr val="FFFF00"/>
                </a:highlight>
                <a:latin typeface="Arial" panose="020B0604020202020204" pitchFamily="34" charset="0"/>
                <a:ea typeface="Calibri" panose="020F0502020204030204" pitchFamily="34" charset="0"/>
              </a:rPr>
              <a:t>Terms of Engagement</a:t>
            </a:r>
            <a:r>
              <a:rPr lang="en-AU" i="1" dirty="0">
                <a:solidFill>
                  <a:schemeClr val="bg1"/>
                </a:solidFill>
                <a:effectLst/>
                <a:latin typeface="Arial" panose="020B0604020202020204" pitchFamily="34" charset="0"/>
                <a:ea typeface="Calibri" panose="020F0502020204030204" pitchFamily="34" charset="0"/>
              </a:rPr>
              <a:t> </a:t>
            </a:r>
            <a:r>
              <a:rPr lang="en-AU" dirty="0">
                <a:solidFill>
                  <a:schemeClr val="bg1"/>
                </a:solidFill>
                <a:effectLst/>
                <a:latin typeface="Arial" panose="020B0604020202020204" pitchFamily="34" charset="0"/>
                <a:ea typeface="Calibri" panose="020F0502020204030204" pitchFamily="34" charset="0"/>
              </a:rPr>
              <a:t>are to specify a Member in </a:t>
            </a:r>
            <a:r>
              <a:rPr lang="en-AU" dirty="0" err="1">
                <a:solidFill>
                  <a:schemeClr val="bg1"/>
                </a:solidFill>
                <a:effectLst/>
                <a:latin typeface="Arial" panose="020B0604020202020204" pitchFamily="34" charset="0"/>
                <a:ea typeface="Calibri" panose="020F0502020204030204" pitchFamily="34" charset="0"/>
              </a:rPr>
              <a:t>PublicPractice’s</a:t>
            </a:r>
            <a:r>
              <a:rPr lang="en-AU" dirty="0">
                <a:solidFill>
                  <a:schemeClr val="bg1"/>
                </a:solidFill>
                <a:effectLst/>
                <a:latin typeface="Arial" panose="020B0604020202020204" pitchFamily="34" charset="0"/>
                <a:ea typeface="Calibri" panose="020F0502020204030204" pitchFamily="34" charset="0"/>
              </a:rPr>
              <a:t> professional and ethical obligations in respect of:</a:t>
            </a:r>
          </a:p>
          <a:p>
            <a:r>
              <a:rPr lang="en-AU" dirty="0">
                <a:solidFill>
                  <a:schemeClr val="bg1"/>
                </a:solidFill>
                <a:effectLst/>
                <a:latin typeface="Arial" panose="020B0604020202020204" pitchFamily="34" charset="0"/>
                <a:ea typeface="Calibri" panose="020F0502020204030204" pitchFamily="34" charset="0"/>
              </a:rPr>
              <a:t> </a:t>
            </a:r>
          </a:p>
          <a:p>
            <a:r>
              <a:rPr lang="en-AU" dirty="0">
                <a:solidFill>
                  <a:schemeClr val="bg1"/>
                </a:solidFill>
                <a:effectLst/>
                <a:latin typeface="Arial" panose="020B0604020202020204" pitchFamily="34" charset="0"/>
                <a:ea typeface="Calibri" panose="020F0502020204030204" pitchFamily="34" charset="0"/>
              </a:rPr>
              <a:t> </a:t>
            </a:r>
          </a:p>
          <a:p>
            <a:pPr lvl="0">
              <a:spcAft>
                <a:spcPts val="720"/>
              </a:spcAft>
            </a:pPr>
            <a:r>
              <a:rPr lang="en-AU" dirty="0">
                <a:solidFill>
                  <a:schemeClr val="bg1"/>
                </a:solidFill>
                <a:effectLst/>
                <a:latin typeface="Arial" panose="020B0604020202020204" pitchFamily="34" charset="0"/>
                <a:ea typeface="Calibri" panose="020F0502020204030204" pitchFamily="34" charset="0"/>
              </a:rPr>
              <a:t>•documentation and communication of the Terms of Engagement to a Client;</a:t>
            </a:r>
          </a:p>
          <a:p>
            <a:pPr lvl="0">
              <a:spcAft>
                <a:spcPts val="720"/>
              </a:spcAft>
            </a:pPr>
            <a:r>
              <a:rPr lang="en-AU" dirty="0">
                <a:solidFill>
                  <a:schemeClr val="bg1"/>
                </a:solidFill>
                <a:effectLst/>
                <a:latin typeface="Arial" panose="020B0604020202020204" pitchFamily="34" charset="0"/>
                <a:ea typeface="Calibri" panose="020F0502020204030204" pitchFamily="34" charset="0"/>
              </a:rPr>
              <a:t>•matters to be included in an Engagement Document;</a:t>
            </a:r>
          </a:p>
          <a:p>
            <a:pPr lvl="0">
              <a:spcAft>
                <a:spcPts val="720"/>
              </a:spcAft>
            </a:pPr>
            <a:r>
              <a:rPr lang="en-AU" dirty="0">
                <a:solidFill>
                  <a:schemeClr val="bg1"/>
                </a:solidFill>
                <a:effectLst/>
                <a:latin typeface="Arial" panose="020B0604020202020204" pitchFamily="34" charset="0"/>
                <a:ea typeface="Calibri" panose="020F0502020204030204" pitchFamily="34" charset="0"/>
              </a:rPr>
              <a:t>•circumstances in which an Engagement Document should be reissued in respect of a recurring Engagement; and</a:t>
            </a:r>
          </a:p>
          <a:p>
            <a:pPr lvl="0"/>
            <a:r>
              <a:rPr lang="en-AU" dirty="0">
                <a:solidFill>
                  <a:schemeClr val="bg1"/>
                </a:solidFill>
                <a:effectLst/>
                <a:latin typeface="Arial" panose="020B0604020202020204" pitchFamily="34" charset="0"/>
                <a:ea typeface="Calibri" panose="020F0502020204030204" pitchFamily="34" charset="0"/>
              </a:rPr>
              <a:t>•limitation of liability schemes.</a:t>
            </a:r>
          </a:p>
          <a:p>
            <a:r>
              <a:rPr lang="en-AU" dirty="0">
                <a:solidFill>
                  <a:schemeClr val="bg1"/>
                </a:solidFill>
                <a:effectLst/>
                <a:latin typeface="Arial" panose="020B0604020202020204" pitchFamily="34" charset="0"/>
                <a:ea typeface="Calibri" panose="020F0502020204030204" pitchFamily="34" charset="0"/>
              </a:rPr>
              <a:t> </a:t>
            </a:r>
          </a:p>
          <a:p>
            <a:pPr defTabSz="129982">
              <a:lnSpc>
                <a:spcPct val="150000"/>
              </a:lnSpc>
            </a:pPr>
            <a:r>
              <a:rPr lang="en-AU"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1.4 </a:t>
            </a:r>
            <a:r>
              <a:rPr lang="en-AU" b="1" dirty="0">
                <a:solidFill>
                  <a:schemeClr val="bg1"/>
                </a:solidFill>
                <a:effectLst/>
                <a:highlight>
                  <a:srgbClr val="FFFF00"/>
                </a:highlight>
                <a:latin typeface="Arial" panose="020B0604020202020204" pitchFamily="34" charset="0"/>
                <a:ea typeface="Calibri" panose="020F0502020204030204" pitchFamily="34" charset="0"/>
                <a:cs typeface="Times New Roman" panose="02020603050405020304" pitchFamily="18" charset="0"/>
              </a:rPr>
              <a:t>Members in Public Practice in Australia shall follow the mandatory requirements of APES 305 </a:t>
            </a:r>
            <a:r>
              <a:rPr lang="en-AU"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when they provide Professional Services to Clients. </a:t>
            </a:r>
          </a:p>
          <a:p>
            <a:pPr defTabSz="129982">
              <a:lnSpc>
                <a:spcPct val="150000"/>
              </a:lnSpc>
            </a:pPr>
            <a:r>
              <a:rPr lang="en-GB"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(revised APES 305 effective on or after 1 July 2021)</a:t>
            </a:r>
            <a:endParaRPr lang="en-AU"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3148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D5966E3-75B2-4EE2-9C42-A0805EA3A321}"/>
              </a:ext>
            </a:extLst>
          </p:cNvPr>
          <p:cNvSpPr txBox="1"/>
          <p:nvPr/>
        </p:nvSpPr>
        <p:spPr>
          <a:xfrm>
            <a:off x="-1" y="170175"/>
            <a:ext cx="12191999" cy="6532045"/>
          </a:xfrm>
          <a:prstGeom prst="rect">
            <a:avLst/>
          </a:prstGeom>
          <a:noFill/>
        </p:spPr>
        <p:txBody>
          <a:bodyPr wrap="square" rtlCol="0">
            <a:spAutoFit/>
          </a:bodyPr>
          <a:lstStyle/>
          <a:p>
            <a:pPr algn="ctr" defTabSz="129982">
              <a:lnSpc>
                <a:spcPct val="115000"/>
              </a:lnSpc>
            </a:pPr>
            <a:r>
              <a:rPr lang="en-GB" sz="2800" b="1" u="sng" dirty="0">
                <a:solidFill>
                  <a:prstClr val="black"/>
                </a:solidFill>
                <a:latin typeface="Bookman Old Style" panose="02050604050505020204" pitchFamily="18" charset="0"/>
              </a:rPr>
              <a:t>BUSINESS LAW AND INSOLVENCY</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a:p>
            <a:pPr defTabSz="129982">
              <a:lnSpc>
                <a:spcPct val="150000"/>
              </a:lnSpc>
            </a:pPr>
            <a:endParaRPr lang="en-US" sz="2000" b="1" u="sng" dirty="0">
              <a:solidFill>
                <a:prstClr val="black"/>
              </a:solidFill>
              <a:latin typeface="Arial Black" panose="020B0A04020102020204" pitchFamily="34" charset="0"/>
              <a:cs typeface="Times New Roman" panose="02020603050405020304" pitchFamily="18" charset="0"/>
            </a:endParaRPr>
          </a:p>
          <a:p>
            <a:pPr defTabSz="129982">
              <a:lnSpc>
                <a:spcPct val="150000"/>
              </a:lnSpc>
            </a:pPr>
            <a:r>
              <a:rPr lang="en-US" sz="2400" b="1" u="sng" dirty="0">
                <a:solidFill>
                  <a:prstClr val="black"/>
                </a:solidFill>
                <a:highlight>
                  <a:srgbClr val="00FFFF"/>
                </a:highlight>
                <a:latin typeface="Arial Black" panose="020B0A04020102020204" pitchFamily="34" charset="0"/>
                <a:cs typeface="Times New Roman" panose="02020603050405020304" pitchFamily="18" charset="0"/>
              </a:rPr>
              <a:t>ASIC INFO 76 GUIDE ON BOOKS AND RECORDS</a:t>
            </a:r>
          </a:p>
          <a:p>
            <a:pPr defTabSz="129982">
              <a:lnSpc>
                <a:spcPct val="150000"/>
              </a:lnSpc>
            </a:pPr>
            <a:endParaRPr lang="en-US" sz="2400" b="1" u="sng" dirty="0">
              <a:solidFill>
                <a:prstClr val="black"/>
              </a:solidFill>
              <a:highlight>
                <a:srgbClr val="00FFFF"/>
              </a:highlight>
              <a:latin typeface="Arial Black" panose="020B0A04020102020204" pitchFamily="34" charset="0"/>
              <a:cs typeface="Times New Roman" panose="02020603050405020304" pitchFamily="18" charset="0"/>
            </a:endParaRPr>
          </a:p>
          <a:p>
            <a:pPr defTabSz="129982">
              <a:lnSpc>
                <a:spcPct val="150000"/>
              </a:lnSpc>
            </a:pPr>
            <a:r>
              <a:rPr lang="en-GB" sz="2400" b="1" u="sng" dirty="0">
                <a:solidFill>
                  <a:prstClr val="black"/>
                </a:solidFill>
                <a:latin typeface="Arial Black" panose="020B0A04020102020204" pitchFamily="34" charset="0"/>
                <a:cs typeface="Times New Roman" panose="02020603050405020304" pitchFamily="18" charset="0"/>
              </a:rPr>
              <a:t>CORPORATIONS ACT, PART 9.3----BOOKS</a:t>
            </a:r>
          </a:p>
          <a:p>
            <a:pPr defTabSz="129982">
              <a:lnSpc>
                <a:spcPct val="150000"/>
              </a:lnSpc>
            </a:pPr>
            <a:r>
              <a:rPr lang="en-GB" sz="2400" b="1" u="sng" dirty="0">
                <a:solidFill>
                  <a:prstClr val="black"/>
                </a:solidFill>
                <a:latin typeface="Arial Black" panose="020B0A04020102020204" pitchFamily="34" charset="0"/>
                <a:cs typeface="Times New Roman" panose="02020603050405020304" pitchFamily="18" charset="0"/>
              </a:rPr>
              <a:t>•	1300 Inspection of books  </a:t>
            </a:r>
          </a:p>
          <a:p>
            <a:pPr defTabSz="129982">
              <a:lnSpc>
                <a:spcPct val="150000"/>
              </a:lnSpc>
            </a:pPr>
            <a:r>
              <a:rPr lang="en-GB" sz="2400" b="1" u="sng" dirty="0">
                <a:solidFill>
                  <a:prstClr val="black"/>
                </a:solidFill>
                <a:latin typeface="Arial Black" panose="020B0A04020102020204" pitchFamily="34" charset="0"/>
                <a:cs typeface="Times New Roman" panose="02020603050405020304" pitchFamily="18" charset="0"/>
              </a:rPr>
              <a:t>•	1301 Location of books on computers  </a:t>
            </a:r>
          </a:p>
          <a:p>
            <a:pPr defTabSz="129982">
              <a:lnSpc>
                <a:spcPct val="150000"/>
              </a:lnSpc>
            </a:pPr>
            <a:r>
              <a:rPr lang="en-GB" sz="2400" b="1" u="sng" dirty="0">
                <a:solidFill>
                  <a:prstClr val="black"/>
                </a:solidFill>
                <a:latin typeface="Arial Black" panose="020B0A04020102020204" pitchFamily="34" charset="0"/>
                <a:cs typeface="Times New Roman" panose="02020603050405020304" pitchFamily="18" charset="0"/>
              </a:rPr>
              <a:t>•	1303 Court may compel compliance  </a:t>
            </a:r>
          </a:p>
          <a:p>
            <a:pPr defTabSz="129982">
              <a:lnSpc>
                <a:spcPct val="150000"/>
              </a:lnSpc>
            </a:pPr>
            <a:r>
              <a:rPr lang="en-GB" sz="2400" b="1" u="sng" dirty="0">
                <a:solidFill>
                  <a:prstClr val="black"/>
                </a:solidFill>
                <a:latin typeface="Arial Black" panose="020B0A04020102020204" pitchFamily="34" charset="0"/>
                <a:cs typeface="Times New Roman" panose="02020603050405020304" pitchFamily="18" charset="0"/>
              </a:rPr>
              <a:t>•	1304 Translations of instruments  </a:t>
            </a:r>
          </a:p>
          <a:p>
            <a:pPr defTabSz="129982">
              <a:lnSpc>
                <a:spcPct val="150000"/>
              </a:lnSpc>
            </a:pPr>
            <a:r>
              <a:rPr lang="en-GB" sz="2400" b="1" u="sng" dirty="0">
                <a:solidFill>
                  <a:prstClr val="black"/>
                </a:solidFill>
                <a:latin typeface="Arial Black" panose="020B0A04020102020204" pitchFamily="34" charset="0"/>
                <a:cs typeface="Times New Roman" panose="02020603050405020304" pitchFamily="18" charset="0"/>
              </a:rPr>
              <a:t>•	1305 Admissibility of books in evidence  </a:t>
            </a:r>
          </a:p>
          <a:p>
            <a:pPr defTabSz="129982">
              <a:lnSpc>
                <a:spcPct val="150000"/>
              </a:lnSpc>
            </a:pPr>
            <a:r>
              <a:rPr lang="en-GB" sz="2400" b="1" u="sng" dirty="0">
                <a:solidFill>
                  <a:prstClr val="black"/>
                </a:solidFill>
                <a:latin typeface="Arial Black" panose="020B0A04020102020204" pitchFamily="34" charset="0"/>
                <a:cs typeface="Times New Roman" panose="02020603050405020304" pitchFamily="18" charset="0"/>
              </a:rPr>
              <a:t>•	1306 Form and evidentiary value of books  </a:t>
            </a:r>
          </a:p>
          <a:p>
            <a:pPr defTabSz="129982">
              <a:lnSpc>
                <a:spcPct val="150000"/>
              </a:lnSpc>
            </a:pPr>
            <a:r>
              <a:rPr lang="en-GB" sz="2400" b="1" u="sng" dirty="0">
                <a:solidFill>
                  <a:prstClr val="black"/>
                </a:solidFill>
                <a:latin typeface="Arial Black" panose="020B0A04020102020204" pitchFamily="34" charset="0"/>
                <a:cs typeface="Times New Roman" panose="02020603050405020304" pitchFamily="18" charset="0"/>
              </a:rPr>
              <a:t>•	1307 Falsification of books </a:t>
            </a:r>
            <a:endParaRPr lang="en-US" dirty="0">
              <a:latin typeface="Arial Black" panose="020B0A04020102020204" pitchFamily="34" charset="0"/>
              <a:ea typeface="Calibri" panose="020F0502020204030204" pitchFamily="34" charset="0"/>
              <a:cs typeface="Times New Roman" panose="02020603050405020304" pitchFamily="18" charset="0"/>
            </a:endParaRPr>
          </a:p>
        </p:txBody>
      </p:sp>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09488" y="6049274"/>
            <a:ext cx="716803" cy="808726"/>
          </a:xfrm>
          <a:prstGeom prst="rect">
            <a:avLst/>
          </a:prstGeom>
          <a:solidFill>
            <a:schemeClr val="accent6">
              <a:lumMod val="40000"/>
              <a:lumOff val="60000"/>
            </a:schemeClr>
          </a:solidFill>
          <a:ln w="57150">
            <a:solidFill>
              <a:schemeClr val="tx1"/>
            </a:solidFill>
          </a:ln>
        </p:spPr>
      </p:pic>
    </p:spTree>
    <p:extLst>
      <p:ext uri="{BB962C8B-B14F-4D97-AF65-F5344CB8AC3E}">
        <p14:creationId xmlns:p14="http://schemas.microsoft.com/office/powerpoint/2010/main" val="38112338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75197" y="5986852"/>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0" y="306781"/>
            <a:ext cx="12192001" cy="5338256"/>
          </a:xfrm>
          <a:prstGeom prst="rect">
            <a:avLst/>
          </a:prstGeom>
          <a:noFill/>
        </p:spPr>
        <p:txBody>
          <a:bodyPr wrap="square" rtlCol="0">
            <a:spAutoFit/>
          </a:bodyPr>
          <a:lstStyle/>
          <a:p>
            <a:pPr lvl="0"/>
            <a:r>
              <a:rPr lang="en-AU" sz="2400" b="1" u="sng" dirty="0">
                <a:solidFill>
                  <a:schemeClr val="bg1"/>
                </a:solidFill>
                <a:latin typeface="Walbaum Heading" panose="020B0604020202020204" pitchFamily="18" charset="0"/>
                <a:ea typeface="Calibri" panose="020F0502020204030204" pitchFamily="34" charset="0"/>
              </a:rPr>
              <a:t>Protecting Accountants</a:t>
            </a:r>
            <a:endParaRPr lang="en-AU" sz="2400" b="1" u="sng" dirty="0">
              <a:solidFill>
                <a:schemeClr val="bg1"/>
              </a:solidFill>
              <a:effectLst/>
              <a:latin typeface="Walbaum Heading" panose="020B0604020202020204" pitchFamily="18" charset="0"/>
              <a:ea typeface="Calibri" panose="020F0502020204030204" pitchFamily="34" charset="0"/>
            </a:endParaRPr>
          </a:p>
          <a:p>
            <a:pPr lvl="0"/>
            <a:endParaRPr lang="en-AU" sz="2000" b="1" u="sng" dirty="0">
              <a:solidFill>
                <a:schemeClr val="bg1"/>
              </a:solidFill>
              <a:latin typeface="Arial Black" panose="020B0A04020102020204" pitchFamily="34"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Engagement letters; APES 305 </a:t>
            </a: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Purpose of the letter</a:t>
            </a: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Objectives of the Engagement</a:t>
            </a: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Scope of the Engagement</a:t>
            </a: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Engagement output</a:t>
            </a: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Relative responsibilities</a:t>
            </a: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Involvement of other Members in Public Practice</a:t>
            </a: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Fees and billing arrangements</a:t>
            </a: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Ownership of documents and data</a:t>
            </a: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Confirmation by the Client (of acceptance) </a:t>
            </a:r>
          </a:p>
        </p:txBody>
      </p:sp>
    </p:spTree>
    <p:extLst>
      <p:ext uri="{BB962C8B-B14F-4D97-AF65-F5344CB8AC3E}">
        <p14:creationId xmlns:p14="http://schemas.microsoft.com/office/powerpoint/2010/main" val="21433935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75197" y="5986852"/>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0" y="306781"/>
            <a:ext cx="12192001" cy="3029932"/>
          </a:xfrm>
          <a:prstGeom prst="rect">
            <a:avLst/>
          </a:prstGeom>
          <a:noFill/>
        </p:spPr>
        <p:txBody>
          <a:bodyPr wrap="square" rtlCol="0">
            <a:spAutoFit/>
          </a:bodyPr>
          <a:lstStyle/>
          <a:p>
            <a:pPr lvl="0"/>
            <a:r>
              <a:rPr lang="en-AU" sz="2400" b="1" u="sng" dirty="0">
                <a:solidFill>
                  <a:schemeClr val="bg1"/>
                </a:solidFill>
                <a:latin typeface="Walbaum Heading" panose="020B0604020202020204" pitchFamily="18" charset="0"/>
                <a:ea typeface="Calibri" panose="020F0502020204030204" pitchFamily="34" charset="0"/>
              </a:rPr>
              <a:t>Protecting Accountants</a:t>
            </a:r>
            <a:endParaRPr lang="en-AU" sz="2400" b="1" u="sng" dirty="0">
              <a:solidFill>
                <a:schemeClr val="bg1"/>
              </a:solidFill>
              <a:effectLst/>
              <a:latin typeface="Walbaum Heading" panose="020B0604020202020204" pitchFamily="18" charset="0"/>
              <a:ea typeface="Calibri" panose="020F0502020204030204" pitchFamily="34" charset="0"/>
            </a:endParaRPr>
          </a:p>
          <a:p>
            <a:pPr lvl="0"/>
            <a:endParaRPr lang="en-AU" sz="2000" b="1" u="sng" dirty="0">
              <a:solidFill>
                <a:schemeClr val="bg1"/>
              </a:solidFill>
              <a:latin typeface="Arial Black" panose="020B0A04020102020204" pitchFamily="34"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Legal Profession Uniform Law (NSW) No 16a of 2014</a:t>
            </a:r>
          </a:p>
          <a:p>
            <a:pPr defTabSz="129982">
              <a:lnSpc>
                <a:spcPct val="150000"/>
              </a:lnSpc>
            </a:pPr>
            <a:r>
              <a:rPr lang="en-GB" sz="2000" b="1" dirty="0">
                <a:solidFill>
                  <a:prstClr val="black"/>
                </a:solidFill>
                <a:latin typeface="Arial Black" panose="020B0A04020102020204" pitchFamily="34" charset="0"/>
              </a:rPr>
              <a:t>206   Security for legal costs</a:t>
            </a:r>
          </a:p>
          <a:p>
            <a:pPr defTabSz="129982">
              <a:lnSpc>
                <a:spcPct val="150000"/>
              </a:lnSpc>
            </a:pPr>
            <a:r>
              <a:rPr lang="en-GB" sz="2000" b="1" dirty="0">
                <a:solidFill>
                  <a:prstClr val="black"/>
                </a:solidFill>
                <a:latin typeface="Arial Black" panose="020B0A04020102020204" pitchFamily="34" charset="0"/>
              </a:rPr>
              <a:t>A law practice may take reasonable security from a client for legal costs (including security for the payment of interest on unpaid legal costs) and may refuse or cease to act for a client who does not provide reasonable security. </a:t>
            </a:r>
          </a:p>
        </p:txBody>
      </p:sp>
    </p:spTree>
    <p:extLst>
      <p:ext uri="{BB962C8B-B14F-4D97-AF65-F5344CB8AC3E}">
        <p14:creationId xmlns:p14="http://schemas.microsoft.com/office/powerpoint/2010/main" val="25558782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75197" y="5986852"/>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0" y="306781"/>
            <a:ext cx="12192001" cy="5035225"/>
          </a:xfrm>
          <a:prstGeom prst="rect">
            <a:avLst/>
          </a:prstGeom>
          <a:noFill/>
        </p:spPr>
        <p:txBody>
          <a:bodyPr wrap="square" rtlCol="0">
            <a:spAutoFit/>
          </a:bodyPr>
          <a:lstStyle/>
          <a:p>
            <a:pPr lvl="0"/>
            <a:r>
              <a:rPr lang="en-AU" sz="2400" b="1" u="sng" dirty="0">
                <a:solidFill>
                  <a:schemeClr val="bg1"/>
                </a:solidFill>
                <a:latin typeface="Walbaum Heading" panose="020B0604020202020204" pitchFamily="18" charset="0"/>
                <a:ea typeface="Calibri" panose="020F0502020204030204" pitchFamily="34" charset="0"/>
              </a:rPr>
              <a:t>Protecting Accountants</a:t>
            </a:r>
            <a:endParaRPr lang="en-AU" sz="2400" b="1" u="sng" dirty="0">
              <a:solidFill>
                <a:schemeClr val="bg1"/>
              </a:solidFill>
              <a:effectLst/>
              <a:latin typeface="Walbaum Heading" panose="020B0604020202020204" pitchFamily="18"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Engagement letters, </a:t>
            </a:r>
            <a:r>
              <a:rPr lang="en-GB" sz="2000" b="1" u="sng" dirty="0">
                <a:solidFill>
                  <a:prstClr val="black"/>
                </a:solidFill>
                <a:highlight>
                  <a:srgbClr val="FFFF00"/>
                </a:highlight>
                <a:latin typeface="Arial Black" panose="020B0A04020102020204" pitchFamily="34" charset="0"/>
              </a:rPr>
              <a:t>interesting terms </a:t>
            </a:r>
            <a:r>
              <a:rPr lang="en-GB" sz="2000" b="1" u="sng" dirty="0">
                <a:solidFill>
                  <a:prstClr val="black"/>
                </a:solidFill>
                <a:latin typeface="Arial Black" panose="020B0A04020102020204" pitchFamily="34" charset="0"/>
              </a:rPr>
              <a:t>(Security);</a:t>
            </a:r>
          </a:p>
          <a:p>
            <a:pPr defTabSz="129982">
              <a:lnSpc>
                <a:spcPct val="150000"/>
              </a:lnSpc>
            </a:pPr>
            <a:r>
              <a:rPr lang="en-GB" b="1" i="1" dirty="0">
                <a:solidFill>
                  <a:prstClr val="black"/>
                </a:solidFill>
                <a:latin typeface="Arial Black" panose="020B0A04020102020204" pitchFamily="34" charset="0"/>
              </a:rPr>
              <a:t>“Where our instructions are received on behalf of a company or a company and one or any number of its directors and/or secretaries, then </a:t>
            </a:r>
            <a:r>
              <a:rPr lang="en-GB" b="1" i="1" dirty="0">
                <a:solidFill>
                  <a:prstClr val="black"/>
                </a:solidFill>
                <a:highlight>
                  <a:srgbClr val="FFFF00"/>
                </a:highlight>
                <a:latin typeface="Arial Black" panose="020B0A04020102020204" pitchFamily="34" charset="0"/>
              </a:rPr>
              <a:t>any signature by a director </a:t>
            </a:r>
            <a:r>
              <a:rPr lang="en-GB" b="1" i="1" dirty="0">
                <a:solidFill>
                  <a:prstClr val="black"/>
                </a:solidFill>
                <a:latin typeface="Arial Black" panose="020B0A04020102020204" pitchFamily="34" charset="0"/>
              </a:rPr>
              <a:t>and/or secretary shall constitute a </a:t>
            </a:r>
            <a:r>
              <a:rPr lang="en-GB" b="1" i="1" dirty="0">
                <a:solidFill>
                  <a:prstClr val="black"/>
                </a:solidFill>
                <a:highlight>
                  <a:srgbClr val="FFFF00"/>
                </a:highlight>
                <a:latin typeface="Arial Black" panose="020B0A04020102020204" pitchFamily="34" charset="0"/>
              </a:rPr>
              <a:t>personal guarantee </a:t>
            </a:r>
            <a:r>
              <a:rPr lang="en-GB" b="1" i="1" dirty="0">
                <a:solidFill>
                  <a:prstClr val="black"/>
                </a:solidFill>
                <a:latin typeface="Arial Black" panose="020B0A04020102020204" pitchFamily="34" charset="0"/>
              </a:rPr>
              <a:t>in our favour and </a:t>
            </a:r>
            <a:r>
              <a:rPr lang="en-GB" b="1" i="1" dirty="0">
                <a:solidFill>
                  <a:prstClr val="black"/>
                </a:solidFill>
                <a:highlight>
                  <a:srgbClr val="FFFF00"/>
                </a:highlight>
                <a:latin typeface="Arial Black" panose="020B0A04020102020204" pitchFamily="34" charset="0"/>
              </a:rPr>
              <a:t>a registrable security interest charging </a:t>
            </a:r>
            <a:r>
              <a:rPr lang="en-GB" b="1" i="1" dirty="0">
                <a:solidFill>
                  <a:prstClr val="black"/>
                </a:solidFill>
                <a:latin typeface="Arial Black" panose="020B0A04020102020204" pitchFamily="34" charset="0"/>
              </a:rPr>
              <a:t>as collateral over the company’s assets and undertaking as a general charge and over your the client’s/guarantor’s/director’s, however described, personal assets as a general charge security interest under the Personal Property Securities Act 2010 (</a:t>
            </a:r>
            <a:r>
              <a:rPr lang="en-GB" b="1" i="1" dirty="0" err="1">
                <a:solidFill>
                  <a:prstClr val="black"/>
                </a:solidFill>
                <a:latin typeface="Arial Black" panose="020B0A04020102020204" pitchFamily="34" charset="0"/>
              </a:rPr>
              <a:t>Cth</a:t>
            </a:r>
            <a:r>
              <a:rPr lang="en-GB" b="1" i="1" dirty="0">
                <a:solidFill>
                  <a:prstClr val="black"/>
                </a:solidFill>
                <a:latin typeface="Arial Black" panose="020B0A04020102020204" pitchFamily="34" charset="0"/>
              </a:rPr>
              <a:t>), and over </a:t>
            </a:r>
            <a:r>
              <a:rPr lang="en-GB" b="1" i="1" dirty="0">
                <a:solidFill>
                  <a:prstClr val="black"/>
                </a:solidFill>
                <a:highlight>
                  <a:srgbClr val="FFFF00"/>
                </a:highlight>
                <a:latin typeface="Arial Black" panose="020B0A04020102020204" pitchFamily="34" charset="0"/>
              </a:rPr>
              <a:t>land </a:t>
            </a:r>
            <a:r>
              <a:rPr lang="en-GB" b="1" i="1" dirty="0">
                <a:solidFill>
                  <a:prstClr val="black"/>
                </a:solidFill>
                <a:latin typeface="Arial Black" panose="020B0A04020102020204" pitchFamily="34" charset="0"/>
              </a:rPr>
              <a:t>whether held by the company or the individual client/guarantor/director however described, </a:t>
            </a:r>
            <a:r>
              <a:rPr lang="en-GB" b="1" i="1" dirty="0">
                <a:solidFill>
                  <a:prstClr val="black"/>
                </a:solidFill>
                <a:highlight>
                  <a:srgbClr val="FFFF00"/>
                </a:highlight>
                <a:latin typeface="Arial Black" panose="020B0A04020102020204" pitchFamily="34" charset="0"/>
              </a:rPr>
              <a:t>as a charge </a:t>
            </a:r>
            <a:r>
              <a:rPr lang="en-GB" b="1" i="1" dirty="0">
                <a:solidFill>
                  <a:prstClr val="black"/>
                </a:solidFill>
                <a:latin typeface="Arial Black" panose="020B0A04020102020204" pitchFamily="34" charset="0"/>
              </a:rPr>
              <a:t>in favour of Accountants. I unequivocally grant to Accountants an equitable interest over all the property owned or controlled by me. I consent to Accountants </a:t>
            </a:r>
            <a:r>
              <a:rPr lang="en-GB" b="1" i="1" dirty="0">
                <a:solidFill>
                  <a:prstClr val="black"/>
                </a:solidFill>
                <a:highlight>
                  <a:srgbClr val="FFFF00"/>
                </a:highlight>
                <a:latin typeface="Arial Black" panose="020B0A04020102020204" pitchFamily="34" charset="0"/>
              </a:rPr>
              <a:t>lodging a caveat </a:t>
            </a:r>
            <a:r>
              <a:rPr lang="en-GB" b="1" i="1" dirty="0">
                <a:solidFill>
                  <a:prstClr val="black"/>
                </a:solidFill>
                <a:latin typeface="Arial Black" panose="020B0A04020102020204" pitchFamily="34" charset="0"/>
              </a:rPr>
              <a:t>over property owned or controlled by me, to protect their equitable interest.”</a:t>
            </a:r>
            <a:endParaRPr lang="en-GB" sz="2000" b="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25769115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75197" y="5986852"/>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0" y="306781"/>
            <a:ext cx="12192001" cy="5953809"/>
          </a:xfrm>
          <a:prstGeom prst="rect">
            <a:avLst/>
          </a:prstGeom>
          <a:noFill/>
        </p:spPr>
        <p:txBody>
          <a:bodyPr wrap="square" rtlCol="0">
            <a:spAutoFit/>
          </a:bodyPr>
          <a:lstStyle/>
          <a:p>
            <a:pPr lvl="0"/>
            <a:r>
              <a:rPr lang="en-AU" sz="2400" b="1" u="sng" dirty="0">
                <a:solidFill>
                  <a:schemeClr val="bg1"/>
                </a:solidFill>
                <a:latin typeface="Walbaum Heading" panose="020B0604020202020204" pitchFamily="18" charset="0"/>
                <a:ea typeface="Calibri" panose="020F0502020204030204" pitchFamily="34" charset="0"/>
              </a:rPr>
              <a:t>Protecting Accountants</a:t>
            </a:r>
            <a:endParaRPr lang="en-AU" sz="2400" b="1" u="sng" dirty="0">
              <a:solidFill>
                <a:schemeClr val="bg1"/>
              </a:solidFill>
              <a:effectLst/>
              <a:latin typeface="Walbaum Heading" panose="020B0604020202020204" pitchFamily="18"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Engagement letters, </a:t>
            </a:r>
            <a:r>
              <a:rPr lang="en-GB" sz="2000" b="1" u="sng" dirty="0">
                <a:solidFill>
                  <a:prstClr val="black"/>
                </a:solidFill>
                <a:highlight>
                  <a:srgbClr val="FFFF00"/>
                </a:highlight>
                <a:latin typeface="Arial Black" panose="020B0A04020102020204" pitchFamily="34" charset="0"/>
              </a:rPr>
              <a:t>interesting terms </a:t>
            </a:r>
            <a:r>
              <a:rPr lang="en-GB" sz="2000" b="1" u="sng" dirty="0">
                <a:solidFill>
                  <a:prstClr val="black"/>
                </a:solidFill>
                <a:latin typeface="Arial Black" panose="020B0A04020102020204" pitchFamily="34" charset="0"/>
              </a:rPr>
              <a:t>(Security);</a:t>
            </a: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As Callaway JA said in the </a:t>
            </a:r>
            <a:r>
              <a:rPr lang="en-GB" sz="2000" b="1" dirty="0" err="1">
                <a:solidFill>
                  <a:prstClr val="black"/>
                </a:solidFill>
                <a:latin typeface="Arial Black" panose="020B0A04020102020204" pitchFamily="34" charset="0"/>
              </a:rPr>
              <a:t>Maxitherm</a:t>
            </a:r>
            <a:r>
              <a:rPr lang="en-GB" sz="2000" b="1" dirty="0">
                <a:solidFill>
                  <a:prstClr val="black"/>
                </a:solidFill>
                <a:latin typeface="Arial Black" panose="020B0A04020102020204" pitchFamily="34" charset="0"/>
              </a:rPr>
              <a:t> case “It is not uncommon to enter into a transaction on another party’s standard terms and conditions without enquiring what they are. It is often not worth doing so and a sensible commercial risk to run. The law reflects commercial reality by holding the party who does not enquire to such of the other party’s standard terms and conditions as may fairly be regarded as within the risk the first party took.”</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Central Cleaning Supplies v </a:t>
            </a:r>
            <a:r>
              <a:rPr lang="en-GB" sz="2000" b="1" dirty="0" err="1">
                <a:solidFill>
                  <a:prstClr val="black"/>
                </a:solidFill>
                <a:latin typeface="Arial Black" panose="020B0A04020102020204" pitchFamily="34" charset="0"/>
              </a:rPr>
              <a:t>Elkerton</a:t>
            </a:r>
            <a:r>
              <a:rPr lang="en-GB" sz="2000" b="1" dirty="0">
                <a:solidFill>
                  <a:prstClr val="black"/>
                </a:solidFill>
                <a:latin typeface="Arial Black" panose="020B0A04020102020204" pitchFamily="34" charset="0"/>
              </a:rPr>
              <a:t> [2015] VSCA 92 (12 May 2015) at [37]</a:t>
            </a: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endParaRPr lang="en-GB" sz="20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14722263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75197" y="5986852"/>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0" y="306781"/>
            <a:ext cx="12192001" cy="7338804"/>
          </a:xfrm>
          <a:prstGeom prst="rect">
            <a:avLst/>
          </a:prstGeom>
          <a:noFill/>
        </p:spPr>
        <p:txBody>
          <a:bodyPr wrap="square" rtlCol="0">
            <a:spAutoFit/>
          </a:bodyPr>
          <a:lstStyle/>
          <a:p>
            <a:pPr lvl="0"/>
            <a:r>
              <a:rPr lang="en-AU" sz="2400" b="1" u="sng" dirty="0">
                <a:solidFill>
                  <a:schemeClr val="bg1"/>
                </a:solidFill>
                <a:latin typeface="Walbaum Heading" panose="020B0604020202020204" pitchFamily="18" charset="0"/>
                <a:ea typeface="Calibri" panose="020F0502020204030204" pitchFamily="34" charset="0"/>
              </a:rPr>
              <a:t>Protecting Accountants</a:t>
            </a:r>
            <a:endParaRPr lang="en-AU" sz="2400" b="1" u="sng" dirty="0">
              <a:solidFill>
                <a:schemeClr val="bg1"/>
              </a:solidFill>
              <a:effectLst/>
              <a:latin typeface="Walbaum Heading" panose="020B0604020202020204" pitchFamily="18"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Engagement letters, </a:t>
            </a:r>
            <a:r>
              <a:rPr lang="en-GB" sz="2000" b="1" u="sng" dirty="0">
                <a:solidFill>
                  <a:prstClr val="black"/>
                </a:solidFill>
                <a:highlight>
                  <a:srgbClr val="FFFF00"/>
                </a:highlight>
                <a:latin typeface="Arial Black" panose="020B0A04020102020204" pitchFamily="34" charset="0"/>
              </a:rPr>
              <a:t>interesting terms </a:t>
            </a:r>
            <a:r>
              <a:rPr lang="en-GB" sz="2000" b="1" u="sng" dirty="0">
                <a:solidFill>
                  <a:prstClr val="black"/>
                </a:solidFill>
                <a:latin typeface="Arial Black" panose="020B0A04020102020204" pitchFamily="34" charset="0"/>
              </a:rPr>
              <a:t>(Security);</a:t>
            </a: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49.	Toll (FGCT) Pty Ltd v </a:t>
            </a:r>
            <a:r>
              <a:rPr lang="en-GB" sz="2000" b="1" dirty="0" err="1">
                <a:solidFill>
                  <a:prstClr val="black"/>
                </a:solidFill>
                <a:latin typeface="Arial Black" panose="020B0A04020102020204" pitchFamily="34" charset="0"/>
              </a:rPr>
              <a:t>Alphapharm</a:t>
            </a:r>
            <a:r>
              <a:rPr lang="en-GB" sz="2000" b="1" dirty="0">
                <a:solidFill>
                  <a:prstClr val="black"/>
                </a:solidFill>
                <a:latin typeface="Arial Black" panose="020B0A04020102020204" pitchFamily="34" charset="0"/>
              </a:rPr>
              <a:t> Pty Ltd [2004] HCA 52; (2004) 219 CLR 165 at 182-183 [47]- [48], where Gleeson CJ, </a:t>
            </a:r>
            <a:r>
              <a:rPr lang="en-GB" sz="2000" b="1" dirty="0" err="1">
                <a:solidFill>
                  <a:prstClr val="black"/>
                </a:solidFill>
                <a:latin typeface="Arial Black" panose="020B0A04020102020204" pitchFamily="34" charset="0"/>
              </a:rPr>
              <a:t>Gummow</a:t>
            </a:r>
            <a:r>
              <a:rPr lang="en-GB" sz="2000" b="1" dirty="0">
                <a:solidFill>
                  <a:prstClr val="black"/>
                </a:solidFill>
                <a:latin typeface="Arial Black" panose="020B0A04020102020204" pitchFamily="34" charset="0"/>
              </a:rPr>
              <a:t>, Hayne, </a:t>
            </a:r>
            <a:r>
              <a:rPr lang="en-GB" sz="2000" b="1" dirty="0" err="1">
                <a:solidFill>
                  <a:prstClr val="black"/>
                </a:solidFill>
                <a:latin typeface="Arial Black" panose="020B0A04020102020204" pitchFamily="34" charset="0"/>
              </a:rPr>
              <a:t>Callinan</a:t>
            </a:r>
            <a:r>
              <a:rPr lang="en-GB" sz="2000" b="1" dirty="0">
                <a:solidFill>
                  <a:prstClr val="black"/>
                </a:solidFill>
                <a:latin typeface="Arial Black" panose="020B0A04020102020204" pitchFamily="34" charset="0"/>
              </a:rPr>
              <a:t> and Heydon JJ observed:</a:t>
            </a:r>
          </a:p>
          <a:p>
            <a:pPr defTabSz="129982">
              <a:lnSpc>
                <a:spcPct val="150000"/>
              </a:lnSpc>
            </a:pPr>
            <a:r>
              <a:rPr lang="en-GB" sz="2000" b="1" dirty="0">
                <a:solidFill>
                  <a:prstClr val="black"/>
                </a:solidFill>
                <a:latin typeface="Arial Black" panose="020B0A04020102020204" pitchFamily="34" charset="0"/>
              </a:rPr>
              <a:t>... </a:t>
            </a:r>
            <a:r>
              <a:rPr lang="en-GB" sz="2000" b="1" u="sng" dirty="0">
                <a:solidFill>
                  <a:prstClr val="black"/>
                </a:solidFill>
                <a:latin typeface="Arial Black" panose="020B0A04020102020204" pitchFamily="34" charset="0"/>
              </a:rPr>
              <a:t>where a man signs a document knowing that it’s a legal document relating to an interest in property, he is, in general, bound by the act of signature. Legal instruments of various kinds take their efficacy from signature or execution. Such instruments are often signed by people who have not read or understood all their terms, but who are nevertheless committed to those terms by the act of signature or execution. It is that commitment which enables third parties to assume the legal efficacy of the instrument. To undermine that assumption would cause serious mischief.</a:t>
            </a: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endParaRPr lang="en-GB" sz="20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12562472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75197" y="5986852"/>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0" y="306781"/>
            <a:ext cx="12192001" cy="3968651"/>
          </a:xfrm>
          <a:prstGeom prst="rect">
            <a:avLst/>
          </a:prstGeom>
          <a:noFill/>
        </p:spPr>
        <p:txBody>
          <a:bodyPr wrap="square" rtlCol="0">
            <a:spAutoFit/>
          </a:bodyPr>
          <a:lstStyle/>
          <a:p>
            <a:pPr lvl="0"/>
            <a:r>
              <a:rPr lang="en-AU" sz="2400" b="1" u="sng" dirty="0">
                <a:solidFill>
                  <a:schemeClr val="bg1"/>
                </a:solidFill>
                <a:latin typeface="Walbaum Heading" panose="020B0604020202020204" pitchFamily="18" charset="0"/>
                <a:ea typeface="Calibri" panose="020F0502020204030204" pitchFamily="34" charset="0"/>
              </a:rPr>
              <a:t>Protecting Accountants</a:t>
            </a:r>
            <a:endParaRPr lang="en-AU" sz="2400" b="1" u="sng" dirty="0">
              <a:solidFill>
                <a:schemeClr val="bg1"/>
              </a:solidFill>
              <a:effectLst/>
              <a:latin typeface="Walbaum Heading" panose="020B0604020202020204" pitchFamily="18"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Engagement letters, interesting terms (Security);</a:t>
            </a:r>
          </a:p>
          <a:p>
            <a:pPr defTabSz="129982">
              <a:lnSpc>
                <a:spcPct val="150000"/>
              </a:lnSpc>
            </a:pPr>
            <a:r>
              <a:rPr lang="en-GB" b="1" i="1" dirty="0">
                <a:solidFill>
                  <a:prstClr val="black"/>
                </a:solidFill>
                <a:latin typeface="Arial Black" panose="020B0A04020102020204" pitchFamily="34" charset="0"/>
              </a:rPr>
              <a:t>In the event that </a:t>
            </a:r>
            <a:r>
              <a:rPr lang="en-GB" b="1" i="1" dirty="0">
                <a:solidFill>
                  <a:prstClr val="black"/>
                </a:solidFill>
                <a:highlight>
                  <a:srgbClr val="FFFF00"/>
                </a:highlight>
                <a:latin typeface="Arial Black" panose="020B0A04020102020204" pitchFamily="34" charset="0"/>
              </a:rPr>
              <a:t>the entity invoiced </a:t>
            </a:r>
            <a:r>
              <a:rPr lang="en-GB" b="1" i="1" dirty="0">
                <a:solidFill>
                  <a:prstClr val="black"/>
                </a:solidFill>
                <a:latin typeface="Arial Black" panose="020B0A04020102020204" pitchFamily="34" charset="0"/>
              </a:rPr>
              <a:t>by us for our services </a:t>
            </a:r>
            <a:r>
              <a:rPr lang="en-GB" b="1" i="1" dirty="0">
                <a:solidFill>
                  <a:prstClr val="black"/>
                </a:solidFill>
                <a:highlight>
                  <a:srgbClr val="FFFF00"/>
                </a:highlight>
                <a:latin typeface="Arial Black" panose="020B0A04020102020204" pitchFamily="34" charset="0"/>
              </a:rPr>
              <a:t>is unable </a:t>
            </a:r>
            <a:r>
              <a:rPr lang="en-GB" b="1" i="1" dirty="0">
                <a:solidFill>
                  <a:prstClr val="black"/>
                </a:solidFill>
                <a:latin typeface="Arial Black" panose="020B0A04020102020204" pitchFamily="34" charset="0"/>
              </a:rPr>
              <a:t>to discharge its liabilities to us, then </a:t>
            </a:r>
            <a:r>
              <a:rPr lang="en-GB" b="1" i="1" dirty="0">
                <a:solidFill>
                  <a:prstClr val="black"/>
                </a:solidFill>
                <a:highlight>
                  <a:srgbClr val="FFFF00"/>
                </a:highlight>
                <a:latin typeface="Arial Black" panose="020B0A04020102020204" pitchFamily="34" charset="0"/>
              </a:rPr>
              <a:t>the entity’s Directors or Trustees agree to personally indemnify </a:t>
            </a:r>
            <a:r>
              <a:rPr lang="en-GB" b="1" i="1" dirty="0">
                <a:solidFill>
                  <a:prstClr val="black"/>
                </a:solidFill>
                <a:latin typeface="Arial Black" panose="020B0A04020102020204" pitchFamily="34" charset="0"/>
              </a:rPr>
              <a:t>us for any such liability.</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highlight>
                  <a:srgbClr val="FFFF00"/>
                </a:highlight>
                <a:latin typeface="Arial Black" panose="020B0A04020102020204" pitchFamily="34" charset="0"/>
              </a:rPr>
              <a:t>Consider; </a:t>
            </a:r>
          </a:p>
          <a:p>
            <a:pPr defTabSz="129982">
              <a:lnSpc>
                <a:spcPct val="150000"/>
              </a:lnSpc>
            </a:pPr>
            <a:r>
              <a:rPr lang="en-GB" sz="2000" b="1" dirty="0">
                <a:solidFill>
                  <a:prstClr val="black"/>
                </a:solidFill>
                <a:latin typeface="Arial Black" panose="020B0A04020102020204" pitchFamily="34" charset="0"/>
              </a:rPr>
              <a:t>Personal guarantee, Charge PPS, Charge Land, Lien over tax refund, indemnify for costs incurred as a result of default, Credit Reporting</a:t>
            </a:r>
          </a:p>
        </p:txBody>
      </p:sp>
    </p:spTree>
    <p:extLst>
      <p:ext uri="{BB962C8B-B14F-4D97-AF65-F5344CB8AC3E}">
        <p14:creationId xmlns:p14="http://schemas.microsoft.com/office/powerpoint/2010/main" val="7273712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75197" y="5986852"/>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0" y="306781"/>
            <a:ext cx="12192001" cy="5492145"/>
          </a:xfrm>
          <a:prstGeom prst="rect">
            <a:avLst/>
          </a:prstGeom>
          <a:noFill/>
        </p:spPr>
        <p:txBody>
          <a:bodyPr wrap="square" rtlCol="0">
            <a:spAutoFit/>
          </a:bodyPr>
          <a:lstStyle/>
          <a:p>
            <a:pPr lvl="0"/>
            <a:r>
              <a:rPr lang="en-AU" sz="2400" b="1" u="sng" dirty="0">
                <a:solidFill>
                  <a:schemeClr val="bg1"/>
                </a:solidFill>
                <a:latin typeface="Walbaum Heading" panose="020B0604020202020204" pitchFamily="18" charset="0"/>
                <a:ea typeface="Calibri" panose="020F0502020204030204" pitchFamily="34" charset="0"/>
              </a:rPr>
              <a:t>Protecting Accountants</a:t>
            </a:r>
            <a:endParaRPr lang="en-AU" sz="2400" b="1" u="sng" dirty="0">
              <a:solidFill>
                <a:schemeClr val="bg1"/>
              </a:solidFill>
              <a:effectLst/>
              <a:latin typeface="Walbaum Heading" panose="020B0604020202020204" pitchFamily="18"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Engagement letters, interesting terms (Acceptance);</a:t>
            </a:r>
          </a:p>
          <a:p>
            <a:pPr defTabSz="129982">
              <a:lnSpc>
                <a:spcPct val="150000"/>
              </a:lnSpc>
            </a:pPr>
            <a:endParaRPr lang="en-GB" sz="2000" b="1" i="1"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If the terms of our engagement are acceptable, please sign the enclosed copy of this engagement letter, initial every page and return it to our office. This engagement letter will be eligible for future years unless concluded by either party to this agreement. </a:t>
            </a:r>
            <a:r>
              <a:rPr lang="en-GB" sz="2000" b="1" i="1" dirty="0">
                <a:solidFill>
                  <a:prstClr val="black"/>
                </a:solidFill>
                <a:highlight>
                  <a:srgbClr val="FFFF00"/>
                </a:highlight>
                <a:latin typeface="Arial Black" panose="020B0A04020102020204" pitchFamily="34" charset="0"/>
              </a:rPr>
              <a:t>If you do not forward your signed copy of engagement letter </a:t>
            </a:r>
            <a:r>
              <a:rPr lang="en-GB" sz="2000" b="1" i="1" dirty="0">
                <a:solidFill>
                  <a:prstClr val="black"/>
                </a:solidFill>
                <a:latin typeface="Arial Black" panose="020B0A04020102020204" pitchFamily="34" charset="0"/>
              </a:rPr>
              <a:t>nor contact us with changes to the engagement, </a:t>
            </a:r>
            <a:r>
              <a:rPr lang="en-GB" sz="2000" b="1" i="1" dirty="0">
                <a:solidFill>
                  <a:prstClr val="black"/>
                </a:solidFill>
                <a:highlight>
                  <a:srgbClr val="FFFF00"/>
                </a:highlight>
                <a:latin typeface="Arial Black" panose="020B0A04020102020204" pitchFamily="34" charset="0"/>
              </a:rPr>
              <a:t>yet continue to provide us with instructions </a:t>
            </a:r>
            <a:r>
              <a:rPr lang="en-GB" sz="2000" b="1" i="1" dirty="0">
                <a:solidFill>
                  <a:prstClr val="black"/>
                </a:solidFill>
                <a:latin typeface="Arial Black" panose="020B0A04020102020204" pitchFamily="34" charset="0"/>
              </a:rPr>
              <a:t>and information regarding your tax and financial affairs </a:t>
            </a:r>
            <a:r>
              <a:rPr lang="en-GB" sz="2000" b="1" i="1" dirty="0">
                <a:solidFill>
                  <a:prstClr val="black"/>
                </a:solidFill>
                <a:highlight>
                  <a:srgbClr val="FFFF00"/>
                </a:highlight>
                <a:latin typeface="Arial Black" panose="020B0A04020102020204" pitchFamily="34" charset="0"/>
              </a:rPr>
              <a:t>the terms and information in this letter will be binding </a:t>
            </a:r>
            <a:r>
              <a:rPr lang="en-GB" sz="2000" b="1" i="1" dirty="0">
                <a:solidFill>
                  <a:prstClr val="black"/>
                </a:solidFill>
                <a:latin typeface="Arial Black" panose="020B0A04020102020204" pitchFamily="34" charset="0"/>
              </a:rPr>
              <a:t>to all parties in this agreement.</a:t>
            </a:r>
          </a:p>
          <a:p>
            <a:pPr defTabSz="129982">
              <a:lnSpc>
                <a:spcPct val="150000"/>
              </a:lnSpc>
            </a:pPr>
            <a:endParaRPr lang="en-GB" sz="2000" b="1" i="1" dirty="0">
              <a:solidFill>
                <a:prstClr val="black"/>
              </a:solidFill>
              <a:latin typeface="Arial Black" panose="020B0A04020102020204" pitchFamily="34" charset="0"/>
            </a:endParaRPr>
          </a:p>
          <a:p>
            <a:pPr defTabSz="129982">
              <a:lnSpc>
                <a:spcPct val="150000"/>
              </a:lnSpc>
            </a:pPr>
            <a:endParaRPr lang="en-GB" sz="2000" b="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26655241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75197" y="5986852"/>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0" y="306781"/>
            <a:ext cx="12192001" cy="6415474"/>
          </a:xfrm>
          <a:prstGeom prst="rect">
            <a:avLst/>
          </a:prstGeom>
          <a:noFill/>
        </p:spPr>
        <p:txBody>
          <a:bodyPr wrap="square" rtlCol="0">
            <a:spAutoFit/>
          </a:bodyPr>
          <a:lstStyle/>
          <a:p>
            <a:pPr lvl="0"/>
            <a:r>
              <a:rPr lang="en-AU" sz="2400" b="1" u="sng" dirty="0">
                <a:solidFill>
                  <a:schemeClr val="bg1"/>
                </a:solidFill>
                <a:latin typeface="Walbaum Heading" panose="020B0604020202020204" pitchFamily="18" charset="0"/>
                <a:ea typeface="Calibri" panose="020F0502020204030204" pitchFamily="34" charset="0"/>
              </a:rPr>
              <a:t>Protecting Accountants</a:t>
            </a:r>
            <a:endParaRPr lang="en-AU" sz="2400" b="1" u="sng" dirty="0">
              <a:solidFill>
                <a:schemeClr val="bg1"/>
              </a:solidFill>
              <a:effectLst/>
              <a:latin typeface="Walbaum Heading" panose="020B0604020202020204" pitchFamily="18"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Engagement letters, interesting terms (Client compliance with the law);</a:t>
            </a:r>
          </a:p>
          <a:p>
            <a:pPr defTabSz="129982">
              <a:lnSpc>
                <a:spcPct val="150000"/>
              </a:lnSpc>
            </a:pPr>
            <a:r>
              <a:rPr lang="en-GB" sz="2000" b="1" dirty="0">
                <a:solidFill>
                  <a:prstClr val="black"/>
                </a:solidFill>
                <a:latin typeface="Arial Black" panose="020B0A04020102020204" pitchFamily="34" charset="0"/>
              </a:rPr>
              <a:t>“We have a duty to act in your best interests. However, the duty to act in your best interests is subject to an </a:t>
            </a:r>
            <a:r>
              <a:rPr lang="en-GB" sz="2000" b="1" dirty="0">
                <a:solidFill>
                  <a:prstClr val="black"/>
                </a:solidFill>
                <a:highlight>
                  <a:srgbClr val="FFFF00"/>
                </a:highlight>
                <a:latin typeface="Arial Black" panose="020B0A04020102020204" pitchFamily="34" charset="0"/>
              </a:rPr>
              <a:t>overriding obligation to comply with the law </a:t>
            </a:r>
            <a:r>
              <a:rPr lang="en-GB" sz="2000" b="1" dirty="0">
                <a:solidFill>
                  <a:prstClr val="black"/>
                </a:solidFill>
                <a:latin typeface="Arial Black" panose="020B0A04020102020204" pitchFamily="34" charset="0"/>
              </a:rPr>
              <a:t>even if that may require us to act in a manner that may be contrary to your interests.  For example, we could not lodge an income tax return for you that we knew to be false in a material respect.”</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“We may become </a:t>
            </a:r>
            <a:r>
              <a:rPr lang="en-GB" sz="2000" b="1" dirty="0">
                <a:solidFill>
                  <a:prstClr val="black"/>
                </a:solidFill>
                <a:highlight>
                  <a:srgbClr val="FFFF00"/>
                </a:highlight>
                <a:latin typeface="Arial Black" panose="020B0A04020102020204" pitchFamily="34" charset="0"/>
              </a:rPr>
              <a:t>ethically required to disclose non-compliance </a:t>
            </a:r>
            <a:r>
              <a:rPr lang="en-GB" sz="2000" b="1" dirty="0">
                <a:solidFill>
                  <a:prstClr val="black"/>
                </a:solidFill>
                <a:latin typeface="Arial Black" panose="020B0A04020102020204" pitchFamily="34" charset="0"/>
              </a:rPr>
              <a:t>with laws or regulations </a:t>
            </a:r>
            <a:r>
              <a:rPr lang="en-GB" sz="2000" b="1" dirty="0">
                <a:solidFill>
                  <a:prstClr val="black"/>
                </a:solidFill>
                <a:highlight>
                  <a:srgbClr val="FFFF00"/>
                </a:highlight>
                <a:latin typeface="Arial Black" panose="020B0A04020102020204" pitchFamily="34" charset="0"/>
              </a:rPr>
              <a:t>to a regulatory authority </a:t>
            </a:r>
            <a:r>
              <a:rPr lang="en-GB" sz="2000" b="1" dirty="0">
                <a:solidFill>
                  <a:prstClr val="black"/>
                </a:solidFill>
                <a:latin typeface="Arial Black" panose="020B0A04020102020204" pitchFamily="34" charset="0"/>
              </a:rPr>
              <a:t>if the non-compliance has a material effect on the work that we perform under this engagement.” </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endParaRPr lang="en-GB" sz="2000" b="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41638757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75197" y="5986852"/>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0" y="306781"/>
            <a:ext cx="12192001" cy="4291816"/>
          </a:xfrm>
          <a:prstGeom prst="rect">
            <a:avLst/>
          </a:prstGeom>
          <a:noFill/>
        </p:spPr>
        <p:txBody>
          <a:bodyPr wrap="square" rtlCol="0">
            <a:spAutoFit/>
          </a:bodyPr>
          <a:lstStyle/>
          <a:p>
            <a:pPr lvl="0"/>
            <a:r>
              <a:rPr lang="en-AU" sz="2400" b="1" u="sng" dirty="0">
                <a:solidFill>
                  <a:schemeClr val="bg1"/>
                </a:solidFill>
                <a:latin typeface="Walbaum Heading" panose="020B0604020202020204" pitchFamily="18" charset="0"/>
                <a:ea typeface="Calibri" panose="020F0502020204030204" pitchFamily="34" charset="0"/>
              </a:rPr>
              <a:t>Protecting Accountants</a:t>
            </a:r>
            <a:endParaRPr lang="en-AU" sz="2400" b="1" u="sng" dirty="0">
              <a:solidFill>
                <a:schemeClr val="bg1"/>
              </a:solidFill>
              <a:effectLst/>
              <a:latin typeface="Walbaum Heading" panose="020B0604020202020204" pitchFamily="18"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Engagement letters, interesting terms (Registered Office);</a:t>
            </a:r>
          </a:p>
          <a:p>
            <a:pPr defTabSz="129982">
              <a:lnSpc>
                <a:spcPct val="150000"/>
              </a:lnSpc>
            </a:pPr>
            <a:r>
              <a:rPr lang="en-GB" sz="1600" b="1" i="1" dirty="0">
                <a:solidFill>
                  <a:prstClr val="black"/>
                </a:solidFill>
                <a:latin typeface="Arial Black" panose="020B0A04020102020204" pitchFamily="34" charset="0"/>
              </a:rPr>
              <a:t>“Pursuant to our firm’s role as the </a:t>
            </a:r>
            <a:r>
              <a:rPr lang="en-GB" sz="1600" b="1" i="1" dirty="0">
                <a:solidFill>
                  <a:prstClr val="black"/>
                </a:solidFill>
                <a:highlight>
                  <a:srgbClr val="FFFF00"/>
                </a:highlight>
                <a:latin typeface="Arial Black" panose="020B0A04020102020204" pitchFamily="34" charset="0"/>
              </a:rPr>
              <a:t>Registered Office </a:t>
            </a:r>
            <a:r>
              <a:rPr lang="en-GB" sz="1600" b="1" i="1" dirty="0">
                <a:solidFill>
                  <a:prstClr val="black"/>
                </a:solidFill>
                <a:latin typeface="Arial Black" panose="020B0A04020102020204" pitchFamily="34" charset="0"/>
              </a:rPr>
              <a:t>of your business, from </a:t>
            </a:r>
            <a:r>
              <a:rPr lang="en-GB" sz="1600" b="1" i="1" dirty="0">
                <a:solidFill>
                  <a:prstClr val="black"/>
                </a:solidFill>
                <a:highlight>
                  <a:srgbClr val="FFFF00"/>
                </a:highlight>
                <a:latin typeface="Arial Black" panose="020B0A04020102020204" pitchFamily="34" charset="0"/>
              </a:rPr>
              <a:t>time to time we may be served </a:t>
            </a:r>
            <a:r>
              <a:rPr lang="en-GB" sz="1600" b="1" i="1" dirty="0">
                <a:solidFill>
                  <a:prstClr val="black"/>
                </a:solidFill>
                <a:latin typeface="Arial Black" panose="020B0A04020102020204" pitchFamily="34" charset="0"/>
              </a:rPr>
              <a:t>with documents on your behalf, some of which may be important legal documents.</a:t>
            </a:r>
          </a:p>
          <a:p>
            <a:pPr defTabSz="129982">
              <a:lnSpc>
                <a:spcPct val="150000"/>
              </a:lnSpc>
            </a:pPr>
            <a:endParaRPr lang="en-GB" sz="1600" b="1" i="1" dirty="0">
              <a:solidFill>
                <a:prstClr val="black"/>
              </a:solidFill>
              <a:latin typeface="Arial Black" panose="020B0A04020102020204" pitchFamily="34" charset="0"/>
            </a:endParaRPr>
          </a:p>
          <a:p>
            <a:pPr defTabSz="129982">
              <a:lnSpc>
                <a:spcPct val="150000"/>
              </a:lnSpc>
            </a:pPr>
            <a:r>
              <a:rPr lang="en-GB" sz="1600" b="1" i="1" dirty="0">
                <a:solidFill>
                  <a:prstClr val="black"/>
                </a:solidFill>
                <a:highlight>
                  <a:srgbClr val="FFFF00"/>
                </a:highlight>
                <a:latin typeface="Arial Black" panose="020B0A04020102020204" pitchFamily="34" charset="0"/>
              </a:rPr>
              <a:t>We shall forward those documents to you as soon as possible, by email to your last known email address and use reasonable endeavours to bring those documents to your attention.</a:t>
            </a:r>
          </a:p>
          <a:p>
            <a:pPr defTabSz="129982">
              <a:lnSpc>
                <a:spcPct val="150000"/>
              </a:lnSpc>
            </a:pPr>
            <a:endParaRPr lang="en-GB" sz="1600" b="1" i="1" dirty="0">
              <a:solidFill>
                <a:prstClr val="black"/>
              </a:solidFill>
              <a:latin typeface="Arial Black" panose="020B0A04020102020204" pitchFamily="34" charset="0"/>
            </a:endParaRPr>
          </a:p>
          <a:p>
            <a:pPr defTabSz="129982">
              <a:lnSpc>
                <a:spcPct val="150000"/>
              </a:lnSpc>
            </a:pPr>
            <a:r>
              <a:rPr lang="en-GB" sz="1600" b="1" i="1" dirty="0">
                <a:solidFill>
                  <a:prstClr val="black"/>
                </a:solidFill>
                <a:highlight>
                  <a:srgbClr val="FFFF00"/>
                </a:highlight>
                <a:latin typeface="Arial Black" panose="020B0A04020102020204" pitchFamily="34" charset="0"/>
              </a:rPr>
              <a:t>We shall not be liable for any loss </a:t>
            </a:r>
            <a:r>
              <a:rPr lang="en-GB" sz="1600" b="1" i="1" dirty="0">
                <a:solidFill>
                  <a:prstClr val="black"/>
                </a:solidFill>
                <a:latin typeface="Arial Black" panose="020B0A04020102020204" pitchFamily="34" charset="0"/>
              </a:rPr>
              <a:t>arising from those documents not being received or addressed by you.”</a:t>
            </a:r>
          </a:p>
          <a:p>
            <a:pPr defTabSz="129982">
              <a:lnSpc>
                <a:spcPct val="150000"/>
              </a:lnSpc>
            </a:pPr>
            <a:endParaRPr lang="en-GB" sz="1600" b="1" i="1" dirty="0">
              <a:solidFill>
                <a:prstClr val="black"/>
              </a:solidFill>
              <a:latin typeface="Arial Black" panose="020B0A04020102020204" pitchFamily="34" charset="0"/>
            </a:endParaRPr>
          </a:p>
          <a:p>
            <a:pPr defTabSz="129982">
              <a:lnSpc>
                <a:spcPct val="150000"/>
              </a:lnSpc>
            </a:pPr>
            <a:endParaRPr lang="en-GB" sz="2000" b="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33929398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75197" y="5986852"/>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0" y="306781"/>
            <a:ext cx="12192001" cy="6877139"/>
          </a:xfrm>
          <a:prstGeom prst="rect">
            <a:avLst/>
          </a:prstGeom>
          <a:noFill/>
        </p:spPr>
        <p:txBody>
          <a:bodyPr wrap="square" rtlCol="0">
            <a:spAutoFit/>
          </a:bodyPr>
          <a:lstStyle/>
          <a:p>
            <a:pPr lvl="0"/>
            <a:r>
              <a:rPr lang="en-AU" sz="2400" b="1" u="sng" dirty="0">
                <a:solidFill>
                  <a:schemeClr val="bg1"/>
                </a:solidFill>
                <a:latin typeface="Walbaum Heading" panose="020B0604020202020204" pitchFamily="18" charset="0"/>
                <a:ea typeface="Calibri" panose="020F0502020204030204" pitchFamily="34" charset="0"/>
              </a:rPr>
              <a:t>Protecting Accountants</a:t>
            </a:r>
            <a:endParaRPr lang="en-AU" sz="2400" b="1" u="sng" dirty="0">
              <a:solidFill>
                <a:schemeClr val="bg1"/>
              </a:solidFill>
              <a:effectLst/>
              <a:latin typeface="Walbaum Heading" panose="020B0604020202020204" pitchFamily="18"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Engagement letters, interesting terms;</a:t>
            </a:r>
          </a:p>
          <a:p>
            <a:pPr defTabSz="129982">
              <a:lnSpc>
                <a:spcPct val="150000"/>
              </a:lnSpc>
            </a:pPr>
            <a:r>
              <a:rPr lang="en-GB" sz="2000" b="1" i="1" dirty="0">
                <a:solidFill>
                  <a:prstClr val="black"/>
                </a:solidFill>
                <a:latin typeface="Arial Black" panose="020B0A04020102020204" pitchFamily="34" charset="0"/>
              </a:rPr>
              <a:t>“By agreeing to this engagement and accepting these services you acknowledge and agree </a:t>
            </a:r>
            <a:r>
              <a:rPr lang="en-GB" sz="2000" b="1" i="1" dirty="0">
                <a:solidFill>
                  <a:prstClr val="black"/>
                </a:solidFill>
                <a:highlight>
                  <a:srgbClr val="FFFF00"/>
                </a:highlight>
                <a:latin typeface="Arial Black" panose="020B0A04020102020204" pitchFamily="34" charset="0"/>
              </a:rPr>
              <a:t>that your personal information may be stored overseas</a:t>
            </a:r>
            <a:r>
              <a:rPr lang="en-GB" sz="2000" b="1" i="1" dirty="0">
                <a:solidFill>
                  <a:prstClr val="black"/>
                </a:solidFill>
                <a:latin typeface="Arial Black" panose="020B0A04020102020204" pitchFamily="34" charset="0"/>
              </a:rPr>
              <a:t>.”</a:t>
            </a:r>
          </a:p>
          <a:p>
            <a:pPr defTabSz="129982">
              <a:lnSpc>
                <a:spcPct val="150000"/>
              </a:lnSpc>
            </a:pPr>
            <a:endParaRPr lang="en-GB" sz="2000" b="1" i="1"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“Acceptance of our services in conjunction with this engagement document indicates your acceptance of the use of outsourced services as described above. Where the outsourced service requires that </a:t>
            </a:r>
            <a:r>
              <a:rPr lang="en-GB" sz="2000" b="1" i="1" dirty="0">
                <a:solidFill>
                  <a:prstClr val="black"/>
                </a:solidFill>
                <a:highlight>
                  <a:srgbClr val="FFFF00"/>
                </a:highlight>
                <a:latin typeface="Arial Black" panose="020B0A04020102020204" pitchFamily="34" charset="0"/>
              </a:rPr>
              <a:t>the disclosure of personal information to an overseas recipient, </a:t>
            </a:r>
            <a:r>
              <a:rPr lang="en-GB" sz="2000" b="1" i="1" dirty="0">
                <a:solidFill>
                  <a:prstClr val="black"/>
                </a:solidFill>
                <a:latin typeface="Arial Black" panose="020B0A04020102020204" pitchFamily="34" charset="0"/>
              </a:rPr>
              <a:t>a consequence of your consent is that we, your accountants, will be required to take reasonable steps to ensure that Australian Privacy Principles are complied with by the overseas recipients of the Personal Information.”</a:t>
            </a:r>
          </a:p>
          <a:p>
            <a:pPr defTabSz="129982">
              <a:lnSpc>
                <a:spcPct val="150000"/>
              </a:lnSpc>
            </a:pPr>
            <a:endParaRPr lang="en-GB" sz="2000" b="1" i="1"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(Due to Privacy and data security issues) </a:t>
            </a:r>
            <a:r>
              <a:rPr lang="en-GB" sz="2000" b="1" i="1" dirty="0">
                <a:solidFill>
                  <a:prstClr val="black"/>
                </a:solidFill>
                <a:highlight>
                  <a:srgbClr val="FFFF00"/>
                </a:highlight>
                <a:latin typeface="Arial Black" panose="020B0A04020102020204" pitchFamily="34" charset="0"/>
              </a:rPr>
              <a:t>we are not liable for any loss arising from disclosures to persons holding themselves out to be your staff or agents</a:t>
            </a:r>
            <a:r>
              <a:rPr lang="en-GB" sz="2000" b="1" i="1" dirty="0">
                <a:solidFill>
                  <a:prstClr val="black"/>
                </a:solidFill>
                <a:latin typeface="Arial Black" panose="020B0A04020102020204" pitchFamily="34" charset="0"/>
              </a:rPr>
              <a:t>.</a:t>
            </a:r>
          </a:p>
          <a:p>
            <a:pPr defTabSz="129982">
              <a:lnSpc>
                <a:spcPct val="150000"/>
              </a:lnSpc>
            </a:pPr>
            <a:endParaRPr lang="en-GB" sz="2000" b="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131436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D5966E3-75B2-4EE2-9C42-A0805EA3A321}"/>
              </a:ext>
            </a:extLst>
          </p:cNvPr>
          <p:cNvSpPr txBox="1"/>
          <p:nvPr/>
        </p:nvSpPr>
        <p:spPr>
          <a:xfrm>
            <a:off x="-1" y="170175"/>
            <a:ext cx="12191999" cy="6633996"/>
          </a:xfrm>
          <a:prstGeom prst="rect">
            <a:avLst/>
          </a:prstGeom>
          <a:noFill/>
        </p:spPr>
        <p:txBody>
          <a:bodyPr wrap="square" rtlCol="0">
            <a:spAutoFit/>
          </a:bodyPr>
          <a:lstStyle/>
          <a:p>
            <a:pPr algn="ctr" defTabSz="129982">
              <a:lnSpc>
                <a:spcPct val="115000"/>
              </a:lnSpc>
            </a:pPr>
            <a:r>
              <a:rPr lang="en-GB" sz="2800" b="1" u="sng" dirty="0">
                <a:solidFill>
                  <a:prstClr val="black"/>
                </a:solidFill>
                <a:latin typeface="Bookman Old Style" panose="02050604050505020204" pitchFamily="18" charset="0"/>
              </a:rPr>
              <a:t>BUSINESS LAW AND INSOLVENCY</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a:p>
            <a:pPr defTabSz="129982">
              <a:lnSpc>
                <a:spcPct val="150000"/>
              </a:lnSpc>
            </a:pPr>
            <a:r>
              <a:rPr lang="en-GB" sz="2400" b="1" u="sng" dirty="0">
                <a:solidFill>
                  <a:prstClr val="black"/>
                </a:solidFill>
                <a:latin typeface="Arial Black" panose="020B0A04020102020204" pitchFamily="34" charset="0"/>
                <a:cs typeface="Times New Roman" panose="02020603050405020304" pitchFamily="18" charset="0"/>
              </a:rPr>
              <a:t>CORPORATIONS ACT 2001 - SECT 1306</a:t>
            </a:r>
          </a:p>
          <a:p>
            <a:pPr defTabSz="129982">
              <a:lnSpc>
                <a:spcPct val="150000"/>
              </a:lnSpc>
            </a:pPr>
            <a:r>
              <a:rPr lang="en-GB" sz="2000" b="1" u="sng" dirty="0">
                <a:solidFill>
                  <a:prstClr val="black"/>
                </a:solidFill>
                <a:latin typeface="Arial Black" panose="020B0A04020102020204" pitchFamily="34" charset="0"/>
                <a:cs typeface="Times New Roman" panose="02020603050405020304" pitchFamily="18" charset="0"/>
              </a:rPr>
              <a:t>Form and evidentiary value of books</a:t>
            </a:r>
          </a:p>
          <a:p>
            <a:pPr defTabSz="129982">
              <a:lnSpc>
                <a:spcPct val="150000"/>
              </a:lnSpc>
            </a:pPr>
            <a:r>
              <a:rPr lang="en-GB" sz="2000" b="1" dirty="0">
                <a:solidFill>
                  <a:prstClr val="black"/>
                </a:solidFill>
                <a:latin typeface="Arial Black" panose="020B0A04020102020204" pitchFamily="34" charset="0"/>
                <a:cs typeface="Times New Roman" panose="02020603050405020304" pitchFamily="18" charset="0"/>
              </a:rPr>
              <a:t>             (1)  </a:t>
            </a:r>
            <a:r>
              <a:rPr lang="en-GB" sz="2000" b="1" dirty="0">
                <a:solidFill>
                  <a:prstClr val="black"/>
                </a:solidFill>
                <a:highlight>
                  <a:srgbClr val="FFFF00"/>
                </a:highlight>
                <a:latin typeface="Arial Black" panose="020B0A04020102020204" pitchFamily="34" charset="0"/>
                <a:cs typeface="Times New Roman" panose="02020603050405020304" pitchFamily="18" charset="0"/>
              </a:rPr>
              <a:t>A book that is required </a:t>
            </a:r>
            <a:r>
              <a:rPr lang="en-GB" sz="2000" b="1" dirty="0">
                <a:solidFill>
                  <a:prstClr val="black"/>
                </a:solidFill>
                <a:latin typeface="Arial Black" panose="020B0A04020102020204" pitchFamily="34" charset="0"/>
                <a:cs typeface="Times New Roman" panose="02020603050405020304" pitchFamily="18" charset="0"/>
              </a:rPr>
              <a:t>by this Act to be kept or prepared may be kept or prepared:</a:t>
            </a:r>
          </a:p>
          <a:p>
            <a:pPr defTabSz="129982">
              <a:lnSpc>
                <a:spcPct val="150000"/>
              </a:lnSpc>
            </a:pPr>
            <a:r>
              <a:rPr lang="en-GB" sz="2000" b="1" dirty="0">
                <a:solidFill>
                  <a:prstClr val="black"/>
                </a:solidFill>
                <a:latin typeface="Arial Black" panose="020B0A04020102020204" pitchFamily="34" charset="0"/>
                <a:cs typeface="Times New Roman" panose="02020603050405020304" pitchFamily="18" charset="0"/>
              </a:rPr>
              <a:t>                     (a)  by </a:t>
            </a:r>
            <a:r>
              <a:rPr lang="en-GB" sz="2000" b="1" dirty="0">
                <a:solidFill>
                  <a:prstClr val="black"/>
                </a:solidFill>
                <a:highlight>
                  <a:srgbClr val="FFFF00"/>
                </a:highlight>
                <a:latin typeface="Arial Black" panose="020B0A04020102020204" pitchFamily="34" charset="0"/>
                <a:cs typeface="Times New Roman" panose="02020603050405020304" pitchFamily="18" charset="0"/>
              </a:rPr>
              <a:t>making entries in a bound or looseleaf book; </a:t>
            </a:r>
            <a:r>
              <a:rPr lang="en-GB" sz="2000" b="1" dirty="0">
                <a:solidFill>
                  <a:prstClr val="black"/>
                </a:solidFill>
                <a:latin typeface="Arial Black" panose="020B0A04020102020204" pitchFamily="34" charset="0"/>
                <a:cs typeface="Times New Roman" panose="02020603050405020304" pitchFamily="18" charset="0"/>
              </a:rPr>
              <a:t>or</a:t>
            </a:r>
          </a:p>
          <a:p>
            <a:pPr defTabSz="129982">
              <a:lnSpc>
                <a:spcPct val="150000"/>
              </a:lnSpc>
            </a:pPr>
            <a:r>
              <a:rPr lang="en-GB" sz="2000" b="1" dirty="0">
                <a:solidFill>
                  <a:prstClr val="black"/>
                </a:solidFill>
                <a:latin typeface="Arial Black" panose="020B0A04020102020204" pitchFamily="34" charset="0"/>
                <a:cs typeface="Times New Roman" panose="02020603050405020304" pitchFamily="18" charset="0"/>
              </a:rPr>
              <a:t>                     (b)  by </a:t>
            </a:r>
            <a:r>
              <a:rPr lang="en-GB" sz="2000" b="1" dirty="0">
                <a:solidFill>
                  <a:prstClr val="black"/>
                </a:solidFill>
                <a:highlight>
                  <a:srgbClr val="FFFF00"/>
                </a:highlight>
                <a:latin typeface="Arial Black" panose="020B0A04020102020204" pitchFamily="34" charset="0"/>
                <a:cs typeface="Times New Roman" panose="02020603050405020304" pitchFamily="18" charset="0"/>
              </a:rPr>
              <a:t>recording or storing the matters concerned by means of a mechanical, electronic or other device </a:t>
            </a:r>
            <a:r>
              <a:rPr lang="en-GB" sz="2000" b="1" dirty="0">
                <a:solidFill>
                  <a:prstClr val="black"/>
                </a:solidFill>
                <a:latin typeface="Arial Black" panose="020B0A04020102020204" pitchFamily="34" charset="0"/>
                <a:cs typeface="Times New Roman" panose="02020603050405020304" pitchFamily="18" charset="0"/>
              </a:rPr>
              <a:t>… </a:t>
            </a:r>
          </a:p>
          <a:p>
            <a:pPr defTabSz="129982">
              <a:lnSpc>
                <a:spcPct val="150000"/>
              </a:lnSpc>
            </a:pPr>
            <a:r>
              <a:rPr lang="en-GB" sz="2000" b="1" dirty="0">
                <a:solidFill>
                  <a:prstClr val="black"/>
                </a:solidFill>
                <a:latin typeface="Arial Black" panose="020B0A04020102020204" pitchFamily="34" charset="0"/>
                <a:cs typeface="Times New Roman" panose="02020603050405020304" pitchFamily="18" charset="0"/>
              </a:rPr>
              <a:t>(2)  Subsection (1) does not authorise a book to be kept or prepared by a mechanical, electronic or other device unless:</a:t>
            </a:r>
          </a:p>
          <a:p>
            <a:pPr defTabSz="129982">
              <a:lnSpc>
                <a:spcPct val="150000"/>
              </a:lnSpc>
            </a:pPr>
            <a:r>
              <a:rPr lang="en-GB" sz="2000" b="1" dirty="0">
                <a:solidFill>
                  <a:prstClr val="black"/>
                </a:solidFill>
                <a:latin typeface="Arial Black" panose="020B0A04020102020204" pitchFamily="34" charset="0"/>
                <a:cs typeface="Times New Roman" panose="02020603050405020304" pitchFamily="18" charset="0"/>
              </a:rPr>
              <a:t>                     (a)  the matters recorded or stored will be capable, at any time, of being reproduced in a written form; or</a:t>
            </a:r>
          </a:p>
          <a:p>
            <a:pPr defTabSz="129982">
              <a:lnSpc>
                <a:spcPct val="150000"/>
              </a:lnSpc>
            </a:pPr>
            <a:r>
              <a:rPr lang="en-GB" sz="2000" b="1" dirty="0">
                <a:solidFill>
                  <a:prstClr val="black"/>
                </a:solidFill>
                <a:latin typeface="Arial Black" panose="020B0A04020102020204" pitchFamily="34" charset="0"/>
                <a:cs typeface="Times New Roman" panose="02020603050405020304" pitchFamily="18" charset="0"/>
              </a:rPr>
              <a:t>                     (b)  a reproduction of those matters is kept in a written form approved by ASIC. </a:t>
            </a:r>
            <a:endParaRPr lang="en-US" sz="2000" b="1" dirty="0">
              <a:solidFill>
                <a:prstClr val="black"/>
              </a:solidFill>
              <a:latin typeface="Arial Black" panose="020B0A04020102020204" pitchFamily="34" charset="0"/>
              <a:cs typeface="Times New Roman" panose="02020603050405020304" pitchFamily="18" charset="0"/>
            </a:endParaRPr>
          </a:p>
        </p:txBody>
      </p:sp>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09488" y="6049274"/>
            <a:ext cx="716803" cy="808726"/>
          </a:xfrm>
          <a:prstGeom prst="rect">
            <a:avLst/>
          </a:prstGeom>
          <a:solidFill>
            <a:schemeClr val="accent6">
              <a:lumMod val="40000"/>
              <a:lumOff val="60000"/>
            </a:schemeClr>
          </a:solidFill>
          <a:ln w="57150">
            <a:solidFill>
              <a:schemeClr val="tx1"/>
            </a:solidFill>
          </a:ln>
        </p:spPr>
      </p:pic>
    </p:spTree>
    <p:extLst>
      <p:ext uri="{BB962C8B-B14F-4D97-AF65-F5344CB8AC3E}">
        <p14:creationId xmlns:p14="http://schemas.microsoft.com/office/powerpoint/2010/main" val="384561280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75197" y="5986852"/>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0" y="306781"/>
            <a:ext cx="12192001" cy="4568815"/>
          </a:xfrm>
          <a:prstGeom prst="rect">
            <a:avLst/>
          </a:prstGeom>
          <a:noFill/>
        </p:spPr>
        <p:txBody>
          <a:bodyPr wrap="square" rtlCol="0">
            <a:spAutoFit/>
          </a:bodyPr>
          <a:lstStyle/>
          <a:p>
            <a:pPr lvl="0"/>
            <a:r>
              <a:rPr lang="en-AU" sz="2400" b="1" u="sng" dirty="0">
                <a:solidFill>
                  <a:schemeClr val="bg1"/>
                </a:solidFill>
                <a:latin typeface="Walbaum Heading" panose="020B0604020202020204" pitchFamily="18" charset="0"/>
                <a:ea typeface="Calibri" panose="020F0502020204030204" pitchFamily="34" charset="0"/>
              </a:rPr>
              <a:t>Protecting Accountants</a:t>
            </a:r>
            <a:endParaRPr lang="en-AU" sz="2400" b="1" u="sng" dirty="0">
              <a:solidFill>
                <a:schemeClr val="bg1"/>
              </a:solidFill>
              <a:effectLst/>
              <a:latin typeface="Walbaum Heading" panose="020B0604020202020204" pitchFamily="18"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Engagement letters, interesting terms (Indemnity/Commissions);</a:t>
            </a:r>
          </a:p>
          <a:p>
            <a:pPr defTabSz="129982">
              <a:lnSpc>
                <a:spcPct val="150000"/>
              </a:lnSpc>
            </a:pPr>
            <a:r>
              <a:rPr lang="en-GB" sz="2000" b="1" i="1" dirty="0">
                <a:solidFill>
                  <a:prstClr val="black"/>
                </a:solidFill>
                <a:latin typeface="Arial Black" panose="020B0A04020102020204" pitchFamily="34" charset="0"/>
              </a:rPr>
              <a:t>“Accordingly as part of these terms of engagement </a:t>
            </a:r>
            <a:r>
              <a:rPr lang="en-GB" sz="2000" b="1" i="1" dirty="0">
                <a:solidFill>
                  <a:prstClr val="black"/>
                </a:solidFill>
                <a:highlight>
                  <a:srgbClr val="FFFF00"/>
                </a:highlight>
                <a:latin typeface="Arial Black" panose="020B0A04020102020204" pitchFamily="34" charset="0"/>
              </a:rPr>
              <a:t>you agree to indemnify and release Accountants from all claims for damages arising from the use of cloud based storage or cloud based accounting services </a:t>
            </a:r>
            <a:r>
              <a:rPr lang="en-GB" sz="2000" b="1" i="1" dirty="0">
                <a:solidFill>
                  <a:prstClr val="black"/>
                </a:solidFill>
                <a:latin typeface="Arial Black" panose="020B0A04020102020204" pitchFamily="34" charset="0"/>
              </a:rPr>
              <a:t>arising or resulting from the provision of our services to you.”</a:t>
            </a:r>
          </a:p>
          <a:p>
            <a:pPr defTabSz="129982">
              <a:lnSpc>
                <a:spcPct val="150000"/>
              </a:lnSpc>
            </a:pPr>
            <a:endParaRPr lang="en-GB" sz="2000" b="1" i="1"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“We disclose to our clients </a:t>
            </a:r>
            <a:r>
              <a:rPr lang="en-GB" sz="2000" b="1" i="1" dirty="0">
                <a:solidFill>
                  <a:prstClr val="black"/>
                </a:solidFill>
                <a:highlight>
                  <a:srgbClr val="FFFF00"/>
                </a:highlight>
                <a:latin typeface="Arial Black" panose="020B0A04020102020204" pitchFamily="34" charset="0"/>
              </a:rPr>
              <a:t>any commissions </a:t>
            </a:r>
            <a:r>
              <a:rPr lang="en-GB" sz="2000" b="1" i="1" dirty="0">
                <a:solidFill>
                  <a:prstClr val="black"/>
                </a:solidFill>
                <a:latin typeface="Arial Black" panose="020B0A04020102020204" pitchFamily="34" charset="0"/>
              </a:rPr>
              <a:t>or other fees received as a result of work done”</a:t>
            </a:r>
          </a:p>
          <a:p>
            <a:pPr defTabSz="129982">
              <a:lnSpc>
                <a:spcPct val="150000"/>
              </a:lnSpc>
            </a:pPr>
            <a:endParaRPr lang="en-GB" sz="2000" b="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12587061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75197" y="5986852"/>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0" y="306781"/>
            <a:ext cx="12192001" cy="1706493"/>
          </a:xfrm>
          <a:prstGeom prst="rect">
            <a:avLst/>
          </a:prstGeom>
          <a:noFill/>
        </p:spPr>
        <p:txBody>
          <a:bodyPr wrap="square" rtlCol="0">
            <a:spAutoFit/>
          </a:bodyPr>
          <a:lstStyle/>
          <a:p>
            <a:pPr lvl="0"/>
            <a:r>
              <a:rPr lang="en-AU" sz="2400" b="1" u="sng" dirty="0">
                <a:solidFill>
                  <a:schemeClr val="bg1"/>
                </a:solidFill>
                <a:latin typeface="Walbaum Heading" panose="020B0604020202020204" pitchFamily="18" charset="0"/>
                <a:ea typeface="Calibri" panose="020F0502020204030204" pitchFamily="34" charset="0"/>
              </a:rPr>
              <a:t>Protecting Accountants</a:t>
            </a:r>
            <a:endParaRPr lang="en-AU" sz="2400" b="1" u="sng" dirty="0">
              <a:solidFill>
                <a:schemeClr val="bg1"/>
              </a:solidFill>
              <a:effectLst/>
              <a:latin typeface="Walbaum Heading" panose="020B0604020202020204" pitchFamily="18"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Engagement letters, standard terms;</a:t>
            </a:r>
          </a:p>
          <a:p>
            <a:pPr defTabSz="129982">
              <a:lnSpc>
                <a:spcPct val="150000"/>
              </a:lnSpc>
            </a:pPr>
            <a:endParaRPr lang="en-GB" sz="1600" b="1" i="1" dirty="0">
              <a:solidFill>
                <a:prstClr val="black"/>
              </a:solidFill>
              <a:latin typeface="Arial Black" panose="020B0A04020102020204" pitchFamily="34" charset="0"/>
            </a:endParaRPr>
          </a:p>
          <a:p>
            <a:pPr defTabSz="129982">
              <a:lnSpc>
                <a:spcPct val="150000"/>
              </a:lnSpc>
            </a:pPr>
            <a:endParaRPr lang="en-GB" sz="2000" b="1" dirty="0">
              <a:solidFill>
                <a:prstClr val="black"/>
              </a:solidFill>
              <a:latin typeface="Arial Black" panose="020B0A04020102020204" pitchFamily="34" charset="0"/>
            </a:endParaRPr>
          </a:p>
        </p:txBody>
      </p:sp>
      <p:graphicFrame>
        <p:nvGraphicFramePr>
          <p:cNvPr id="8" name="Table 7">
            <a:extLst>
              <a:ext uri="{FF2B5EF4-FFF2-40B4-BE49-F238E27FC236}">
                <a16:creationId xmlns:a16="http://schemas.microsoft.com/office/drawing/2014/main" id="{6B83F0A4-34F8-F8F8-4444-D008F15FAFDF}"/>
              </a:ext>
            </a:extLst>
          </p:cNvPr>
          <p:cNvGraphicFramePr>
            <a:graphicFrameLocks noGrp="1"/>
          </p:cNvGraphicFramePr>
          <p:nvPr>
            <p:extLst>
              <p:ext uri="{D42A27DB-BD31-4B8C-83A1-F6EECF244321}">
                <p14:modId xmlns:p14="http://schemas.microsoft.com/office/powerpoint/2010/main" val="1102155927"/>
              </p:ext>
            </p:extLst>
          </p:nvPr>
        </p:nvGraphicFramePr>
        <p:xfrm>
          <a:off x="2015613" y="1386348"/>
          <a:ext cx="8352503" cy="4840406"/>
        </p:xfrm>
        <a:graphic>
          <a:graphicData uri="http://schemas.openxmlformats.org/drawingml/2006/table">
            <a:tbl>
              <a:tblPr firstRow="1" firstCol="1" bandRow="1">
                <a:tableStyleId>{5C22544A-7EE6-4342-B048-85BDC9FD1C3A}</a:tableStyleId>
              </a:tblPr>
              <a:tblGrid>
                <a:gridCol w="8352503">
                  <a:extLst>
                    <a:ext uri="{9D8B030D-6E8A-4147-A177-3AD203B41FA5}">
                      <a16:colId xmlns:a16="http://schemas.microsoft.com/office/drawing/2014/main" val="4264626964"/>
                    </a:ext>
                  </a:extLst>
                </a:gridCol>
              </a:tblGrid>
              <a:tr h="334076">
                <a:tc>
                  <a:txBody>
                    <a:bodyPr/>
                    <a:lstStyle/>
                    <a:p>
                      <a:pPr>
                        <a:lnSpc>
                          <a:spcPct val="107000"/>
                        </a:lnSpc>
                        <a:spcAft>
                          <a:spcPts val="800"/>
                        </a:spcAft>
                      </a:pPr>
                      <a:r>
                        <a:rPr lang="en-AU" sz="1800">
                          <a:solidFill>
                            <a:schemeClr val="bg1"/>
                          </a:solidFill>
                          <a:effectLst/>
                        </a:rPr>
                        <a:t>1. Who may instruct us</a:t>
                      </a:r>
                      <a:endParaRPr lang="en-AU"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03358479"/>
                  </a:ext>
                </a:extLst>
              </a:tr>
              <a:tr h="334076">
                <a:tc>
                  <a:txBody>
                    <a:bodyPr/>
                    <a:lstStyle/>
                    <a:p>
                      <a:pPr>
                        <a:lnSpc>
                          <a:spcPct val="107000"/>
                        </a:lnSpc>
                        <a:spcAft>
                          <a:spcPts val="800"/>
                        </a:spcAft>
                      </a:pPr>
                      <a:r>
                        <a:rPr lang="en-AU" sz="1800">
                          <a:solidFill>
                            <a:schemeClr val="bg1"/>
                          </a:solidFill>
                          <a:effectLst/>
                        </a:rPr>
                        <a:t>2. Acting for all parties within the group</a:t>
                      </a:r>
                      <a:endParaRPr lang="en-AU"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48858030"/>
                  </a:ext>
                </a:extLst>
              </a:tr>
              <a:tr h="334076">
                <a:tc>
                  <a:txBody>
                    <a:bodyPr/>
                    <a:lstStyle/>
                    <a:p>
                      <a:pPr>
                        <a:lnSpc>
                          <a:spcPct val="107000"/>
                        </a:lnSpc>
                        <a:spcAft>
                          <a:spcPts val="800"/>
                        </a:spcAft>
                      </a:pPr>
                      <a:r>
                        <a:rPr lang="en-AU" sz="1800">
                          <a:solidFill>
                            <a:schemeClr val="bg1"/>
                          </a:solidFill>
                          <a:effectLst/>
                        </a:rPr>
                        <a:t>3. Know your customer</a:t>
                      </a:r>
                      <a:endParaRPr lang="en-AU"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2269508"/>
                  </a:ext>
                </a:extLst>
              </a:tr>
              <a:tr h="334076">
                <a:tc>
                  <a:txBody>
                    <a:bodyPr/>
                    <a:lstStyle/>
                    <a:p>
                      <a:pPr>
                        <a:lnSpc>
                          <a:spcPct val="107000"/>
                        </a:lnSpc>
                        <a:spcAft>
                          <a:spcPts val="800"/>
                        </a:spcAft>
                      </a:pPr>
                      <a:r>
                        <a:rPr lang="en-AU" sz="1800">
                          <a:solidFill>
                            <a:schemeClr val="bg1"/>
                          </a:solidFill>
                          <a:effectLst/>
                        </a:rPr>
                        <a:t>4. Your responsibilities</a:t>
                      </a:r>
                      <a:endParaRPr lang="en-AU"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15541835"/>
                  </a:ext>
                </a:extLst>
              </a:tr>
              <a:tr h="334076">
                <a:tc>
                  <a:txBody>
                    <a:bodyPr/>
                    <a:lstStyle/>
                    <a:p>
                      <a:pPr>
                        <a:lnSpc>
                          <a:spcPct val="107000"/>
                        </a:lnSpc>
                        <a:spcAft>
                          <a:spcPts val="800"/>
                        </a:spcAft>
                      </a:pPr>
                      <a:r>
                        <a:rPr lang="en-AU" sz="1800">
                          <a:solidFill>
                            <a:schemeClr val="bg1"/>
                          </a:solidFill>
                          <a:effectLst/>
                        </a:rPr>
                        <a:t>5. Qualifications on our services</a:t>
                      </a:r>
                      <a:endParaRPr lang="en-AU"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99676912"/>
                  </a:ext>
                </a:extLst>
              </a:tr>
              <a:tr h="591593">
                <a:tc>
                  <a:txBody>
                    <a:bodyPr/>
                    <a:lstStyle/>
                    <a:p>
                      <a:pPr>
                        <a:lnSpc>
                          <a:spcPct val="107000"/>
                        </a:lnSpc>
                        <a:spcAft>
                          <a:spcPts val="800"/>
                        </a:spcAft>
                      </a:pPr>
                      <a:r>
                        <a:rPr lang="en-AU" sz="1800">
                          <a:solidFill>
                            <a:schemeClr val="bg1"/>
                          </a:solidFill>
                          <a:effectLst/>
                        </a:rPr>
                        <a:t>5.a You must not act on advice given by us on an earlier occasion without first confirming with us that the advice is still valid.</a:t>
                      </a:r>
                      <a:endParaRPr lang="en-AU"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82901516"/>
                  </a:ext>
                </a:extLst>
              </a:tr>
              <a:tr h="334076">
                <a:tc>
                  <a:txBody>
                    <a:bodyPr/>
                    <a:lstStyle/>
                    <a:p>
                      <a:pPr>
                        <a:lnSpc>
                          <a:spcPct val="107000"/>
                        </a:lnSpc>
                        <a:spcAft>
                          <a:spcPts val="800"/>
                        </a:spcAft>
                      </a:pPr>
                      <a:r>
                        <a:rPr lang="en-AU" sz="1800">
                          <a:solidFill>
                            <a:schemeClr val="bg1"/>
                          </a:solidFill>
                          <a:effectLst/>
                        </a:rPr>
                        <a:t>6. Reliance on advice</a:t>
                      </a:r>
                      <a:endParaRPr lang="en-AU"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27511573"/>
                  </a:ext>
                </a:extLst>
              </a:tr>
              <a:tr h="334076">
                <a:tc>
                  <a:txBody>
                    <a:bodyPr/>
                    <a:lstStyle/>
                    <a:p>
                      <a:pPr>
                        <a:lnSpc>
                          <a:spcPct val="107000"/>
                        </a:lnSpc>
                        <a:spcAft>
                          <a:spcPts val="800"/>
                        </a:spcAft>
                      </a:pPr>
                      <a:r>
                        <a:rPr lang="en-AU" sz="1800">
                          <a:solidFill>
                            <a:schemeClr val="bg1"/>
                          </a:solidFill>
                          <a:effectLst/>
                        </a:rPr>
                        <a:t>6.a Advice given verbally is not intended to be relied upon unless confirmed in writing. </a:t>
                      </a:r>
                      <a:endParaRPr lang="en-AU"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61973586"/>
                  </a:ext>
                </a:extLst>
              </a:tr>
              <a:tr h="334076">
                <a:tc>
                  <a:txBody>
                    <a:bodyPr/>
                    <a:lstStyle/>
                    <a:p>
                      <a:pPr>
                        <a:lnSpc>
                          <a:spcPct val="107000"/>
                        </a:lnSpc>
                        <a:spcAft>
                          <a:spcPts val="800"/>
                        </a:spcAft>
                      </a:pPr>
                      <a:r>
                        <a:rPr lang="en-AU" sz="1800">
                          <a:solidFill>
                            <a:schemeClr val="bg1"/>
                          </a:solidFill>
                          <a:effectLst/>
                        </a:rPr>
                        <a:t>7. Investment and financial advisory advice </a:t>
                      </a:r>
                      <a:endParaRPr lang="en-AU"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98818154"/>
                  </a:ext>
                </a:extLst>
              </a:tr>
              <a:tr h="334076">
                <a:tc>
                  <a:txBody>
                    <a:bodyPr/>
                    <a:lstStyle/>
                    <a:p>
                      <a:pPr>
                        <a:lnSpc>
                          <a:spcPct val="107000"/>
                        </a:lnSpc>
                        <a:spcAft>
                          <a:spcPts val="800"/>
                        </a:spcAft>
                      </a:pPr>
                      <a:r>
                        <a:rPr lang="en-AU" sz="1800">
                          <a:solidFill>
                            <a:schemeClr val="bg1"/>
                          </a:solidFill>
                          <a:effectLst/>
                        </a:rPr>
                        <a:t>8. Professional obligations</a:t>
                      </a:r>
                      <a:endParaRPr lang="en-AU"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55509564"/>
                  </a:ext>
                </a:extLst>
              </a:tr>
              <a:tr h="334076">
                <a:tc>
                  <a:txBody>
                    <a:bodyPr/>
                    <a:lstStyle/>
                    <a:p>
                      <a:pPr>
                        <a:lnSpc>
                          <a:spcPct val="107000"/>
                        </a:lnSpc>
                        <a:spcAft>
                          <a:spcPts val="800"/>
                        </a:spcAft>
                      </a:pPr>
                      <a:r>
                        <a:rPr lang="en-AU" sz="1800">
                          <a:solidFill>
                            <a:schemeClr val="bg1"/>
                          </a:solidFill>
                          <a:effectLst/>
                        </a:rPr>
                        <a:t>9. Conflicts of interest</a:t>
                      </a:r>
                      <a:endParaRPr lang="en-AU"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64720569"/>
                  </a:ext>
                </a:extLst>
              </a:tr>
              <a:tr h="334076">
                <a:tc>
                  <a:txBody>
                    <a:bodyPr/>
                    <a:lstStyle/>
                    <a:p>
                      <a:pPr>
                        <a:lnSpc>
                          <a:spcPct val="107000"/>
                        </a:lnSpc>
                        <a:spcAft>
                          <a:spcPts val="800"/>
                        </a:spcAft>
                      </a:pPr>
                      <a:r>
                        <a:rPr lang="en-AU" sz="1800">
                          <a:solidFill>
                            <a:schemeClr val="bg1"/>
                          </a:solidFill>
                          <a:effectLst/>
                        </a:rPr>
                        <a:t>10. Fees and payment </a:t>
                      </a:r>
                      <a:endParaRPr lang="en-AU"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69128609"/>
                  </a:ext>
                </a:extLst>
              </a:tr>
              <a:tr h="334076">
                <a:tc>
                  <a:txBody>
                    <a:bodyPr/>
                    <a:lstStyle/>
                    <a:p>
                      <a:pPr>
                        <a:lnSpc>
                          <a:spcPct val="107000"/>
                        </a:lnSpc>
                        <a:spcAft>
                          <a:spcPts val="800"/>
                        </a:spcAft>
                      </a:pPr>
                      <a:r>
                        <a:rPr lang="en-AU" sz="1800" dirty="0">
                          <a:solidFill>
                            <a:schemeClr val="bg1"/>
                          </a:solidFill>
                          <a:effectLst/>
                        </a:rPr>
                        <a:t>11. Lien</a:t>
                      </a:r>
                      <a:endParaRPr lang="en-AU"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96703175"/>
                  </a:ext>
                </a:extLst>
              </a:tr>
            </a:tbl>
          </a:graphicData>
        </a:graphic>
      </p:graphicFrame>
    </p:spTree>
    <p:extLst>
      <p:ext uri="{BB962C8B-B14F-4D97-AF65-F5344CB8AC3E}">
        <p14:creationId xmlns:p14="http://schemas.microsoft.com/office/powerpoint/2010/main" val="392193493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75197" y="5986852"/>
            <a:ext cx="716803" cy="808726"/>
          </a:xfrm>
          <a:prstGeom prst="rect">
            <a:avLst/>
          </a:prstGeom>
          <a:solidFill>
            <a:schemeClr val="accent6">
              <a:lumMod val="40000"/>
              <a:lumOff val="60000"/>
            </a:schemeClr>
          </a:solidFill>
          <a:ln w="57150">
            <a:solidFill>
              <a:schemeClr val="tx1"/>
            </a:solidFill>
          </a:ln>
        </p:spPr>
      </p:pic>
      <p:sp>
        <p:nvSpPr>
          <p:cNvPr id="2" name="TextBox 1">
            <a:extLst>
              <a:ext uri="{FF2B5EF4-FFF2-40B4-BE49-F238E27FC236}">
                <a16:creationId xmlns:a16="http://schemas.microsoft.com/office/drawing/2014/main" id="{2D5966E3-75B2-4EE2-9C42-A0805EA3A321}"/>
              </a:ext>
            </a:extLst>
          </p:cNvPr>
          <p:cNvSpPr txBox="1"/>
          <p:nvPr/>
        </p:nvSpPr>
        <p:spPr>
          <a:xfrm>
            <a:off x="0" y="306781"/>
            <a:ext cx="12192001" cy="1706493"/>
          </a:xfrm>
          <a:prstGeom prst="rect">
            <a:avLst/>
          </a:prstGeom>
          <a:noFill/>
        </p:spPr>
        <p:txBody>
          <a:bodyPr wrap="square" rtlCol="0">
            <a:spAutoFit/>
          </a:bodyPr>
          <a:lstStyle/>
          <a:p>
            <a:pPr lvl="0"/>
            <a:r>
              <a:rPr lang="en-AU" sz="2400" b="1" u="sng" dirty="0">
                <a:solidFill>
                  <a:schemeClr val="bg1"/>
                </a:solidFill>
                <a:latin typeface="Walbaum Heading" panose="020B0604020202020204" pitchFamily="18" charset="0"/>
                <a:ea typeface="Calibri" panose="020F0502020204030204" pitchFamily="34" charset="0"/>
              </a:rPr>
              <a:t>Protecting Accountants</a:t>
            </a:r>
            <a:endParaRPr lang="en-AU" sz="2400" b="1" u="sng" dirty="0">
              <a:solidFill>
                <a:schemeClr val="bg1"/>
              </a:solidFill>
              <a:effectLst/>
              <a:latin typeface="Walbaum Heading" panose="020B0604020202020204" pitchFamily="18"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Engagement letters, standard terms;</a:t>
            </a:r>
          </a:p>
          <a:p>
            <a:pPr defTabSz="129982">
              <a:lnSpc>
                <a:spcPct val="150000"/>
              </a:lnSpc>
            </a:pPr>
            <a:endParaRPr lang="en-GB" sz="1600" b="1" i="1" dirty="0">
              <a:solidFill>
                <a:prstClr val="black"/>
              </a:solidFill>
              <a:latin typeface="Arial Black" panose="020B0A04020102020204" pitchFamily="34" charset="0"/>
            </a:endParaRPr>
          </a:p>
          <a:p>
            <a:pPr defTabSz="129982">
              <a:lnSpc>
                <a:spcPct val="150000"/>
              </a:lnSpc>
            </a:pPr>
            <a:endParaRPr lang="en-GB" sz="2000" b="1" dirty="0">
              <a:solidFill>
                <a:prstClr val="black"/>
              </a:solidFill>
              <a:latin typeface="Arial Black" panose="020B0A04020102020204" pitchFamily="34" charset="0"/>
            </a:endParaRPr>
          </a:p>
        </p:txBody>
      </p:sp>
      <p:graphicFrame>
        <p:nvGraphicFramePr>
          <p:cNvPr id="3" name="Table 2">
            <a:extLst>
              <a:ext uri="{FF2B5EF4-FFF2-40B4-BE49-F238E27FC236}">
                <a16:creationId xmlns:a16="http://schemas.microsoft.com/office/drawing/2014/main" id="{1FF9B48F-55E5-D16F-380E-5710B4DC9EFA}"/>
              </a:ext>
            </a:extLst>
          </p:cNvPr>
          <p:cNvGraphicFramePr>
            <a:graphicFrameLocks noGrp="1"/>
          </p:cNvGraphicFramePr>
          <p:nvPr>
            <p:extLst>
              <p:ext uri="{D42A27DB-BD31-4B8C-83A1-F6EECF244321}">
                <p14:modId xmlns:p14="http://schemas.microsoft.com/office/powerpoint/2010/main" val="3539550225"/>
              </p:ext>
            </p:extLst>
          </p:nvPr>
        </p:nvGraphicFramePr>
        <p:xfrm>
          <a:off x="1833717" y="1730476"/>
          <a:ext cx="8337754" cy="4080384"/>
        </p:xfrm>
        <a:graphic>
          <a:graphicData uri="http://schemas.openxmlformats.org/drawingml/2006/table">
            <a:tbl>
              <a:tblPr firstRow="1" firstCol="1" bandRow="1">
                <a:tableStyleId>{5C22544A-7EE6-4342-B048-85BDC9FD1C3A}</a:tableStyleId>
              </a:tblPr>
              <a:tblGrid>
                <a:gridCol w="8337754">
                  <a:extLst>
                    <a:ext uri="{9D8B030D-6E8A-4147-A177-3AD203B41FA5}">
                      <a16:colId xmlns:a16="http://schemas.microsoft.com/office/drawing/2014/main" val="1874559497"/>
                    </a:ext>
                  </a:extLst>
                </a:gridCol>
              </a:tblGrid>
              <a:tr h="291456">
                <a:tc>
                  <a:txBody>
                    <a:bodyPr/>
                    <a:lstStyle/>
                    <a:p>
                      <a:pPr>
                        <a:lnSpc>
                          <a:spcPct val="107000"/>
                        </a:lnSpc>
                        <a:spcAft>
                          <a:spcPts val="800"/>
                        </a:spcAft>
                      </a:pPr>
                      <a:r>
                        <a:rPr lang="en-AU" sz="1800" dirty="0">
                          <a:solidFill>
                            <a:schemeClr val="bg1"/>
                          </a:solidFill>
                          <a:effectLst/>
                        </a:rPr>
                        <a:t>12. Client monies</a:t>
                      </a:r>
                      <a:endParaRPr lang="en-AU"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95382945"/>
                  </a:ext>
                </a:extLst>
              </a:tr>
              <a:tr h="291456">
                <a:tc>
                  <a:txBody>
                    <a:bodyPr/>
                    <a:lstStyle/>
                    <a:p>
                      <a:pPr>
                        <a:lnSpc>
                          <a:spcPct val="107000"/>
                        </a:lnSpc>
                        <a:spcAft>
                          <a:spcPts val="800"/>
                        </a:spcAft>
                      </a:pPr>
                      <a:r>
                        <a:rPr lang="en-AU" sz="1800">
                          <a:solidFill>
                            <a:schemeClr val="bg1"/>
                          </a:solidFill>
                          <a:effectLst/>
                        </a:rPr>
                        <a:t>13. Confidentiality</a:t>
                      </a:r>
                      <a:endParaRPr lang="en-AU"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48078490"/>
                  </a:ext>
                </a:extLst>
              </a:tr>
              <a:tr h="291456">
                <a:tc>
                  <a:txBody>
                    <a:bodyPr/>
                    <a:lstStyle/>
                    <a:p>
                      <a:pPr>
                        <a:lnSpc>
                          <a:spcPct val="107000"/>
                        </a:lnSpc>
                        <a:spcAft>
                          <a:spcPts val="800"/>
                        </a:spcAft>
                      </a:pPr>
                      <a:r>
                        <a:rPr lang="en-AU" sz="1800">
                          <a:solidFill>
                            <a:schemeClr val="bg1"/>
                          </a:solidFill>
                          <a:effectLst/>
                        </a:rPr>
                        <a:t>13.a. Disclosure to professional body</a:t>
                      </a:r>
                      <a:endParaRPr lang="en-AU"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30902062"/>
                  </a:ext>
                </a:extLst>
              </a:tr>
              <a:tr h="291456">
                <a:tc>
                  <a:txBody>
                    <a:bodyPr/>
                    <a:lstStyle/>
                    <a:p>
                      <a:pPr>
                        <a:lnSpc>
                          <a:spcPct val="107000"/>
                        </a:lnSpc>
                        <a:spcAft>
                          <a:spcPts val="800"/>
                        </a:spcAft>
                      </a:pPr>
                      <a:r>
                        <a:rPr lang="en-AU" sz="1800">
                          <a:solidFill>
                            <a:schemeClr val="bg1"/>
                          </a:solidFill>
                          <a:effectLst/>
                        </a:rPr>
                        <a:t>14. Privacy</a:t>
                      </a:r>
                      <a:endParaRPr lang="en-AU"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9748842"/>
                  </a:ext>
                </a:extLst>
              </a:tr>
              <a:tr h="291456">
                <a:tc>
                  <a:txBody>
                    <a:bodyPr/>
                    <a:lstStyle/>
                    <a:p>
                      <a:pPr>
                        <a:lnSpc>
                          <a:spcPct val="107000"/>
                        </a:lnSpc>
                        <a:spcAft>
                          <a:spcPts val="800"/>
                        </a:spcAft>
                      </a:pPr>
                      <a:r>
                        <a:rPr lang="en-AU" sz="1800">
                          <a:solidFill>
                            <a:schemeClr val="bg1"/>
                          </a:solidFill>
                          <a:effectLst/>
                        </a:rPr>
                        <a:t>15. Ownership of materials</a:t>
                      </a:r>
                      <a:endParaRPr lang="en-AU"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11659961"/>
                  </a:ext>
                </a:extLst>
              </a:tr>
              <a:tr h="291456">
                <a:tc>
                  <a:txBody>
                    <a:bodyPr/>
                    <a:lstStyle/>
                    <a:p>
                      <a:pPr>
                        <a:lnSpc>
                          <a:spcPct val="107000"/>
                        </a:lnSpc>
                        <a:spcAft>
                          <a:spcPts val="800"/>
                        </a:spcAft>
                      </a:pPr>
                      <a:r>
                        <a:rPr lang="en-AU" sz="1800">
                          <a:solidFill>
                            <a:schemeClr val="bg1"/>
                          </a:solidFill>
                          <a:effectLst/>
                        </a:rPr>
                        <a:t>16. Limitation of liability</a:t>
                      </a:r>
                      <a:endParaRPr lang="en-AU"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86881094"/>
                  </a:ext>
                </a:extLst>
              </a:tr>
              <a:tr h="291456">
                <a:tc>
                  <a:txBody>
                    <a:bodyPr/>
                    <a:lstStyle/>
                    <a:p>
                      <a:pPr>
                        <a:lnSpc>
                          <a:spcPct val="107000"/>
                        </a:lnSpc>
                        <a:spcAft>
                          <a:spcPts val="800"/>
                        </a:spcAft>
                      </a:pPr>
                      <a:r>
                        <a:rPr lang="en-AU" sz="1800">
                          <a:solidFill>
                            <a:schemeClr val="bg1"/>
                          </a:solidFill>
                          <a:effectLst/>
                        </a:rPr>
                        <a:t>17. Limitation of third party rights to rely on advice</a:t>
                      </a:r>
                      <a:endParaRPr lang="en-AU"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55709342"/>
                  </a:ext>
                </a:extLst>
              </a:tr>
              <a:tr h="291456">
                <a:tc>
                  <a:txBody>
                    <a:bodyPr/>
                    <a:lstStyle/>
                    <a:p>
                      <a:pPr>
                        <a:lnSpc>
                          <a:spcPct val="107000"/>
                        </a:lnSpc>
                        <a:spcAft>
                          <a:spcPts val="800"/>
                        </a:spcAft>
                      </a:pPr>
                      <a:r>
                        <a:rPr lang="en-AU" sz="1800">
                          <a:solidFill>
                            <a:schemeClr val="bg1"/>
                          </a:solidFill>
                          <a:effectLst/>
                        </a:rPr>
                        <a:t>18. Termination</a:t>
                      </a:r>
                      <a:endParaRPr lang="en-AU"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10964777"/>
                  </a:ext>
                </a:extLst>
              </a:tr>
              <a:tr h="291456">
                <a:tc>
                  <a:txBody>
                    <a:bodyPr/>
                    <a:lstStyle/>
                    <a:p>
                      <a:pPr>
                        <a:lnSpc>
                          <a:spcPct val="107000"/>
                        </a:lnSpc>
                        <a:spcAft>
                          <a:spcPts val="800"/>
                        </a:spcAft>
                      </a:pPr>
                      <a:r>
                        <a:rPr lang="en-AU" sz="1800">
                          <a:solidFill>
                            <a:schemeClr val="bg1"/>
                          </a:solidFill>
                          <a:effectLst/>
                        </a:rPr>
                        <a:t>19. Communication</a:t>
                      </a:r>
                      <a:endParaRPr lang="en-AU"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29712355"/>
                  </a:ext>
                </a:extLst>
              </a:tr>
              <a:tr h="291456">
                <a:tc>
                  <a:txBody>
                    <a:bodyPr/>
                    <a:lstStyle/>
                    <a:p>
                      <a:pPr>
                        <a:lnSpc>
                          <a:spcPct val="107000"/>
                        </a:lnSpc>
                        <a:spcAft>
                          <a:spcPts val="800"/>
                        </a:spcAft>
                      </a:pPr>
                      <a:r>
                        <a:rPr lang="en-AU" sz="1800">
                          <a:solidFill>
                            <a:schemeClr val="bg1"/>
                          </a:solidFill>
                          <a:effectLst/>
                        </a:rPr>
                        <a:t>19.a. Marketing material</a:t>
                      </a:r>
                      <a:endParaRPr lang="en-AU"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33565032"/>
                  </a:ext>
                </a:extLst>
              </a:tr>
              <a:tr h="291456">
                <a:tc>
                  <a:txBody>
                    <a:bodyPr/>
                    <a:lstStyle/>
                    <a:p>
                      <a:pPr>
                        <a:lnSpc>
                          <a:spcPct val="107000"/>
                        </a:lnSpc>
                        <a:spcAft>
                          <a:spcPts val="800"/>
                        </a:spcAft>
                      </a:pPr>
                      <a:r>
                        <a:rPr lang="en-AU" sz="1800">
                          <a:solidFill>
                            <a:schemeClr val="bg1"/>
                          </a:solidFill>
                          <a:effectLst/>
                        </a:rPr>
                        <a:t>20. Applicable Law</a:t>
                      </a:r>
                      <a:endParaRPr lang="en-AU"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44751176"/>
                  </a:ext>
                </a:extLst>
              </a:tr>
              <a:tr h="291456">
                <a:tc>
                  <a:txBody>
                    <a:bodyPr/>
                    <a:lstStyle/>
                    <a:p>
                      <a:pPr>
                        <a:lnSpc>
                          <a:spcPct val="107000"/>
                        </a:lnSpc>
                        <a:spcAft>
                          <a:spcPts val="800"/>
                        </a:spcAft>
                      </a:pPr>
                      <a:r>
                        <a:rPr lang="en-AU" sz="1800">
                          <a:solidFill>
                            <a:schemeClr val="bg1"/>
                          </a:solidFill>
                          <a:effectLst/>
                        </a:rPr>
                        <a:t>21. Interpretation</a:t>
                      </a:r>
                      <a:endParaRPr lang="en-AU"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4419086"/>
                  </a:ext>
                </a:extLst>
              </a:tr>
              <a:tr h="291456">
                <a:tc>
                  <a:txBody>
                    <a:bodyPr/>
                    <a:lstStyle/>
                    <a:p>
                      <a:pPr>
                        <a:lnSpc>
                          <a:spcPct val="107000"/>
                        </a:lnSpc>
                        <a:spcAft>
                          <a:spcPts val="800"/>
                        </a:spcAft>
                      </a:pPr>
                      <a:r>
                        <a:rPr lang="en-AU" sz="1800">
                          <a:solidFill>
                            <a:schemeClr val="bg1"/>
                          </a:solidFill>
                          <a:effectLst/>
                        </a:rPr>
                        <a:t>22. Disputes and complaints</a:t>
                      </a:r>
                      <a:endParaRPr lang="en-AU"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4226703"/>
                  </a:ext>
                </a:extLst>
              </a:tr>
              <a:tr h="291456">
                <a:tc>
                  <a:txBody>
                    <a:bodyPr/>
                    <a:lstStyle/>
                    <a:p>
                      <a:pPr>
                        <a:lnSpc>
                          <a:spcPct val="107000"/>
                        </a:lnSpc>
                        <a:spcAft>
                          <a:spcPts val="800"/>
                        </a:spcAft>
                      </a:pPr>
                      <a:r>
                        <a:rPr lang="en-AU" sz="1800" dirty="0">
                          <a:solidFill>
                            <a:schemeClr val="bg1"/>
                          </a:solidFill>
                          <a:effectLst/>
                        </a:rPr>
                        <a:t>23. Third party responsibilities </a:t>
                      </a:r>
                      <a:endParaRPr lang="en-AU"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63116890"/>
                  </a:ext>
                </a:extLst>
              </a:tr>
            </a:tbl>
          </a:graphicData>
        </a:graphic>
      </p:graphicFrame>
    </p:spTree>
    <p:extLst>
      <p:ext uri="{BB962C8B-B14F-4D97-AF65-F5344CB8AC3E}">
        <p14:creationId xmlns:p14="http://schemas.microsoft.com/office/powerpoint/2010/main" val="1004946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D5966E3-75B2-4EE2-9C42-A0805EA3A321}"/>
              </a:ext>
            </a:extLst>
          </p:cNvPr>
          <p:cNvSpPr txBox="1"/>
          <p:nvPr/>
        </p:nvSpPr>
        <p:spPr>
          <a:xfrm>
            <a:off x="-1" y="170175"/>
            <a:ext cx="12191999" cy="5710666"/>
          </a:xfrm>
          <a:prstGeom prst="rect">
            <a:avLst/>
          </a:prstGeom>
          <a:noFill/>
        </p:spPr>
        <p:txBody>
          <a:bodyPr wrap="square" rtlCol="0">
            <a:spAutoFit/>
          </a:bodyPr>
          <a:lstStyle/>
          <a:p>
            <a:pPr algn="ctr" defTabSz="129982">
              <a:lnSpc>
                <a:spcPct val="115000"/>
              </a:lnSpc>
            </a:pPr>
            <a:r>
              <a:rPr lang="en-GB" sz="2800" b="1" u="sng" dirty="0">
                <a:solidFill>
                  <a:prstClr val="black"/>
                </a:solidFill>
                <a:latin typeface="Bookman Old Style" panose="02050604050505020204" pitchFamily="18" charset="0"/>
              </a:rPr>
              <a:t>BUSINESS LAW AND INSOLVENCY</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a:p>
            <a:pPr defTabSz="129982">
              <a:lnSpc>
                <a:spcPct val="150000"/>
              </a:lnSpc>
            </a:pPr>
            <a:r>
              <a:rPr lang="en-GB" sz="2400" b="1" u="sng" dirty="0">
                <a:solidFill>
                  <a:prstClr val="black"/>
                </a:solidFill>
                <a:latin typeface="Arial Black" panose="020B0A04020102020204" pitchFamily="34" charset="0"/>
                <a:cs typeface="Times New Roman" panose="02020603050405020304" pitchFamily="18" charset="0"/>
              </a:rPr>
              <a:t>CORPORATIONS ACT 2001 - SECT 1301</a:t>
            </a:r>
          </a:p>
          <a:p>
            <a:pPr defTabSz="129982">
              <a:lnSpc>
                <a:spcPct val="150000"/>
              </a:lnSpc>
            </a:pPr>
            <a:r>
              <a:rPr lang="en-GB" sz="2000" b="1" dirty="0">
                <a:solidFill>
                  <a:prstClr val="black"/>
                </a:solidFill>
                <a:latin typeface="Arial Black" panose="020B0A04020102020204" pitchFamily="34" charset="0"/>
                <a:cs typeface="Times New Roman" panose="02020603050405020304" pitchFamily="18" charset="0"/>
              </a:rPr>
              <a:t>Location of books on computers</a:t>
            </a:r>
          </a:p>
          <a:p>
            <a:pPr defTabSz="129982">
              <a:lnSpc>
                <a:spcPct val="150000"/>
              </a:lnSpc>
            </a:pPr>
            <a:r>
              <a:rPr lang="en-GB" sz="2000" b="1" dirty="0">
                <a:solidFill>
                  <a:prstClr val="black"/>
                </a:solidFill>
                <a:latin typeface="Arial Black" panose="020B0A04020102020204" pitchFamily="34" charset="0"/>
                <a:cs typeface="Times New Roman" panose="02020603050405020304" pitchFamily="18" charset="0"/>
              </a:rPr>
              <a:t>(1)  This section applies if:</a:t>
            </a:r>
          </a:p>
          <a:p>
            <a:pPr defTabSz="129982">
              <a:lnSpc>
                <a:spcPct val="150000"/>
              </a:lnSpc>
            </a:pPr>
            <a:r>
              <a:rPr lang="en-GB" sz="2000" b="1" dirty="0">
                <a:solidFill>
                  <a:prstClr val="black"/>
                </a:solidFill>
                <a:latin typeface="Arial Black" panose="020B0A04020102020204" pitchFamily="34" charset="0"/>
                <a:cs typeface="Times New Roman" panose="02020603050405020304" pitchFamily="18" charset="0"/>
              </a:rPr>
              <a:t>                     (a)  a </a:t>
            </a:r>
            <a:r>
              <a:rPr lang="en-GB" sz="2000" b="1" dirty="0">
                <a:solidFill>
                  <a:prstClr val="black"/>
                </a:solidFill>
                <a:highlight>
                  <a:srgbClr val="FFFF00"/>
                </a:highlight>
                <a:latin typeface="Arial Black" panose="020B0A04020102020204" pitchFamily="34" charset="0"/>
                <a:cs typeface="Times New Roman" panose="02020603050405020304" pitchFamily="18" charset="0"/>
              </a:rPr>
              <a:t>corporation records</a:t>
            </a:r>
            <a:r>
              <a:rPr lang="en-GB" sz="2000" b="1" dirty="0">
                <a:solidFill>
                  <a:prstClr val="black"/>
                </a:solidFill>
                <a:latin typeface="Arial Black" panose="020B0A04020102020204" pitchFamily="34" charset="0"/>
                <a:cs typeface="Times New Roman" panose="02020603050405020304" pitchFamily="18" charset="0"/>
              </a:rPr>
              <a:t>, </a:t>
            </a:r>
            <a:r>
              <a:rPr lang="en-GB" sz="2000" b="1" dirty="0">
                <a:solidFill>
                  <a:prstClr val="black"/>
                </a:solidFill>
                <a:highlight>
                  <a:srgbClr val="FFFF00"/>
                </a:highlight>
                <a:latin typeface="Arial Black" panose="020B0A04020102020204" pitchFamily="34" charset="0"/>
                <a:cs typeface="Times New Roman" panose="02020603050405020304" pitchFamily="18" charset="0"/>
              </a:rPr>
              <a:t>otherwise than in writing</a:t>
            </a:r>
            <a:r>
              <a:rPr lang="en-GB" sz="2000" b="1" dirty="0">
                <a:solidFill>
                  <a:prstClr val="black"/>
                </a:solidFill>
                <a:latin typeface="Arial Black" panose="020B0A04020102020204" pitchFamily="34" charset="0"/>
                <a:cs typeface="Times New Roman" panose="02020603050405020304" pitchFamily="18" charset="0"/>
              </a:rPr>
              <a:t>, matters ( the stored matters ) this Act requires to be contained in a book; and</a:t>
            </a:r>
          </a:p>
          <a:p>
            <a:pPr defTabSz="129982">
              <a:lnSpc>
                <a:spcPct val="150000"/>
              </a:lnSpc>
            </a:pPr>
            <a:r>
              <a:rPr lang="en-GB" sz="2000" b="1" dirty="0">
                <a:solidFill>
                  <a:prstClr val="black"/>
                </a:solidFill>
                <a:latin typeface="Arial Black" panose="020B0A04020102020204" pitchFamily="34" charset="0"/>
                <a:cs typeface="Times New Roman" panose="02020603050405020304" pitchFamily="18" charset="0"/>
              </a:rPr>
              <a:t>                     (b)  the </a:t>
            </a:r>
            <a:r>
              <a:rPr lang="en-GB" sz="2000" b="1" dirty="0">
                <a:solidFill>
                  <a:prstClr val="black"/>
                </a:solidFill>
                <a:highlight>
                  <a:srgbClr val="FFFF00"/>
                </a:highlight>
                <a:latin typeface="Arial Black" panose="020B0A04020102020204" pitchFamily="34" charset="0"/>
                <a:cs typeface="Times New Roman" panose="02020603050405020304" pitchFamily="18" charset="0"/>
              </a:rPr>
              <a:t>record of the stored matters is kept at a place </a:t>
            </a:r>
            <a:r>
              <a:rPr lang="en-GB" sz="2000" b="1" dirty="0">
                <a:solidFill>
                  <a:prstClr val="black"/>
                </a:solidFill>
                <a:latin typeface="Arial Black" panose="020B0A04020102020204" pitchFamily="34" charset="0"/>
                <a:cs typeface="Times New Roman" panose="02020603050405020304" pitchFamily="18" charset="0"/>
              </a:rPr>
              <a:t>( the place of storage ) </a:t>
            </a:r>
            <a:r>
              <a:rPr lang="en-GB" sz="2000" b="1" dirty="0">
                <a:solidFill>
                  <a:prstClr val="black"/>
                </a:solidFill>
                <a:highlight>
                  <a:srgbClr val="FFFF00"/>
                </a:highlight>
                <a:latin typeface="Arial Black" panose="020B0A04020102020204" pitchFamily="34" charset="0"/>
                <a:cs typeface="Times New Roman" panose="02020603050405020304" pitchFamily="18" charset="0"/>
              </a:rPr>
              <a:t>other than </a:t>
            </a:r>
            <a:r>
              <a:rPr lang="en-GB" sz="2000" b="1" dirty="0">
                <a:solidFill>
                  <a:prstClr val="black"/>
                </a:solidFill>
                <a:latin typeface="Arial Black" panose="020B0A04020102020204" pitchFamily="34" charset="0"/>
                <a:cs typeface="Times New Roman" panose="02020603050405020304" pitchFamily="18" charset="0"/>
              </a:rPr>
              <a:t>the place ( the place of inspection ) where the book is, apart from this section, </a:t>
            </a:r>
            <a:r>
              <a:rPr lang="en-GB" sz="2000" b="1" dirty="0">
                <a:solidFill>
                  <a:prstClr val="black"/>
                </a:solidFill>
                <a:highlight>
                  <a:srgbClr val="FFFF00"/>
                </a:highlight>
                <a:latin typeface="Arial Black" panose="020B0A04020102020204" pitchFamily="34" charset="0"/>
                <a:cs typeface="Times New Roman" panose="02020603050405020304" pitchFamily="18" charset="0"/>
              </a:rPr>
              <a:t>required to be kept</a:t>
            </a:r>
            <a:r>
              <a:rPr lang="en-GB" sz="2000" b="1" dirty="0">
                <a:solidFill>
                  <a:prstClr val="black"/>
                </a:solidFill>
                <a:latin typeface="Arial Black" panose="020B0A04020102020204" pitchFamily="34" charset="0"/>
                <a:cs typeface="Times New Roman" panose="02020603050405020304" pitchFamily="18" charset="0"/>
              </a:rPr>
              <a:t>; and</a:t>
            </a:r>
          </a:p>
          <a:p>
            <a:pPr defTabSz="129982">
              <a:lnSpc>
                <a:spcPct val="150000"/>
              </a:lnSpc>
            </a:pPr>
            <a:r>
              <a:rPr lang="en-GB" sz="2000" b="1" dirty="0">
                <a:solidFill>
                  <a:prstClr val="black"/>
                </a:solidFill>
                <a:latin typeface="Arial Black" panose="020B0A04020102020204" pitchFamily="34" charset="0"/>
                <a:cs typeface="Times New Roman" panose="02020603050405020304" pitchFamily="18" charset="0"/>
              </a:rPr>
              <a:t>                     (d)  the corporation has </a:t>
            </a:r>
            <a:r>
              <a:rPr lang="en-GB" sz="2000" b="1" dirty="0">
                <a:solidFill>
                  <a:prstClr val="black"/>
                </a:solidFill>
                <a:highlight>
                  <a:srgbClr val="FFFF00"/>
                </a:highlight>
                <a:latin typeface="Arial Black" panose="020B0A04020102020204" pitchFamily="34" charset="0"/>
                <a:cs typeface="Times New Roman" panose="02020603050405020304" pitchFamily="18" charset="0"/>
              </a:rPr>
              <a:t>lodged a notice</a:t>
            </a:r>
            <a:r>
              <a:rPr lang="en-GB" sz="2000" b="1" dirty="0">
                <a:solidFill>
                  <a:prstClr val="black"/>
                </a:solidFill>
                <a:latin typeface="Arial Black" panose="020B0A04020102020204" pitchFamily="34" charset="0"/>
                <a:cs typeface="Times New Roman" panose="02020603050405020304" pitchFamily="18" charset="0"/>
              </a:rPr>
              <a:t>:</a:t>
            </a:r>
          </a:p>
          <a:p>
            <a:pPr defTabSz="129982">
              <a:lnSpc>
                <a:spcPct val="150000"/>
              </a:lnSpc>
            </a:pPr>
            <a:r>
              <a:rPr lang="en-GB" sz="2000" b="1" dirty="0">
                <a:solidFill>
                  <a:prstClr val="black"/>
                </a:solidFill>
                <a:latin typeface="Arial Black" panose="020B0A04020102020204" pitchFamily="34" charset="0"/>
                <a:cs typeface="Times New Roman" panose="02020603050405020304" pitchFamily="18" charset="0"/>
              </a:rPr>
              <a:t>(2)  Subject to subsection (4), the corporation is taken to have complied with the requirements of this Act   (</a:t>
            </a:r>
            <a:r>
              <a:rPr lang="en-GB" sz="2000" b="1" dirty="0">
                <a:solidFill>
                  <a:prstClr val="black"/>
                </a:solidFill>
                <a:highlight>
                  <a:srgbClr val="00FFFF"/>
                </a:highlight>
                <a:latin typeface="Arial Black" panose="020B0A04020102020204" pitchFamily="34" charset="0"/>
                <a:cs typeface="Times New Roman" panose="02020603050405020304" pitchFamily="18" charset="0"/>
              </a:rPr>
              <a:t>see the ASIC Notice)</a:t>
            </a:r>
          </a:p>
        </p:txBody>
      </p:sp>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09488" y="6049274"/>
            <a:ext cx="716803" cy="808726"/>
          </a:xfrm>
          <a:prstGeom prst="rect">
            <a:avLst/>
          </a:prstGeom>
          <a:solidFill>
            <a:schemeClr val="accent6">
              <a:lumMod val="40000"/>
              <a:lumOff val="60000"/>
            </a:schemeClr>
          </a:solidFill>
          <a:ln w="57150">
            <a:solidFill>
              <a:schemeClr val="tx1"/>
            </a:solidFill>
          </a:ln>
        </p:spPr>
      </p:pic>
    </p:spTree>
    <p:extLst>
      <p:ext uri="{BB962C8B-B14F-4D97-AF65-F5344CB8AC3E}">
        <p14:creationId xmlns:p14="http://schemas.microsoft.com/office/powerpoint/2010/main" val="511018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D5966E3-75B2-4EE2-9C42-A0805EA3A321}"/>
              </a:ext>
            </a:extLst>
          </p:cNvPr>
          <p:cNvSpPr txBox="1"/>
          <p:nvPr/>
        </p:nvSpPr>
        <p:spPr>
          <a:xfrm>
            <a:off x="44244" y="605415"/>
            <a:ext cx="12192001" cy="4708981"/>
          </a:xfrm>
          <a:prstGeom prst="rect">
            <a:avLst/>
          </a:prstGeom>
          <a:noFill/>
        </p:spPr>
        <p:txBody>
          <a:bodyPr wrap="square" rtlCol="0">
            <a:spAutoFit/>
          </a:bodyPr>
          <a:lstStyle/>
          <a:p>
            <a:r>
              <a:rPr lang="en-GB" sz="2000" u="sng" dirty="0">
                <a:solidFill>
                  <a:schemeClr val="bg1"/>
                </a:solidFill>
                <a:latin typeface="Arial Black" panose="020B0A04020102020204" pitchFamily="34" charset="0"/>
                <a:ea typeface="Calibri" panose="020F0502020204030204" pitchFamily="34" charset="0"/>
                <a:cs typeface="Times New Roman" panose="02020603050405020304" pitchFamily="18" charset="0"/>
              </a:rPr>
              <a:t>Books and records  (CASE 1)</a:t>
            </a:r>
          </a:p>
          <a:p>
            <a:endParaRPr lang="en-GB" sz="20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a:p>
            <a:r>
              <a:rPr lang="en-GB" sz="2000" b="1"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136 One further matter should be mentioned concerning these minutes… Section 251A(1) relevantly provides that </a:t>
            </a:r>
            <a:r>
              <a:rPr lang="en-GB" sz="2000" b="1" i="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the company:</a:t>
            </a:r>
          </a:p>
          <a:p>
            <a:r>
              <a:rPr lang="en-GB" sz="2000" b="1" i="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 must keep minute books in which it records within 1 month:</a:t>
            </a:r>
          </a:p>
          <a:p>
            <a:r>
              <a:rPr lang="en-GB" sz="2000" b="1"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(a) proceedings and resolutions of meetings of the company's members; ...</a:t>
            </a:r>
          </a:p>
          <a:p>
            <a:endParaRPr lang="en-GB" sz="2000" b="1"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a:p>
            <a:r>
              <a:rPr lang="en-GB" sz="2000" b="1"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137 …Section 251A(6) provides that a minute that is so recorded and signed is </a:t>
            </a:r>
            <a:r>
              <a:rPr lang="en-GB" sz="2000" b="1" i="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evidence of the proceeding, resolution or declaration </a:t>
            </a:r>
            <a:r>
              <a:rPr lang="en-GB" sz="2000" b="1"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to which it relates, unless the contrary is proved.</a:t>
            </a:r>
          </a:p>
          <a:p>
            <a:endParaRPr lang="en-GB" sz="2000" b="1"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a:p>
            <a:r>
              <a:rPr lang="en-GB" sz="2000" b="1"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138 Section 251A(6) is only engaged when there has been </a:t>
            </a:r>
            <a:r>
              <a:rPr lang="en-GB" sz="2000" b="1" i="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strict compliance </a:t>
            </a:r>
            <a:r>
              <a:rPr lang="en-GB" sz="2000" b="1"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with the requirements of s 251A(1), including that the </a:t>
            </a:r>
            <a:r>
              <a:rPr lang="en-GB" sz="2000" b="1" i="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minute be recorded in a minute book within one month </a:t>
            </a:r>
            <a:r>
              <a:rPr lang="en-GB" sz="2000" b="1"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of the meeting: ASIC v Macdonald (No 11) at [70]-[71] (</a:t>
            </a:r>
            <a:r>
              <a:rPr lang="en-GB" sz="2000" b="1" i="1"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Gzell</a:t>
            </a:r>
            <a:r>
              <a:rPr lang="en-GB" sz="2000" b="1"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J). </a:t>
            </a:r>
          </a:p>
          <a:p>
            <a:endParaRPr lang="en-GB" sz="2000" b="1" dirty="0">
              <a:effectLst/>
              <a:latin typeface="Arial Black" panose="020B0A0402010202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75197" y="6049274"/>
            <a:ext cx="716803" cy="808726"/>
          </a:xfrm>
          <a:prstGeom prst="rect">
            <a:avLst/>
          </a:prstGeom>
          <a:solidFill>
            <a:schemeClr val="accent6">
              <a:lumMod val="40000"/>
              <a:lumOff val="60000"/>
            </a:schemeClr>
          </a:solidFill>
          <a:ln w="57150">
            <a:solidFill>
              <a:schemeClr val="tx1"/>
            </a:solidFill>
          </a:ln>
        </p:spPr>
      </p:pic>
      <p:pic>
        <p:nvPicPr>
          <p:cNvPr id="3" name="Picture 2"/>
          <p:cNvPicPr>
            <a:picLocks noChangeAspect="1"/>
          </p:cNvPicPr>
          <p:nvPr/>
        </p:nvPicPr>
        <p:blipFill>
          <a:blip r:embed="rId3"/>
          <a:stretch>
            <a:fillRect/>
          </a:stretch>
        </p:blipFill>
        <p:spPr>
          <a:xfrm>
            <a:off x="477060" y="0"/>
            <a:ext cx="11080759" cy="855406"/>
          </a:xfrm>
          <a:prstGeom prst="rect">
            <a:avLst/>
          </a:prstGeom>
        </p:spPr>
      </p:pic>
    </p:spTree>
    <p:extLst>
      <p:ext uri="{BB962C8B-B14F-4D97-AF65-F5344CB8AC3E}">
        <p14:creationId xmlns:p14="http://schemas.microsoft.com/office/powerpoint/2010/main" val="3107212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D5966E3-75B2-4EE2-9C42-A0805EA3A321}"/>
              </a:ext>
            </a:extLst>
          </p:cNvPr>
          <p:cNvSpPr txBox="1"/>
          <p:nvPr/>
        </p:nvSpPr>
        <p:spPr>
          <a:xfrm>
            <a:off x="44244" y="605415"/>
            <a:ext cx="12192001" cy="4401205"/>
          </a:xfrm>
          <a:prstGeom prst="rect">
            <a:avLst/>
          </a:prstGeom>
          <a:noFill/>
        </p:spPr>
        <p:txBody>
          <a:bodyPr wrap="square" rtlCol="0">
            <a:spAutoFit/>
          </a:bodyPr>
          <a:lstStyle/>
          <a:p>
            <a:r>
              <a:rPr lang="en-GB" sz="2000" u="sng" dirty="0">
                <a:solidFill>
                  <a:schemeClr val="bg1"/>
                </a:solidFill>
                <a:latin typeface="Arial Black" panose="020B0A04020102020204" pitchFamily="34" charset="0"/>
                <a:ea typeface="Calibri" panose="020F0502020204030204" pitchFamily="34" charset="0"/>
                <a:cs typeface="Times New Roman" panose="02020603050405020304" pitchFamily="18" charset="0"/>
              </a:rPr>
              <a:t>Books and records</a:t>
            </a:r>
          </a:p>
          <a:p>
            <a:endParaRPr lang="en-GB" sz="20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a:p>
            <a:endParaRPr lang="en-GB" sz="20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a:p>
            <a:r>
              <a:rPr lang="en-GB" sz="2000" b="1"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141 Here, the minutes of the 2002 and 2003 AGMs were exhibited to an affidavit of </a:t>
            </a:r>
            <a:r>
              <a:rPr lang="en-GB" sz="2000" b="1" i="1"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Ricards</a:t>
            </a:r>
            <a:r>
              <a:rPr lang="en-GB" sz="2000" b="1"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a:t>
            </a:r>
            <a:r>
              <a:rPr lang="en-GB" sz="2000" b="1" i="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but no evidence was given that these minutes were recorded in a minute book of the company within a month of the meeting. </a:t>
            </a:r>
            <a:r>
              <a:rPr lang="en-GB" sz="2000" b="1"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Nor is there any reason to infer that this occurred. No strict compliance with s 251A(1) of the Corporations Act was established as required: see Warner Capital Pty Ltd v </a:t>
            </a:r>
            <a:r>
              <a:rPr lang="en-GB" sz="2000" b="1" i="1"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Shazbot</a:t>
            </a:r>
            <a:r>
              <a:rPr lang="en-GB" sz="2000" b="1"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Pty Ltd [2020] NSWCA 121 at [114] (Gleeson JA, </a:t>
            </a:r>
            <a:r>
              <a:rPr lang="en-GB" sz="2000" b="1" i="1"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Macfarlan</a:t>
            </a:r>
            <a:r>
              <a:rPr lang="en-GB" sz="2000" b="1"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and Meagher JJA agreeing).</a:t>
            </a:r>
          </a:p>
          <a:p>
            <a:endParaRPr lang="en-GB" sz="2000" b="1"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a:p>
            <a:r>
              <a:rPr lang="en-GB" sz="2000" b="1"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142 Accordingly, </a:t>
            </a:r>
            <a:r>
              <a:rPr lang="en-GB" sz="2000" b="1" i="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s 251A(6) of the Corporations Act was not engaged and the general provision in s1305(2) cannot assist the respondents</a:t>
            </a:r>
            <a:r>
              <a:rPr lang="en-GB" sz="2000" b="1"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see [138]-[140] above.</a:t>
            </a:r>
          </a:p>
          <a:p>
            <a:endParaRPr lang="en-GB" sz="2000" b="1" i="1" dirty="0">
              <a:solidFill>
                <a:schemeClr val="bg1"/>
              </a:solidFill>
              <a:latin typeface="Arial Black" panose="020B0A04020102020204" pitchFamily="34" charset="0"/>
              <a:ea typeface="Calibri" panose="020F0502020204030204" pitchFamily="34" charset="0"/>
              <a:cs typeface="Times New Roman" panose="02020603050405020304" pitchFamily="18" charset="0"/>
            </a:endParaRPr>
          </a:p>
          <a:p>
            <a:r>
              <a:rPr lang="en-GB" sz="2000" b="1" u="sng"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Mualim</a:t>
            </a:r>
            <a:r>
              <a:rPr lang="en-GB" sz="2000" b="1" u="sng"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v </a:t>
            </a:r>
            <a:r>
              <a:rPr lang="en-GB" sz="2000" b="1" u="sng"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Dzelme</a:t>
            </a:r>
            <a:r>
              <a:rPr lang="en-GB" sz="2000" b="1" u="sng"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[2021] NSWCA 199 (3 September 2021)</a:t>
            </a:r>
          </a:p>
        </p:txBody>
      </p:sp>
      <p:pic>
        <p:nvPicPr>
          <p:cNvPr id="4" name="Picture 3">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430395" y="5988523"/>
            <a:ext cx="716803" cy="808726"/>
          </a:xfrm>
          <a:prstGeom prst="rect">
            <a:avLst/>
          </a:prstGeom>
          <a:solidFill>
            <a:schemeClr val="accent6">
              <a:lumMod val="40000"/>
              <a:lumOff val="60000"/>
            </a:schemeClr>
          </a:solidFill>
          <a:ln w="57150">
            <a:solidFill>
              <a:schemeClr val="tx1"/>
            </a:solidFill>
          </a:ln>
        </p:spPr>
      </p:pic>
      <p:pic>
        <p:nvPicPr>
          <p:cNvPr id="3" name="Picture 2"/>
          <p:cNvPicPr>
            <a:picLocks noChangeAspect="1"/>
          </p:cNvPicPr>
          <p:nvPr/>
        </p:nvPicPr>
        <p:blipFill>
          <a:blip r:embed="rId3"/>
          <a:stretch>
            <a:fillRect/>
          </a:stretch>
        </p:blipFill>
        <p:spPr>
          <a:xfrm>
            <a:off x="790660" y="0"/>
            <a:ext cx="10998137" cy="749873"/>
          </a:xfrm>
          <a:prstGeom prst="rect">
            <a:avLst/>
          </a:prstGeom>
        </p:spPr>
      </p:pic>
    </p:spTree>
    <p:extLst>
      <p:ext uri="{BB962C8B-B14F-4D97-AF65-F5344CB8AC3E}">
        <p14:creationId xmlns:p14="http://schemas.microsoft.com/office/powerpoint/2010/main" val="3588324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D5966E3-75B2-4EE2-9C42-A0805EA3A321}"/>
              </a:ext>
            </a:extLst>
          </p:cNvPr>
          <p:cNvSpPr txBox="1"/>
          <p:nvPr/>
        </p:nvSpPr>
        <p:spPr>
          <a:xfrm>
            <a:off x="44244" y="605415"/>
            <a:ext cx="12192001" cy="6555641"/>
          </a:xfrm>
          <a:prstGeom prst="rect">
            <a:avLst/>
          </a:prstGeom>
          <a:noFill/>
        </p:spPr>
        <p:txBody>
          <a:bodyPr wrap="square" rtlCol="0">
            <a:spAutoFit/>
          </a:bodyPr>
          <a:lstStyle/>
          <a:p>
            <a:r>
              <a:rPr lang="en-GB" sz="2000" u="sng" dirty="0">
                <a:solidFill>
                  <a:schemeClr val="bg1"/>
                </a:solidFill>
                <a:latin typeface="Arial Black" panose="020B0A04020102020204" pitchFamily="34" charset="0"/>
                <a:ea typeface="Calibri" panose="020F0502020204030204" pitchFamily="34" charset="0"/>
                <a:cs typeface="Times New Roman" panose="02020603050405020304" pitchFamily="18" charset="0"/>
              </a:rPr>
              <a:t>Books and records (CASE 2)</a:t>
            </a:r>
          </a:p>
          <a:p>
            <a:endParaRPr lang="en-GB" sz="20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a:p>
            <a:r>
              <a:rPr lang="en-GB" sz="20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152 That is, the obligation to keep financial records under section 286 is twofold: first, to </a:t>
            </a:r>
            <a:r>
              <a:rPr lang="en-GB" sz="2000" b="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keep records </a:t>
            </a:r>
            <a:r>
              <a:rPr lang="en-GB" sz="20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which record the company's transactions and financial performance sufficient to enable financial statements to be prepared; and, secondly, to </a:t>
            </a:r>
            <a:r>
              <a:rPr lang="en-GB" sz="2000" b="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retain those records for seven years</a:t>
            </a:r>
            <a:r>
              <a:rPr lang="en-GB" sz="20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The records which must be </a:t>
            </a:r>
            <a:r>
              <a:rPr lang="en-GB" sz="2000" b="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retain</a:t>
            </a:r>
            <a:r>
              <a:rPr lang="en-GB" sz="20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ed are not simply the financial statements that were prepared from the financial records, but </a:t>
            </a:r>
            <a:r>
              <a:rPr lang="en-GB" sz="2000" b="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the underlying financial records from which the financial statements were prepared. </a:t>
            </a:r>
          </a:p>
          <a:p>
            <a:endParaRPr lang="en-GB" sz="2000" b="1" dirty="0">
              <a:solidFill>
                <a:schemeClr val="bg1"/>
              </a:solidFill>
              <a:highlight>
                <a:srgbClr val="FFFF00"/>
              </a:highlight>
              <a:latin typeface="Arial Black" panose="020B0A04020102020204" pitchFamily="34" charset="0"/>
              <a:ea typeface="Calibri" panose="020F0502020204030204" pitchFamily="34" charset="0"/>
              <a:cs typeface="Times New Roman" panose="02020603050405020304" pitchFamily="18" charset="0"/>
            </a:endParaRPr>
          </a:p>
          <a:p>
            <a:r>
              <a:rPr lang="en-GB" sz="20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155 It is </a:t>
            </a:r>
            <a:r>
              <a:rPr lang="en-GB" sz="2000" b="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not</a:t>
            </a:r>
            <a:r>
              <a:rPr lang="en-GB" sz="20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clear why the liquidator is obliged to </a:t>
            </a:r>
            <a:r>
              <a:rPr lang="en-GB" sz="2000" b="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conduct examinations </a:t>
            </a:r>
            <a:r>
              <a:rPr lang="en-GB" sz="20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before seeking a finding that a company has not complied with its record keeping obligations. Apart from a handful of documents produced shortly before or during the hearing, </a:t>
            </a:r>
            <a:r>
              <a:rPr lang="en-GB" sz="2000" b="1" dirty="0">
                <a:solidFill>
                  <a:schemeClr val="bg1"/>
                </a:solidFill>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neither the husband or wife produced any invoices, receipts, documents of "prime entry" </a:t>
            </a:r>
            <a:r>
              <a:rPr lang="en-GB" sz="20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such as the cash book and journal, ledgers, working papers or supporting source documents needed to "explain" the methods used to prepare the draft financial statements and any adjustments made in them</a:t>
            </a:r>
          </a:p>
          <a:p>
            <a:endParaRPr lang="en-GB" sz="20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a:p>
            <a:r>
              <a:rPr lang="en-GB" sz="20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In the matter of ZH International Pty Ltd (in liquidation) [2022] NSWSC 2 (2 February 2022)</a:t>
            </a:r>
          </a:p>
          <a:p>
            <a:endParaRPr lang="en-GB" sz="2000" b="1" dirty="0">
              <a:latin typeface="Arial Black" panose="020B0A04020102020204" pitchFamily="34" charset="0"/>
              <a:ea typeface="Calibri" panose="020F0502020204030204" pitchFamily="34" charset="0"/>
              <a:cs typeface="Times New Roman" panose="02020603050405020304" pitchFamily="18" charset="0"/>
            </a:endParaRPr>
          </a:p>
          <a:p>
            <a:endParaRPr lang="en-GB" sz="2000" b="1" dirty="0">
              <a:effectLst/>
              <a:latin typeface="Arial Black" panose="020B0A0402010202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399398" y="6034415"/>
            <a:ext cx="716803" cy="808726"/>
          </a:xfrm>
          <a:prstGeom prst="rect">
            <a:avLst/>
          </a:prstGeom>
          <a:solidFill>
            <a:schemeClr val="accent6">
              <a:lumMod val="40000"/>
              <a:lumOff val="60000"/>
            </a:schemeClr>
          </a:solidFill>
          <a:ln w="57150">
            <a:solidFill>
              <a:schemeClr val="tx1"/>
            </a:solidFill>
          </a:ln>
        </p:spPr>
      </p:pic>
      <p:pic>
        <p:nvPicPr>
          <p:cNvPr id="3" name="Picture 2"/>
          <p:cNvPicPr>
            <a:picLocks noChangeAspect="1"/>
          </p:cNvPicPr>
          <p:nvPr/>
        </p:nvPicPr>
        <p:blipFill>
          <a:blip r:embed="rId3"/>
          <a:stretch>
            <a:fillRect/>
          </a:stretch>
        </p:blipFill>
        <p:spPr>
          <a:xfrm>
            <a:off x="759663" y="0"/>
            <a:ext cx="10998137" cy="749873"/>
          </a:xfrm>
          <a:prstGeom prst="rect">
            <a:avLst/>
          </a:prstGeom>
        </p:spPr>
      </p:pic>
    </p:spTree>
    <p:extLst>
      <p:ext uri="{BB962C8B-B14F-4D97-AF65-F5344CB8AC3E}">
        <p14:creationId xmlns:p14="http://schemas.microsoft.com/office/powerpoint/2010/main" val="18588075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TM03090430[[fn=Banded]]</Template>
  <TotalTime>4710</TotalTime>
  <Words>6917</Words>
  <Application>Microsoft Office PowerPoint</Application>
  <PresentationFormat>Widescreen</PresentationFormat>
  <Paragraphs>437</Paragraphs>
  <Slides>52</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52</vt:i4>
      </vt:variant>
    </vt:vector>
  </HeadingPairs>
  <TitlesOfParts>
    <vt:vector size="65" baseType="lpstr">
      <vt:lpstr>Arial</vt:lpstr>
      <vt:lpstr>Arial Black</vt:lpstr>
      <vt:lpstr>Bookman Old Style</vt:lpstr>
      <vt:lpstr>Calibri</vt:lpstr>
      <vt:lpstr>Corbel</vt:lpstr>
      <vt:lpstr>Helvetica</vt:lpstr>
      <vt:lpstr>inherit</vt:lpstr>
      <vt:lpstr>Open Sans</vt:lpstr>
      <vt:lpstr>ScenarioURWLig</vt:lpstr>
      <vt:lpstr>Times New Roman</vt:lpstr>
      <vt:lpstr>Walbaum Heading</vt:lpstr>
      <vt:lpstr>Wingdings</vt:lpstr>
      <vt:lpstr>Banded</vt:lpstr>
      <vt:lpstr>BUSINESS LAW AND INSOLVENCY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Commercial &amp; Insolvency Law</dc:title>
  <dc:creator>Geoffrey McDonald</dc:creator>
  <cp:lastModifiedBy>Geoffrey McDonald</cp:lastModifiedBy>
  <cp:revision>278</cp:revision>
  <cp:lastPrinted>2022-11-08T03:44:58Z</cp:lastPrinted>
  <dcterms:created xsi:type="dcterms:W3CDTF">2018-10-19T10:39:04Z</dcterms:created>
  <dcterms:modified xsi:type="dcterms:W3CDTF">2022-11-08T03:46:20Z</dcterms:modified>
</cp:coreProperties>
</file>